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5"/>
  </p:notesMasterIdLst>
  <p:handoutMasterIdLst>
    <p:handoutMasterId r:id="rId26"/>
  </p:handoutMasterIdLst>
  <p:sldIdLst>
    <p:sldId id="258" r:id="rId2"/>
    <p:sldId id="638" r:id="rId3"/>
    <p:sldId id="643" r:id="rId4"/>
    <p:sldId id="619" r:id="rId5"/>
    <p:sldId id="644" r:id="rId6"/>
    <p:sldId id="620" r:id="rId7"/>
    <p:sldId id="621" r:id="rId8"/>
    <p:sldId id="639" r:id="rId9"/>
    <p:sldId id="640" r:id="rId10"/>
    <p:sldId id="624" r:id="rId11"/>
    <p:sldId id="641" r:id="rId12"/>
    <p:sldId id="625" r:id="rId13"/>
    <p:sldId id="626" r:id="rId14"/>
    <p:sldId id="627" r:id="rId15"/>
    <p:sldId id="628" r:id="rId16"/>
    <p:sldId id="629" r:id="rId17"/>
    <p:sldId id="630" r:id="rId18"/>
    <p:sldId id="631" r:id="rId19"/>
    <p:sldId id="642" r:id="rId20"/>
    <p:sldId id="633" r:id="rId21"/>
    <p:sldId id="634" r:id="rId22"/>
    <p:sldId id="635" r:id="rId23"/>
    <p:sldId id="576" r:id="rId24"/>
  </p:sldIdLst>
  <p:sldSz cx="9144000" cy="6858000" type="screen4x3"/>
  <p:notesSz cx="7010400" cy="9296400"/>
  <p:defaultTex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mn-cs"/>
      </a:defRPr>
    </a:lvl1pPr>
    <a:lvl2pPr marL="457200" algn="ctr" rtl="0" eaLnBrk="0" fontAlgn="base" hangingPunct="0">
      <a:spcBef>
        <a:spcPct val="0"/>
      </a:spcBef>
      <a:spcAft>
        <a:spcPct val="0"/>
      </a:spcAft>
      <a:defRPr sz="2400" b="1" kern="1200">
        <a:solidFill>
          <a:schemeClr val="tx1"/>
        </a:solidFill>
        <a:latin typeface="Arial" charset="0"/>
        <a:ea typeface="+mn-ea"/>
        <a:cs typeface="+mn-cs"/>
      </a:defRPr>
    </a:lvl2pPr>
    <a:lvl3pPr marL="914400" algn="ctr" rtl="0" eaLnBrk="0" fontAlgn="base" hangingPunct="0">
      <a:spcBef>
        <a:spcPct val="0"/>
      </a:spcBef>
      <a:spcAft>
        <a:spcPct val="0"/>
      </a:spcAft>
      <a:defRPr sz="2400" b="1" kern="1200">
        <a:solidFill>
          <a:schemeClr val="tx1"/>
        </a:solidFill>
        <a:latin typeface="Arial" charset="0"/>
        <a:ea typeface="+mn-ea"/>
        <a:cs typeface="+mn-cs"/>
      </a:defRPr>
    </a:lvl3pPr>
    <a:lvl4pPr marL="1371600" algn="ctr" rtl="0" eaLnBrk="0" fontAlgn="base" hangingPunct="0">
      <a:spcBef>
        <a:spcPct val="0"/>
      </a:spcBef>
      <a:spcAft>
        <a:spcPct val="0"/>
      </a:spcAft>
      <a:defRPr sz="2400" b="1" kern="1200">
        <a:solidFill>
          <a:schemeClr val="tx1"/>
        </a:solidFill>
        <a:latin typeface="Arial" charset="0"/>
        <a:ea typeface="+mn-ea"/>
        <a:cs typeface="+mn-cs"/>
      </a:defRPr>
    </a:lvl4pPr>
    <a:lvl5pPr marL="1828800" algn="ct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4D2AB"/>
    <a:srgbClr val="1C1C1C"/>
    <a:srgbClr val="FDF1D3"/>
    <a:srgbClr val="A42700"/>
    <a:srgbClr val="FAD592"/>
    <a:srgbClr val="DCDDDE"/>
    <a:srgbClr val="0058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97" autoAdjust="0"/>
  </p:normalViewPr>
  <p:slideViewPr>
    <p:cSldViewPr>
      <p:cViewPr varScale="1">
        <p:scale>
          <a:sx n="43" d="100"/>
          <a:sy n="43" d="100"/>
        </p:scale>
        <p:origin x="-19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defRPr sz="1200" b="0">
                <a:latin typeface="Times New Roman" pitchFamily="18" charset="0"/>
              </a:defRPr>
            </a:lvl1pPr>
          </a:lstStyle>
          <a:p>
            <a:endParaRPr lang="en-US"/>
          </a:p>
        </p:txBody>
      </p:sp>
      <p:sp>
        <p:nvSpPr>
          <p:cNvPr id="3737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defRPr sz="1200" b="0">
                <a:latin typeface="Times New Roman" pitchFamily="18" charset="0"/>
              </a:defRPr>
            </a:lvl1pPr>
          </a:lstStyle>
          <a:p>
            <a:endParaRPr lang="en-US"/>
          </a:p>
        </p:txBody>
      </p:sp>
      <p:sp>
        <p:nvSpPr>
          <p:cNvPr id="3737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defRPr sz="1200" b="0">
                <a:latin typeface="Times New Roman" pitchFamily="18" charset="0"/>
              </a:defRPr>
            </a:lvl1pPr>
          </a:lstStyle>
          <a:p>
            <a:endParaRPr lang="en-US"/>
          </a:p>
        </p:txBody>
      </p:sp>
      <p:sp>
        <p:nvSpPr>
          <p:cNvPr id="3737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b="0">
                <a:latin typeface="Times New Roman" pitchFamily="18" charset="0"/>
              </a:defRPr>
            </a:lvl1pPr>
          </a:lstStyle>
          <a:p>
            <a:fld id="{DAC5839B-0DA5-4E4E-92A4-ACD2051C54A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8066" name="Rectangle 2"/>
          <p:cNvSpPr>
            <a:spLocks noGrp="1" noChangeArrowheads="1"/>
          </p:cNvSpPr>
          <p:nvPr>
            <p:ph type="hdr" sz="quarter"/>
          </p:nvPr>
        </p:nvSpPr>
        <p:spPr bwMode="auto">
          <a:xfrm>
            <a:off x="0" y="0"/>
            <a:ext cx="3038475" cy="463550"/>
          </a:xfrm>
          <a:prstGeom prst="rect">
            <a:avLst/>
          </a:prstGeom>
          <a:noFill/>
          <a:ln w="34925">
            <a:noFill/>
            <a:miter lim="800000"/>
            <a:headEnd type="none" w="sm" len="sm"/>
            <a:tailEnd type="none" w="sm" len="sm"/>
          </a:ln>
          <a:effectLst/>
        </p:spPr>
        <p:txBody>
          <a:bodyPr vert="horz" wrap="square" lIns="92967" tIns="46484" rIns="92967" bIns="46484" numCol="1" anchor="t" anchorCtr="0" compatLnSpc="1">
            <a:prstTxWarp prst="textNoShape">
              <a:avLst/>
            </a:prstTxWarp>
          </a:bodyPr>
          <a:lstStyle>
            <a:lvl1pPr algn="l" defTabSz="930275">
              <a:defRPr sz="1200" b="0"/>
            </a:lvl1pPr>
          </a:lstStyle>
          <a:p>
            <a:endParaRPr lang="en-US"/>
          </a:p>
        </p:txBody>
      </p:sp>
      <p:sp>
        <p:nvSpPr>
          <p:cNvPr id="728067" name="Rectangle 3"/>
          <p:cNvSpPr>
            <a:spLocks noGrp="1" noChangeArrowheads="1"/>
          </p:cNvSpPr>
          <p:nvPr>
            <p:ph type="dt" idx="1"/>
          </p:nvPr>
        </p:nvSpPr>
        <p:spPr bwMode="auto">
          <a:xfrm>
            <a:off x="3971925" y="0"/>
            <a:ext cx="3038475" cy="463550"/>
          </a:xfrm>
          <a:prstGeom prst="rect">
            <a:avLst/>
          </a:prstGeom>
          <a:noFill/>
          <a:ln w="34925">
            <a:noFill/>
            <a:miter lim="800000"/>
            <a:headEnd type="none" w="sm" len="sm"/>
            <a:tailEnd type="none" w="sm" len="sm"/>
          </a:ln>
          <a:effectLst/>
        </p:spPr>
        <p:txBody>
          <a:bodyPr vert="horz" wrap="square" lIns="92967" tIns="46484" rIns="92967" bIns="46484" numCol="1" anchor="t" anchorCtr="0" compatLnSpc="1">
            <a:prstTxWarp prst="textNoShape">
              <a:avLst/>
            </a:prstTxWarp>
          </a:bodyPr>
          <a:lstStyle>
            <a:lvl1pPr algn="r" defTabSz="930275">
              <a:defRPr sz="1200" b="0"/>
            </a:lvl1pPr>
          </a:lstStyle>
          <a:p>
            <a:endParaRPr lang="en-US"/>
          </a:p>
        </p:txBody>
      </p:sp>
      <p:sp>
        <p:nvSpPr>
          <p:cNvPr id="728068" name="Rectangle 4"/>
          <p:cNvSpPr>
            <a:spLocks noGrp="1" noRot="1" noChangeAspect="1" noChangeArrowheads="1" noTextEdit="1"/>
          </p:cNvSpPr>
          <p:nvPr>
            <p:ph type="sldImg" idx="2"/>
          </p:nvPr>
        </p:nvSpPr>
        <p:spPr bwMode="auto">
          <a:xfrm>
            <a:off x="1190625" y="693738"/>
            <a:ext cx="4630738" cy="3473450"/>
          </a:xfrm>
          <a:prstGeom prst="rect">
            <a:avLst/>
          </a:prstGeom>
          <a:noFill/>
          <a:ln w="9525">
            <a:solidFill>
              <a:srgbClr val="000000"/>
            </a:solidFill>
            <a:miter lim="800000"/>
            <a:headEnd/>
            <a:tailEnd/>
          </a:ln>
          <a:effectLst/>
        </p:spPr>
      </p:sp>
      <p:sp>
        <p:nvSpPr>
          <p:cNvPr id="728069" name="Rectangle 5"/>
          <p:cNvSpPr>
            <a:spLocks noGrp="1" noChangeArrowheads="1"/>
          </p:cNvSpPr>
          <p:nvPr>
            <p:ph type="body" sz="quarter" idx="3"/>
          </p:nvPr>
        </p:nvSpPr>
        <p:spPr bwMode="auto">
          <a:xfrm>
            <a:off x="1079500" y="4483100"/>
            <a:ext cx="5140325" cy="4165600"/>
          </a:xfrm>
          <a:prstGeom prst="rect">
            <a:avLst/>
          </a:prstGeom>
          <a:noFill/>
          <a:ln w="34925">
            <a:noFill/>
            <a:miter lim="800000"/>
            <a:headEnd type="none" w="sm" len="sm"/>
            <a:tailEnd type="none" w="sm" len="sm"/>
          </a:ln>
          <a:effectLst/>
        </p:spPr>
        <p:txBody>
          <a:bodyPr vert="horz" wrap="square" lIns="92967" tIns="46484" rIns="92967" bIns="464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8070" name="Rectangle 6"/>
          <p:cNvSpPr>
            <a:spLocks noGrp="1" noChangeArrowheads="1"/>
          </p:cNvSpPr>
          <p:nvPr>
            <p:ph type="ftr" sz="quarter" idx="4"/>
          </p:nvPr>
        </p:nvSpPr>
        <p:spPr bwMode="auto">
          <a:xfrm>
            <a:off x="0" y="8796338"/>
            <a:ext cx="3038475" cy="463550"/>
          </a:xfrm>
          <a:prstGeom prst="rect">
            <a:avLst/>
          </a:prstGeom>
          <a:noFill/>
          <a:ln w="34925">
            <a:noFill/>
            <a:miter lim="800000"/>
            <a:headEnd type="none" w="sm" len="sm"/>
            <a:tailEnd type="none" w="sm" len="sm"/>
          </a:ln>
          <a:effectLst/>
        </p:spPr>
        <p:txBody>
          <a:bodyPr vert="horz" wrap="square" lIns="92967" tIns="46484" rIns="92967" bIns="46484" numCol="1" anchor="b" anchorCtr="0" compatLnSpc="1">
            <a:prstTxWarp prst="textNoShape">
              <a:avLst/>
            </a:prstTxWarp>
          </a:bodyPr>
          <a:lstStyle>
            <a:lvl1pPr algn="l" defTabSz="930275">
              <a:defRPr sz="1200" b="0"/>
            </a:lvl1pPr>
          </a:lstStyle>
          <a:p>
            <a:endParaRPr lang="en-US"/>
          </a:p>
        </p:txBody>
      </p:sp>
      <p:sp>
        <p:nvSpPr>
          <p:cNvPr id="728071" name="Rectangle 7"/>
          <p:cNvSpPr>
            <a:spLocks noGrp="1" noChangeArrowheads="1"/>
          </p:cNvSpPr>
          <p:nvPr>
            <p:ph type="sldNum" sz="quarter" idx="5"/>
          </p:nvPr>
        </p:nvSpPr>
        <p:spPr bwMode="auto">
          <a:xfrm>
            <a:off x="3971925" y="8796338"/>
            <a:ext cx="3038475" cy="463550"/>
          </a:xfrm>
          <a:prstGeom prst="rect">
            <a:avLst/>
          </a:prstGeom>
          <a:noFill/>
          <a:ln w="34925">
            <a:noFill/>
            <a:miter lim="800000"/>
            <a:headEnd type="none" w="sm" len="sm"/>
            <a:tailEnd type="none" w="sm" len="sm"/>
          </a:ln>
          <a:effectLst/>
        </p:spPr>
        <p:txBody>
          <a:bodyPr vert="horz" wrap="square" lIns="92967" tIns="46484" rIns="92967" bIns="46484" numCol="1" anchor="b" anchorCtr="0" compatLnSpc="1">
            <a:prstTxWarp prst="textNoShape">
              <a:avLst/>
            </a:prstTxWarp>
          </a:bodyPr>
          <a:lstStyle>
            <a:lvl1pPr algn="r" defTabSz="930275">
              <a:defRPr sz="1200" b="0"/>
            </a:lvl1pPr>
          </a:lstStyle>
          <a:p>
            <a:fld id="{32D3F01B-6C59-445F-9E47-4CBE72BEAB4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230188" algn="l" rtl="0" eaLnBrk="0" fontAlgn="base" hangingPunct="0">
      <a:spcBef>
        <a:spcPct val="30000"/>
      </a:spcBef>
      <a:spcAft>
        <a:spcPct val="0"/>
      </a:spcAft>
      <a:defRPr sz="1000" kern="1200">
        <a:solidFill>
          <a:schemeClr val="tx1"/>
        </a:solidFill>
        <a:latin typeface="Arial" charset="0"/>
        <a:ea typeface="+mn-ea"/>
        <a:cs typeface="+mn-cs"/>
      </a:defRPr>
    </a:lvl2pPr>
    <a:lvl3pPr marL="460375" algn="l" rtl="0" eaLnBrk="0" fontAlgn="base" hangingPunct="0">
      <a:spcBef>
        <a:spcPct val="30000"/>
      </a:spcBef>
      <a:spcAft>
        <a:spcPct val="0"/>
      </a:spcAft>
      <a:defRPr sz="1000" kern="1200">
        <a:solidFill>
          <a:schemeClr val="tx1"/>
        </a:solidFill>
        <a:latin typeface="Arial" charset="0"/>
        <a:ea typeface="+mn-ea"/>
        <a:cs typeface="+mn-cs"/>
      </a:defRPr>
    </a:lvl3pPr>
    <a:lvl4pPr marL="688975" algn="l" rtl="0" eaLnBrk="0" fontAlgn="base" hangingPunct="0">
      <a:spcBef>
        <a:spcPct val="30000"/>
      </a:spcBef>
      <a:spcAft>
        <a:spcPct val="0"/>
      </a:spcAft>
      <a:defRPr sz="1000" kern="1200">
        <a:solidFill>
          <a:schemeClr val="tx1"/>
        </a:solidFill>
        <a:latin typeface="Arial" charset="0"/>
        <a:ea typeface="+mn-ea"/>
        <a:cs typeface="+mn-cs"/>
      </a:defRPr>
    </a:lvl4pPr>
    <a:lvl5pPr marL="968375" indent="-49213"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0F933-37A2-478E-8063-68A6509721A2}" type="slidenum">
              <a:rPr lang="en-US"/>
              <a:pPr/>
              <a:t>1</a:t>
            </a:fld>
            <a:endParaRPr lang="en-US"/>
          </a:p>
        </p:txBody>
      </p:sp>
      <p:sp>
        <p:nvSpPr>
          <p:cNvPr id="729092" name="Rectangle 4"/>
          <p:cNvSpPr>
            <a:spLocks noGrp="1" noRot="1" noChangeAspect="1" noChangeArrowheads="1" noTextEdit="1"/>
          </p:cNvSpPr>
          <p:nvPr>
            <p:ph type="sldImg"/>
          </p:nvPr>
        </p:nvSpPr>
        <p:spPr>
          <a:ln/>
        </p:spPr>
      </p:sp>
      <p:sp>
        <p:nvSpPr>
          <p:cNvPr id="729093"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p:spPr>
        <p:txBody>
          <a:bodyPr/>
          <a:lstStyle/>
          <a:p>
            <a:r>
              <a:rPr lang="en-US" smtClean="0">
                <a:latin typeface="Arial" pitchFamily="34" charset="0"/>
              </a:rPr>
              <a:t>Trusted zones have 3 core characteristics. The first one: They keep the bad guys i.e. the cyber criminals 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w="9525"/>
        </p:spPr>
        <p:txBody>
          <a:bodyPr/>
          <a:lstStyle/>
          <a:p>
            <a:r>
              <a:rPr lang="en-US" smtClean="0">
                <a:latin typeface="Arial" pitchFamily="34" charset="0"/>
              </a:rPr>
              <a:t>To keep the bad guys out, you need to understand how they operate. They are way ahead of us in term of adopting the cloud for business advantage. They have built a complete economy in the cloud; we call it the dark cloud.</a:t>
            </a:r>
          </a:p>
          <a:p>
            <a:r>
              <a:rPr lang="en-US" smtClean="0">
                <a:latin typeface="Arial" pitchFamily="34" charset="0"/>
              </a:rPr>
              <a:t>Being able to gain knowledge from the dark cloud in order to dynamically adapt our defense based on the risk posed by cybercriminals is critical to protecting the corporate cloud.</a:t>
            </a:r>
          </a:p>
          <a:p>
            <a:r>
              <a:rPr lang="en-US" smtClean="0">
                <a:latin typeface="Arial" pitchFamily="34" charset="0"/>
              </a:rPr>
              <a:t>This is about protecting the corporate cloud using the principles that RSA uses today with eFraudNetwork and adaptive authentication to protect financial institution and online banking customers: Clearly, password alone is not an adequate form of authentication in the cloud, we need to adapt methods of authentication based on the risks from the dark cloud. </a:t>
            </a:r>
          </a:p>
        </p:txBody>
      </p:sp>
      <p:sp>
        <p:nvSpPr>
          <p:cNvPr id="4" name="Slide Number Placeholder 3"/>
          <p:cNvSpPr txBox="1">
            <a:spLocks noGrp="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611A2CF5-20E6-48C6-9603-CE92CD36D943}" type="slidenum">
              <a:rPr lang="en-US" sz="1200" b="0">
                <a:latin typeface="Arial" charset="0"/>
                <a:cs typeface="+mn-cs"/>
              </a:rPr>
              <a:pPr algn="r" defTabSz="930275" eaLnBrk="0" hangingPunct="0">
                <a:defRPr/>
              </a:pPr>
              <a:t>13</a:t>
            </a:fld>
            <a:endParaRPr lang="en-US" sz="1200" b="0" dirty="0">
              <a:latin typeface="Arial"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r>
              <a:rPr lang="en-US" smtClean="0">
                <a:latin typeface="Arial" pitchFamily="34" charset="0"/>
              </a:rPr>
              <a:t>The second and most innovative characteristic of the trusted zone is how we are </a:t>
            </a:r>
            <a:r>
              <a:rPr lang="en-US" b="1" smtClean="0">
                <a:latin typeface="Arial" pitchFamily="34" charset="0"/>
              </a:rPr>
              <a:t>EMBEDDING</a:t>
            </a:r>
            <a:r>
              <a:rPr lang="en-US" smtClean="0">
                <a:latin typeface="Arial" pitchFamily="34" charset="0"/>
              </a:rPr>
              <a:t> security controls in the infrastructure in order to make the virtual and cloud infrastructure security policy aware and to make sure that the identities, the applications and data remains within the boundary of the security policy. For instance, in order to hide corporate data from the cloud provider sysadmin, we are providing the technology required to encrypt the data on cloud provider’s infrastructure while the encryption key securely remains on the enterprise infrastructure.</a:t>
            </a:r>
          </a:p>
          <a:p>
            <a:r>
              <a:rPr lang="en-US" smtClean="0">
                <a:latin typeface="Arial" pitchFamily="34" charset="0"/>
              </a:rPr>
              <a:t>We are also working with VMware to control the movement of VM and sensitive data within a shared virtual infrastructure.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p:spPr>
        <p:txBody>
          <a:bodyPr/>
          <a:lstStyle/>
          <a:p>
            <a:r>
              <a:rPr lang="en-US" smtClean="0">
                <a:latin typeface="Arial" pitchFamily="34" charset="0"/>
              </a:rPr>
              <a:t>We see this, as an opportunity to revolutionize security and to build IT infrastructures which are much more secured by design than current ones.</a:t>
            </a:r>
          </a:p>
          <a:p>
            <a:r>
              <a:rPr lang="en-US" smtClean="0">
                <a:latin typeface="Arial" pitchFamily="34" charset="0"/>
              </a:rPr>
              <a:t>Today most security is enforced as an add-on to the OS or the application, making it ineffective, inconsistent and complex. Pushing information security enforcement in the virtualization and cloud infrastructure ensures consistency, simplifies security management and enables customers to surpass the levels of security possible in today’s physical infrastructures by making security </a:t>
            </a:r>
            <a:r>
              <a:rPr lang="en-US" b="1" smtClean="0">
                <a:latin typeface="Arial" pitchFamily="34" charset="0"/>
              </a:rPr>
              <a:t>SEAMLESS</a:t>
            </a:r>
            <a:r>
              <a:rPr lang="en-US" smtClean="0">
                <a:latin typeface="Arial" pitchFamily="34" charset="0"/>
              </a:rPr>
              <a:t>.</a:t>
            </a:r>
          </a:p>
          <a:p>
            <a:r>
              <a:rPr lang="en-US" smtClean="0">
                <a:latin typeface="Arial" pitchFamily="34" charset="0"/>
              </a:rPr>
              <a:t>Let me show you a couple of example of this vision at work</a:t>
            </a:r>
          </a:p>
        </p:txBody>
      </p:sp>
      <p:sp>
        <p:nvSpPr>
          <p:cNvPr id="4" name="Slide Number Placeholder 3"/>
          <p:cNvSpPr txBox="1">
            <a:spLocks noGrp="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72AC3488-F52A-4EB6-957F-9A2E68BDCF17}" type="slidenum">
              <a:rPr lang="en-US" sz="1200" b="0">
                <a:solidFill>
                  <a:prstClr val="black"/>
                </a:solidFill>
                <a:latin typeface="Arial" charset="0"/>
                <a:cs typeface="+mn-cs"/>
              </a:rPr>
              <a:pPr algn="r" defTabSz="930275" eaLnBrk="0" hangingPunct="0">
                <a:defRPr/>
              </a:pPr>
              <a:t>15</a:t>
            </a:fld>
            <a:endParaRPr lang="en-US" sz="1200" b="0">
              <a:solidFill>
                <a:prstClr val="black"/>
              </a:solidFill>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r>
              <a:rPr lang="en-US" smtClean="0">
                <a:latin typeface="Arial" pitchFamily="34" charset="0"/>
              </a:rPr>
              <a:t>The most advanced implementation of trusted zones in the integration between VMware vShield Zones and RSA DLP. This integration was demonstrated earlier this year at the RSA Conference.</a:t>
            </a:r>
          </a:p>
          <a:p>
            <a:r>
              <a:rPr lang="en-US" smtClean="0">
                <a:latin typeface="Arial" pitchFamily="34" charset="0"/>
              </a:rPr>
              <a:t>vShield Zones is a technology from VMware (issued from the Bluelane acquisition) that acts as a virtual firewall between virtual machines. RSA has worked with VMware to make this technology content aware so that the virtual infrastructure can defines zones based on the Data Loss Prevention policies that govern sensitive data.</a:t>
            </a:r>
          </a:p>
          <a:p>
            <a:r>
              <a:rPr lang="en-US" smtClean="0">
                <a:latin typeface="Arial" pitchFamily="34" charset="0"/>
              </a:rPr>
              <a:t>With this architecture, you can detect and block sensitive data directly in the virtual infrastructure before it even reaches the physical network.</a:t>
            </a:r>
          </a:p>
        </p:txBody>
      </p:sp>
      <p:sp>
        <p:nvSpPr>
          <p:cNvPr id="4" name="Slide Number Placeholder 3"/>
          <p:cNvSpPr txBox="1">
            <a:spLocks noGrp="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701E7D00-A2C3-46C5-97DD-941649434861}" type="slidenum">
              <a:rPr lang="en-US" sz="1200" b="0">
                <a:latin typeface="Arial" charset="0"/>
                <a:cs typeface="+mn-cs"/>
              </a:rPr>
              <a:pPr algn="r" defTabSz="930275" eaLnBrk="0" hangingPunct="0">
                <a:defRPr/>
              </a:pPr>
              <a:t>16</a:t>
            </a:fld>
            <a:endParaRPr lang="en-US" sz="1200" b="0" dirty="0">
              <a:latin typeface="Arial"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p:spPr>
        <p:txBody>
          <a:bodyPr/>
          <a:lstStyle/>
          <a:p>
            <a:r>
              <a:rPr lang="en-US" smtClean="0">
                <a:latin typeface="Arial" pitchFamily="34" charset="0"/>
              </a:rPr>
              <a:t>A similar concept was demonstrated with EMC Atmos Cloud Storage. We have made EMC Atmos content aware so that Atmos can decide on which physical infrastructure it stores data based on DLP policies.</a:t>
            </a:r>
          </a:p>
          <a:p>
            <a:r>
              <a:rPr lang="en-US" smtClean="0">
                <a:latin typeface="Arial" pitchFamily="34" charset="0"/>
              </a:rPr>
              <a:t>With this integration, you can set policies in Atmos that prevent sensitive data from being stored on external Atmos infrastructure or that keep employee information in the country of origin of the employee in accordance with European privacy laws. We are putting borders in a borderless cloud.</a:t>
            </a:r>
          </a:p>
          <a:p>
            <a:r>
              <a:rPr lang="en-US" smtClean="0">
                <a:latin typeface="Arial" pitchFamily="34" charset="0"/>
              </a:rPr>
              <a:t>There is no way this level of integration between security and IT infrastructure could be achieved with current IT architecture.</a:t>
            </a:r>
          </a:p>
        </p:txBody>
      </p:sp>
      <p:sp>
        <p:nvSpPr>
          <p:cNvPr id="77828" name="Slide Number Placeholder 3"/>
          <p:cNvSpPr txBox="1">
            <a:spLocks noGrp="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802F80CF-FF08-4E62-9F49-BE13785707F5}" type="slidenum">
              <a:rPr lang="en-US" sz="1200" b="0">
                <a:solidFill>
                  <a:prstClr val="black"/>
                </a:solidFill>
                <a:cs typeface="+mn-cs"/>
              </a:rPr>
              <a:pPr algn="r" defTabSz="930275" eaLnBrk="0" hangingPunct="0">
                <a:defRPr/>
              </a:pPr>
              <a:t>17</a:t>
            </a:fld>
            <a:endParaRPr lang="en-US" sz="1200" b="0" dirty="0">
              <a:solidFill>
                <a:prstClr val="black"/>
              </a:solidFill>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r>
              <a:rPr lang="en-US" smtClean="0">
                <a:latin typeface="Arial" pitchFamily="34" charset="0"/>
              </a:rPr>
              <a:t>To talk about the third and final characteristic of the trusted zone, I would like to quote our 40th president: “Trust but verify”. We are building in our trusted zones the ability to manage compliance and monitor security events across the physical and virtual infrastructures.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2560" y="8796338"/>
            <a:ext cx="3037840" cy="463550"/>
          </a:xfrm>
          <a:prstGeom prst="rect">
            <a:avLst/>
          </a:prstGeom>
          <a:noFill/>
          <a:ln w="34925">
            <a:noFill/>
            <a:miter lim="800000"/>
            <a:headEnd type="none" w="sm" len="sm"/>
            <a:tailEnd type="none" w="sm" len="sm"/>
          </a:ln>
        </p:spPr>
        <p:txBody>
          <a:bodyPr lIns="92959" tIns="46480" rIns="92959" bIns="46480" anchor="b"/>
          <a:lstStyle/>
          <a:p>
            <a:pPr algn="r" defTabSz="930192" eaLnBrk="0" hangingPunct="0">
              <a:defRPr/>
            </a:pPr>
            <a:fld id="{2DA27397-CA17-4866-8678-4E93BE28866C}" type="slidenum">
              <a:rPr lang="en-US" sz="1200" b="0">
                <a:solidFill>
                  <a:prstClr val="black"/>
                </a:solidFill>
                <a:latin typeface="Arial" charset="0"/>
                <a:cs typeface="+mn-cs"/>
              </a:rPr>
              <a:pPr algn="r" defTabSz="930192" eaLnBrk="0" hangingPunct="0">
                <a:defRPr/>
              </a:pPr>
              <a:t>20</a:t>
            </a:fld>
            <a:endParaRPr lang="en-US" sz="1200" b="0" dirty="0">
              <a:solidFill>
                <a:prstClr val="black"/>
              </a:solidFill>
              <a:latin typeface="Arial" charset="0"/>
              <a:cs typeface="+mn-cs"/>
            </a:endParaRPr>
          </a:p>
        </p:txBody>
      </p:sp>
      <p:sp>
        <p:nvSpPr>
          <p:cNvPr id="10752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07524" name="Notes Placeholder 4"/>
          <p:cNvSpPr>
            <a:spLocks noGrp="1"/>
          </p:cNvSpPr>
          <p:nvPr>
            <p:ph type="body" sz="quarter" idx="10"/>
          </p:nvPr>
        </p:nvSpPr>
        <p:spPr>
          <a:noFill/>
          <a:ln w="9525"/>
        </p:spPr>
        <p:txBody>
          <a:bodyPr/>
          <a:lstStyle/>
          <a:p>
            <a:r>
              <a:rPr lang="en-US" smtClean="0">
                <a:latin typeface="Arial" pitchFamily="34" charset="0"/>
              </a:rPr>
              <a:t>To conclude this part of the presentation, I want to show you how these concepts come together in a solution that we announced yesterday for securing virtual desktops and how virtual desktops can get us higher level of security than their physical counterpart.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7BA7268D-FBC7-4CF4-96C1-FAB2B56EA94E}" type="slidenum">
              <a:rPr lang="en-US" sz="1200" b="0">
                <a:solidFill>
                  <a:prstClr val="black"/>
                </a:solidFill>
                <a:latin typeface="Arial" charset="0"/>
                <a:cs typeface="+mn-cs"/>
              </a:rPr>
              <a:pPr algn="r" defTabSz="930275" eaLnBrk="0" hangingPunct="0">
                <a:defRPr/>
              </a:pPr>
              <a:t>21</a:t>
            </a:fld>
            <a:endParaRPr lang="en-US" sz="1200" b="0">
              <a:solidFill>
                <a:prstClr val="black"/>
              </a:solidFill>
              <a:latin typeface="Arial" charset="0"/>
              <a:cs typeface="+mn-cs"/>
            </a:endParaRPr>
          </a:p>
        </p:txBody>
      </p:sp>
      <p:sp>
        <p:nvSpPr>
          <p:cNvPr id="10243" name="Rectangle 2"/>
          <p:cNvSpPr txBox="1">
            <a:spLocks noGrp="1" noChangeArrowheads="1"/>
          </p:cNvSpPr>
          <p:nvPr/>
        </p:nvSpPr>
        <p:spPr bwMode="auto">
          <a:xfrm>
            <a:off x="0" y="0"/>
            <a:ext cx="3037840" cy="463550"/>
          </a:xfrm>
          <a:prstGeom prst="rect">
            <a:avLst/>
          </a:prstGeom>
          <a:noFill/>
          <a:ln w="34925">
            <a:noFill/>
            <a:miter lim="800000"/>
            <a:headEnd type="none" w="sm" len="sm"/>
            <a:tailEnd type="none" w="sm" len="sm"/>
          </a:ln>
        </p:spPr>
        <p:txBody>
          <a:bodyPr lIns="92943" tIns="46472" rIns="92943" bIns="46472"/>
          <a:lstStyle/>
          <a:p>
            <a:pPr algn="ctr" defTabSz="930275" eaLnBrk="0" hangingPunct="0">
              <a:defRPr/>
            </a:pPr>
            <a:r>
              <a:rPr lang="en-US" sz="1300" b="0">
                <a:solidFill>
                  <a:prstClr val="black"/>
                </a:solidFill>
                <a:latin typeface="Arial" charset="0"/>
                <a:cs typeface="+mn-cs"/>
              </a:rPr>
              <a:t>RSA Data Security System Briefing</a:t>
            </a:r>
          </a:p>
        </p:txBody>
      </p:sp>
      <p:sp>
        <p:nvSpPr>
          <p:cNvPr id="10244" name="Rectangle 3"/>
          <p:cNvSpPr txBox="1">
            <a:spLocks noGrp="1" noChangeArrowheads="1"/>
          </p:cNvSpPr>
          <p:nvPr/>
        </p:nvSpPr>
        <p:spPr bwMode="auto">
          <a:xfrm>
            <a:off x="3972560" y="0"/>
            <a:ext cx="3037840" cy="463550"/>
          </a:xfrm>
          <a:prstGeom prst="rect">
            <a:avLst/>
          </a:prstGeom>
          <a:noFill/>
          <a:ln w="34925">
            <a:noFill/>
            <a:miter lim="800000"/>
            <a:headEnd type="none" w="sm" len="sm"/>
            <a:tailEnd type="none" w="sm" len="sm"/>
          </a:ln>
        </p:spPr>
        <p:txBody>
          <a:bodyPr lIns="92943" tIns="46472" rIns="92943" bIns="46472"/>
          <a:lstStyle/>
          <a:p>
            <a:pPr algn="r" defTabSz="930275" eaLnBrk="0" hangingPunct="0">
              <a:defRPr/>
            </a:pPr>
            <a:fld id="{CD703235-D59C-41C6-A2D4-8F42061C5A68}" type="datetime5">
              <a:rPr lang="en-US" sz="1300" b="0">
                <a:solidFill>
                  <a:prstClr val="black"/>
                </a:solidFill>
                <a:latin typeface="Arial" charset="0"/>
                <a:cs typeface="+mn-cs"/>
              </a:rPr>
              <a:pPr algn="r" defTabSz="930275" eaLnBrk="0" hangingPunct="0">
                <a:defRPr/>
              </a:pPr>
              <a:t>1-Jul-10</a:t>
            </a:fld>
            <a:endParaRPr lang="en-US" sz="1300" b="0">
              <a:solidFill>
                <a:prstClr val="black"/>
              </a:solidFill>
              <a:latin typeface="Arial" charset="0"/>
              <a:cs typeface="+mn-cs"/>
            </a:endParaRPr>
          </a:p>
        </p:txBody>
      </p:sp>
      <p:sp>
        <p:nvSpPr>
          <p:cNvPr id="10245" name="Rectangle 6"/>
          <p:cNvSpPr txBox="1">
            <a:spLocks noGrp="1" noChangeArrowheads="1"/>
          </p:cNvSpPr>
          <p:nvPr/>
        </p:nvSpPr>
        <p:spPr bwMode="auto">
          <a:xfrm>
            <a:off x="0" y="8796338"/>
            <a:ext cx="3037840" cy="461962"/>
          </a:xfrm>
          <a:prstGeom prst="rect">
            <a:avLst/>
          </a:prstGeom>
          <a:noFill/>
          <a:ln w="34925">
            <a:noFill/>
            <a:miter lim="800000"/>
            <a:headEnd type="none" w="sm" len="sm"/>
            <a:tailEnd type="none" w="sm" len="sm"/>
          </a:ln>
        </p:spPr>
        <p:txBody>
          <a:bodyPr lIns="92943" tIns="46472" rIns="92943" bIns="46472" anchor="b"/>
          <a:lstStyle/>
          <a:p>
            <a:pPr algn="ctr" defTabSz="930275" eaLnBrk="0" hangingPunct="0">
              <a:defRPr/>
            </a:pPr>
            <a:r>
              <a:rPr lang="en-US" sz="1300" b="0">
                <a:solidFill>
                  <a:prstClr val="black"/>
                </a:solidFill>
                <a:latin typeface="Arial" charset="0"/>
                <a:cs typeface="+mn-cs"/>
              </a:rPr>
              <a:t>- Confidential -</a:t>
            </a:r>
          </a:p>
        </p:txBody>
      </p:sp>
      <p:sp>
        <p:nvSpPr>
          <p:cNvPr id="10246" name="Rectangle 7"/>
          <p:cNvSpPr txBox="1">
            <a:spLocks noGrp="1" noChangeArrowheads="1"/>
          </p:cNvSpPr>
          <p:nvPr/>
        </p:nvSpPr>
        <p:spPr bwMode="auto">
          <a:xfrm>
            <a:off x="3972560" y="8796338"/>
            <a:ext cx="3037840" cy="461962"/>
          </a:xfrm>
          <a:prstGeom prst="rect">
            <a:avLst/>
          </a:prstGeom>
          <a:noFill/>
          <a:ln w="34925">
            <a:noFill/>
            <a:miter lim="800000"/>
            <a:headEnd type="none" w="sm" len="sm"/>
            <a:tailEnd type="none" w="sm" len="sm"/>
          </a:ln>
        </p:spPr>
        <p:txBody>
          <a:bodyPr lIns="92943" tIns="46472" rIns="92943" bIns="46472" anchor="b"/>
          <a:lstStyle/>
          <a:p>
            <a:pPr algn="r" defTabSz="930275" eaLnBrk="0" hangingPunct="0">
              <a:defRPr/>
            </a:pPr>
            <a:fld id="{83E15F46-B6C0-4531-AD79-E7A706718445}" type="slidenum">
              <a:rPr lang="en-US" sz="1300" b="0">
                <a:solidFill>
                  <a:prstClr val="black"/>
                </a:solidFill>
                <a:latin typeface="Arial" charset="0"/>
                <a:cs typeface="+mn-cs"/>
              </a:rPr>
              <a:pPr algn="r" defTabSz="930275" eaLnBrk="0" hangingPunct="0">
                <a:defRPr/>
              </a:pPr>
              <a:t>21</a:t>
            </a:fld>
            <a:endParaRPr lang="en-US" sz="1300" b="0">
              <a:solidFill>
                <a:prstClr val="black"/>
              </a:solidFill>
              <a:latin typeface="Arial" charset="0"/>
              <a:cs typeface="+mn-cs"/>
            </a:endParaRPr>
          </a:p>
        </p:txBody>
      </p:sp>
      <p:sp>
        <p:nvSpPr>
          <p:cNvPr id="169991" name="Rectangle 2"/>
          <p:cNvSpPr>
            <a:spLocks noGrp="1" noRot="1" noChangeAspect="1" noChangeArrowheads="1" noTextEdit="1"/>
          </p:cNvSpPr>
          <p:nvPr>
            <p:ph type="sldImg"/>
          </p:nvPr>
        </p:nvSpPr>
        <p:spPr>
          <a:xfrm>
            <a:off x="2116138" y="704850"/>
            <a:ext cx="2784475" cy="2087563"/>
          </a:xfrm>
          <a:ln/>
        </p:spPr>
      </p:sp>
      <p:sp>
        <p:nvSpPr>
          <p:cNvPr id="169992" name="Rectangle 3"/>
          <p:cNvSpPr>
            <a:spLocks noGrp="1" noChangeArrowheads="1"/>
          </p:cNvSpPr>
          <p:nvPr>
            <p:ph type="body" idx="1"/>
          </p:nvPr>
        </p:nvSpPr>
        <p:spPr>
          <a:xfrm>
            <a:off x="301837" y="3025776"/>
            <a:ext cx="6406727" cy="5857875"/>
          </a:xfrm>
          <a:noFill/>
          <a:ln w="9525"/>
        </p:spPr>
        <p:txBody>
          <a:bodyPr lIns="92943" tIns="46472" rIns="92943" bIns="46472"/>
          <a:lstStyle/>
          <a:p>
            <a:endParaRPr lang="en-US" smtClean="0">
              <a:latin typeface="Arial" pitchFamily="34" charset="0"/>
            </a:endParaRPr>
          </a:p>
          <a:p>
            <a:r>
              <a:rPr lang="en-US" smtClean="0">
                <a:latin typeface="Arial" pitchFamily="34" charset="0"/>
              </a:rPr>
              <a:t>If you know any IT desktop administrator, they will tell you that their worst security nightmare is you, me and all our fellow end-users. We constantly change our desktop configuration add rogue programs, browse the Internet from our hotel rooms outside the corporate control and get infected with trojans and malware. </a:t>
            </a:r>
          </a:p>
          <a:p>
            <a:r>
              <a:rPr lang="en-US" smtClean="0">
                <a:latin typeface="Arial" pitchFamily="34" charset="0"/>
              </a:rPr>
              <a:t>By design Virtual desktop infrastructures solve that problem by providing central control over desktop images, making it much easier to control desktop images and to monitor desktop usage.</a:t>
            </a:r>
          </a:p>
          <a:p>
            <a:r>
              <a:rPr lang="en-US" smtClean="0">
                <a:latin typeface="Arial" pitchFamily="34" charset="0"/>
              </a:rPr>
              <a:t>On top of it, in the solution we announced yesterday, we are creating a trusted zone around virtual desktop by adding RSA DLP to ensure security of data in use, we are integrating with RSA SecurID for 2-factor authentication prior to any access to a virtual desktop from within or outside the network perimeter. We also providing integration with IONIX Server Configuration Manager to ensure all desktops have secure configuration and security patches and integration with RSA enVision to monitor the overall compliance of the desktop environment.</a:t>
            </a:r>
          </a:p>
          <a:p>
            <a:r>
              <a:rPr lang="en-US" smtClean="0">
                <a:latin typeface="Arial" pitchFamily="34" charset="0"/>
              </a:rPr>
              <a:t>Overall such a solution provides an easy to manage architecture with unique security characteristics that you cannot get with physical desktop deployments</a:t>
            </a:r>
          </a:p>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w="9525"/>
        </p:spPr>
        <p:txBody>
          <a:bodyPr/>
          <a:lstStyle/>
          <a:p>
            <a:r>
              <a:rPr lang="en-US" smtClean="0">
                <a:latin typeface="Arial" pitchFamily="34" charset="0"/>
              </a:rPr>
              <a:t>I ‘d like to wrap up my part by summarizing how we RSA is going to market with these concepts. </a:t>
            </a:r>
          </a:p>
          <a:p>
            <a:r>
              <a:rPr lang="en-US" smtClean="0">
                <a:latin typeface="Arial" pitchFamily="34" charset="0"/>
              </a:rPr>
              <a:t>First and foremost: Securing the Private Cloud. We are working with EMC and VMware to build security in the private cloud and in the next generation data centers.</a:t>
            </a:r>
          </a:p>
          <a:p>
            <a:r>
              <a:rPr lang="en-US" smtClean="0">
                <a:latin typeface="Arial" pitchFamily="34" charset="0"/>
              </a:rPr>
              <a:t>We also see opportunities for apply our cybercrime intelligence capabilities and strong authentication to securing the public cloud.</a:t>
            </a:r>
          </a:p>
          <a:p>
            <a:r>
              <a:rPr lang="en-US" smtClean="0">
                <a:latin typeface="Arial" pitchFamily="34" charset="0"/>
              </a:rPr>
              <a:t>Finally, we are already providing security as a cloud service with our authentication and fraud intelligence offerings. We are also an arm dealer and many Manage Security Service and cloud Providers are offering our technology as part of their cloud offering.</a:t>
            </a:r>
          </a:p>
        </p:txBody>
      </p:sp>
      <p:sp>
        <p:nvSpPr>
          <p:cNvPr id="4" name="Slide Number Placeholder 3"/>
          <p:cNvSpPr txBox="1">
            <a:spLocks noGrp="1"/>
          </p:cNvSpPr>
          <p:nvPr/>
        </p:nvSpPr>
        <p:spPr bwMode="auto">
          <a:xfrm>
            <a:off x="3972560" y="8796338"/>
            <a:ext cx="3037840" cy="463550"/>
          </a:xfrm>
          <a:prstGeom prst="rect">
            <a:avLst/>
          </a:prstGeom>
          <a:noFill/>
          <a:ln w="34925">
            <a:miter lim="800000"/>
            <a:headEnd type="none" w="sm" len="sm"/>
            <a:tailEnd type="none" w="sm" len="sm"/>
          </a:ln>
        </p:spPr>
        <p:txBody>
          <a:bodyPr lIns="92967" tIns="46484" rIns="92967" bIns="46484" anchor="b"/>
          <a:lstStyle/>
          <a:p>
            <a:pPr algn="r" defTabSz="930275" eaLnBrk="0" hangingPunct="0">
              <a:defRPr/>
            </a:pPr>
            <a:fld id="{BACCAB08-FC02-4DD5-8DEE-33F4892C6B90}" type="slidenum">
              <a:rPr lang="en-US" sz="1200" b="0">
                <a:latin typeface="Arial" charset="0"/>
                <a:cs typeface="+mn-cs"/>
              </a:rPr>
              <a:pPr algn="r" defTabSz="930275" eaLnBrk="0" hangingPunct="0">
                <a:defRPr/>
              </a:pPr>
              <a:t>22</a:t>
            </a:fld>
            <a:endParaRPr lang="en-US" sz="1200" b="0" dirty="0">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2560" y="8796338"/>
            <a:ext cx="3037840" cy="463550"/>
          </a:xfrm>
          <a:prstGeom prst="rect">
            <a:avLst/>
          </a:prstGeom>
          <a:noFill/>
          <a:ln w="34925">
            <a:noFill/>
            <a:miter lim="800000"/>
            <a:headEnd type="none" w="sm" len="sm"/>
            <a:tailEnd type="none" w="sm" len="sm"/>
          </a:ln>
        </p:spPr>
        <p:txBody>
          <a:bodyPr lIns="92959" tIns="46480" rIns="92959" bIns="46480" anchor="b"/>
          <a:lstStyle/>
          <a:p>
            <a:pPr algn="r" defTabSz="930192" eaLnBrk="0" hangingPunct="0">
              <a:defRPr/>
            </a:pPr>
            <a:fld id="{DC845981-AA65-43F2-A5F7-2AAB0E5DA35C}" type="slidenum">
              <a:rPr lang="en-US" sz="1200" b="0">
                <a:solidFill>
                  <a:prstClr val="black"/>
                </a:solidFill>
                <a:latin typeface="Arial" charset="0"/>
                <a:cs typeface="+mn-cs"/>
              </a:rPr>
              <a:pPr algn="r" defTabSz="930192" eaLnBrk="0" hangingPunct="0">
                <a:defRPr/>
              </a:pPr>
              <a:t>4</a:t>
            </a:fld>
            <a:endParaRPr lang="en-US" sz="1200" b="0" dirty="0">
              <a:solidFill>
                <a:prstClr val="black"/>
              </a:solidFill>
              <a:latin typeface="Arial" charset="0"/>
              <a:cs typeface="+mn-cs"/>
            </a:endParaRPr>
          </a:p>
        </p:txBody>
      </p:sp>
      <p:sp>
        <p:nvSpPr>
          <p:cNvPr id="9728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97284" name="Notes Placeholder 6"/>
          <p:cNvSpPr>
            <a:spLocks noGrp="1"/>
          </p:cNvSpPr>
          <p:nvPr>
            <p:ph type="body" sz="quarter" idx="10"/>
          </p:nvPr>
        </p:nvSpPr>
        <p:spPr>
          <a:noFill/>
          <a:ln w="9525"/>
        </p:spPr>
        <p:txBody>
          <a:bodyPr/>
          <a:lstStyle/>
          <a:p>
            <a:r>
              <a:rPr lang="en-US" smtClean="0">
                <a:latin typeface="Arial" pitchFamily="34" charset="0"/>
              </a:rPr>
              <a:t>1 – We will review the security threats and challenges we see emerging from the cloud</a:t>
            </a:r>
          </a:p>
          <a:p>
            <a:r>
              <a:rPr lang="en-US" smtClean="0">
                <a:latin typeface="Arial" pitchFamily="34" charset="0"/>
              </a:rPr>
              <a:t>2 – I’ll introduce the Trusted Zones, a fundamental concept of our cloud security strategy</a:t>
            </a:r>
          </a:p>
          <a:p>
            <a:r>
              <a:rPr lang="en-US" smtClean="0">
                <a:latin typeface="Arial" pitchFamily="34" charset="0"/>
              </a:rPr>
              <a:t>3 – We will see examples of how trusted zones in virtual infrastructures can surpass the level of security we currently have in Traditional IT infrastructures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A4A42-86AA-4085-9EBE-EBA17E6041CE}" type="slidenum">
              <a:rPr lang="en-US"/>
              <a:pPr/>
              <a:t>23</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z="1400" dirty="0"/>
              <a:t>Title</a:t>
            </a:r>
          </a:p>
          <a:p>
            <a:r>
              <a:rPr lang="en-US" dirty="0" smtClean="0"/>
              <a:t>Month Year</a:t>
            </a:r>
            <a:endParaRPr lang="en-US" sz="900" dirty="0"/>
          </a:p>
        </p:txBody>
      </p:sp>
      <p:sp>
        <p:nvSpPr>
          <p:cNvPr id="5" name="Slide Number Placeholder 4"/>
          <p:cNvSpPr>
            <a:spLocks noGrp="1"/>
          </p:cNvSpPr>
          <p:nvPr>
            <p:ph type="sldNum" sz="quarter" idx="11"/>
          </p:nvPr>
        </p:nvSpPr>
        <p:spPr/>
        <p:txBody>
          <a:bodyPr/>
          <a:lstStyle/>
          <a:p>
            <a:fld id="{86A3BA3E-B8FC-4DC5-A9D6-6A4F9216A7C1}" type="slidenum">
              <a:rPr lang="en-US" smtClean="0"/>
              <a:pPr/>
              <a:t>5</a:t>
            </a:fld>
            <a:endParaRPr lang="en-US"/>
          </a:p>
        </p:txBody>
      </p:sp>
      <p:sp>
        <p:nvSpPr>
          <p:cNvPr id="8" name="Notes Placeholder 2"/>
          <p:cNvSpPr>
            <a:spLocks noGrp="1"/>
          </p:cNvSpPr>
          <p:nvPr>
            <p:ph type="body" sz="quarter" idx="12"/>
          </p:nvPr>
        </p:nvSpPr>
        <p:spPr>
          <a:xfrm>
            <a:off x="1079501" y="4483100"/>
            <a:ext cx="5140325" cy="4813300"/>
          </a:xfrm>
        </p:spPr>
        <p:txBody>
          <a:bodyPr>
            <a:noAutofit/>
          </a:bodyPr>
          <a:lstStyle/>
          <a:p>
            <a:r>
              <a:rPr lang="en-US" sz="1100" dirty="0"/>
              <a:t>What do you think these numbers mean </a:t>
            </a:r>
            <a:r>
              <a:rPr lang="en-US" sz="1100" dirty="0">
                <a:solidFill>
                  <a:srgbClr val="FF0000"/>
                </a:solidFill>
              </a:rPr>
              <a:t>&lt;pause&gt; </a:t>
            </a:r>
          </a:p>
          <a:p>
            <a:endParaRPr lang="en-US" sz="1100" dirty="0"/>
          </a:p>
          <a:p>
            <a:r>
              <a:rPr lang="en-US" sz="1100" dirty="0"/>
              <a:t>Well, in October of 2009 RSA spoke at the EMC luncheon keynotes. This gave us a wonderful opportunity to talk to thousands of you, our EMC customers in cities like Dallas, Toronto, New York City and Mexico City and we took full advantage. We conducted a live text pole of each audience to understand how you addressed security in the context of adopting virtualization and private cloud. </a:t>
            </a:r>
            <a:r>
              <a:rPr lang="en-US" sz="1100" dirty="0">
                <a:solidFill>
                  <a:srgbClr val="C00000"/>
                </a:solidFill>
              </a:rPr>
              <a:t>&lt;click&gt;</a:t>
            </a:r>
            <a:r>
              <a:rPr lang="en-US" sz="1100" dirty="0"/>
              <a:t>We asked you if </a:t>
            </a:r>
            <a:r>
              <a:rPr lang="en-US" sz="1100" dirty="0">
                <a:latin typeface="Arial" pitchFamily="34" charset="0"/>
              </a:rPr>
              <a:t>your IT security addressed the risks associated with virtualization and private cloud before they are implemented and you know how you replied? </a:t>
            </a:r>
          </a:p>
          <a:p>
            <a:endParaRPr lang="en-US" sz="1100" dirty="0">
              <a:latin typeface="Arial" pitchFamily="34" charset="0"/>
            </a:endParaRPr>
          </a:p>
          <a:p>
            <a:r>
              <a:rPr lang="en-US" sz="1100" dirty="0">
                <a:solidFill>
                  <a:srgbClr val="FF0000"/>
                </a:solidFill>
                <a:latin typeface="Arial" pitchFamily="34" charset="0"/>
              </a:rPr>
              <a:t>&lt;click&gt; </a:t>
            </a:r>
            <a:r>
              <a:rPr lang="en-US" sz="1100" dirty="0">
                <a:latin typeface="Arial" pitchFamily="34" charset="0"/>
              </a:rPr>
              <a:t>Only 24% of you said that security was addressed proactively in all cases and 33% of you said that security is an afterthought or ignored altogether. </a:t>
            </a:r>
          </a:p>
          <a:p>
            <a:endParaRPr lang="en-US" sz="1100" dirty="0">
              <a:latin typeface="Arial" pitchFamily="34" charset="0"/>
            </a:endParaRPr>
          </a:p>
          <a:p>
            <a:r>
              <a:rPr lang="en-US" sz="1100" dirty="0">
                <a:latin typeface="Arial" pitchFamily="34" charset="0"/>
              </a:rPr>
              <a:t>Survey data from Gartner conferences in late 2009 also finds that about 40% of virtualization deployment projects were undertaken without involving the information security team in the initial architecture and planning stages.</a:t>
            </a:r>
          </a:p>
          <a:p>
            <a:endParaRPr lang="en-US" sz="1100" dirty="0">
              <a:latin typeface="Arial" pitchFamily="34" charset="0"/>
            </a:endParaRPr>
          </a:p>
          <a:p>
            <a:r>
              <a:rPr lang="en-US" sz="1100" dirty="0">
                <a:solidFill>
                  <a:srgbClr val="FF0000"/>
                </a:solidFill>
                <a:latin typeface="Arial" pitchFamily="34" charset="0"/>
              </a:rPr>
              <a:t>&lt;click&gt; </a:t>
            </a:r>
            <a:r>
              <a:rPr lang="en-US" sz="1100" dirty="0">
                <a:latin typeface="Arial" pitchFamily="34" charset="0"/>
              </a:rPr>
              <a:t>Security as an afterthought is NEVER a good thing. Of course it can expose your organization to unforeseen risk, but perhaps more importantly we’ve found that organizations that  fail to integrate security proactively into their virtualization and private cloud strategy deny themselves the opportunity to exploit the full value of virtualization buy limiting the scope of their deployments in an attempt to avoid risk. If you can relate to this, then y</a:t>
            </a:r>
            <a:r>
              <a:rPr lang="en-US" sz="1100" dirty="0"/>
              <a:t>ou need to change if you aspire to deploy virtualization beyond just Test and Dev. </a:t>
            </a:r>
          </a:p>
          <a:p>
            <a:endParaRPr lang="en-US" sz="11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txBox="1">
            <a:spLocks noGrp="1" noChangeArrowheads="1"/>
          </p:cNvSpPr>
          <p:nvPr/>
        </p:nvSpPr>
        <p:spPr bwMode="auto">
          <a:xfrm>
            <a:off x="0" y="0"/>
            <a:ext cx="3037840" cy="463550"/>
          </a:xfrm>
          <a:prstGeom prst="rect">
            <a:avLst/>
          </a:prstGeom>
          <a:noFill/>
          <a:ln w="34925">
            <a:noFill/>
            <a:miter lim="800000"/>
            <a:headEnd type="none" w="sm" len="sm"/>
            <a:tailEnd type="none" w="sm" len="sm"/>
          </a:ln>
        </p:spPr>
        <p:txBody>
          <a:bodyPr lIns="92939" tIns="46468" rIns="92939" bIns="46468"/>
          <a:lstStyle/>
          <a:p>
            <a:pPr defTabSz="930275" eaLnBrk="0" hangingPunct="0"/>
            <a:r>
              <a:rPr lang="en-US" sz="1200" b="0">
                <a:solidFill>
                  <a:srgbClr val="000000"/>
                </a:solidFill>
              </a:rPr>
              <a:t>RSA: Securing Information Infrastructure</a:t>
            </a:r>
          </a:p>
        </p:txBody>
      </p:sp>
      <p:sp>
        <p:nvSpPr>
          <p:cNvPr id="98307" name="Rectangle 3"/>
          <p:cNvSpPr txBox="1">
            <a:spLocks noGrp="1" noChangeArrowheads="1"/>
          </p:cNvSpPr>
          <p:nvPr/>
        </p:nvSpPr>
        <p:spPr bwMode="auto">
          <a:xfrm>
            <a:off x="3972560" y="0"/>
            <a:ext cx="3037840" cy="463550"/>
          </a:xfrm>
          <a:prstGeom prst="rect">
            <a:avLst/>
          </a:prstGeom>
          <a:noFill/>
          <a:ln w="34925">
            <a:noFill/>
            <a:miter lim="800000"/>
            <a:headEnd type="none" w="sm" len="sm"/>
            <a:tailEnd type="none" w="sm" len="sm"/>
          </a:ln>
        </p:spPr>
        <p:txBody>
          <a:bodyPr lIns="92939" tIns="46468" rIns="92939" bIns="46468"/>
          <a:lstStyle/>
          <a:p>
            <a:pPr algn="r" defTabSz="930275" eaLnBrk="0" hangingPunct="0"/>
            <a:fld id="{53C176EB-CFA0-4CBD-B1B7-7C11074519B7}" type="datetime5">
              <a:rPr lang="en-US" sz="1200" b="0">
                <a:solidFill>
                  <a:srgbClr val="000000"/>
                </a:solidFill>
              </a:rPr>
              <a:pPr algn="r" defTabSz="930275" eaLnBrk="0" hangingPunct="0"/>
              <a:t>1-Jul-10</a:t>
            </a:fld>
            <a:endParaRPr lang="en-US" sz="1200" b="0">
              <a:solidFill>
                <a:srgbClr val="000000"/>
              </a:solidFill>
            </a:endParaRPr>
          </a:p>
        </p:txBody>
      </p:sp>
      <p:sp>
        <p:nvSpPr>
          <p:cNvPr id="98308" name="Rectangle 6"/>
          <p:cNvSpPr txBox="1">
            <a:spLocks noGrp="1" noChangeArrowheads="1"/>
          </p:cNvSpPr>
          <p:nvPr/>
        </p:nvSpPr>
        <p:spPr bwMode="auto">
          <a:xfrm>
            <a:off x="0" y="8796338"/>
            <a:ext cx="3037840" cy="463550"/>
          </a:xfrm>
          <a:prstGeom prst="rect">
            <a:avLst/>
          </a:prstGeom>
          <a:noFill/>
          <a:ln w="34925">
            <a:noFill/>
            <a:miter lim="800000"/>
            <a:headEnd type="none" w="sm" len="sm"/>
            <a:tailEnd type="none" w="sm" len="sm"/>
          </a:ln>
        </p:spPr>
        <p:txBody>
          <a:bodyPr lIns="92939" tIns="46468" rIns="92939" bIns="46468" anchor="b"/>
          <a:lstStyle/>
          <a:p>
            <a:pPr defTabSz="930275" eaLnBrk="0" hangingPunct="0"/>
            <a:r>
              <a:rPr lang="en-US" sz="1200" b="0">
                <a:solidFill>
                  <a:srgbClr val="000000"/>
                </a:solidFill>
              </a:rPr>
              <a:t>- Confidential -</a:t>
            </a:r>
          </a:p>
        </p:txBody>
      </p:sp>
      <p:sp>
        <p:nvSpPr>
          <p:cNvPr id="98309" name="Rectangle 7"/>
          <p:cNvSpPr txBox="1">
            <a:spLocks noGrp="1" noChangeArrowheads="1"/>
          </p:cNvSpPr>
          <p:nvPr/>
        </p:nvSpPr>
        <p:spPr bwMode="auto">
          <a:xfrm>
            <a:off x="3972560" y="8796338"/>
            <a:ext cx="3037840" cy="463550"/>
          </a:xfrm>
          <a:prstGeom prst="rect">
            <a:avLst/>
          </a:prstGeom>
          <a:noFill/>
          <a:ln w="34925">
            <a:noFill/>
            <a:miter lim="800000"/>
            <a:headEnd type="none" w="sm" len="sm"/>
            <a:tailEnd type="none" w="sm" len="sm"/>
          </a:ln>
        </p:spPr>
        <p:txBody>
          <a:bodyPr lIns="92939" tIns="46468" rIns="92939" bIns="46468" anchor="b"/>
          <a:lstStyle/>
          <a:p>
            <a:pPr algn="r" defTabSz="930275" eaLnBrk="0" hangingPunct="0"/>
            <a:fld id="{5B86E39D-667F-42DC-9DC9-C8697DFA534A}" type="slidenum">
              <a:rPr lang="en-US" sz="1200" b="0">
                <a:solidFill>
                  <a:srgbClr val="000000"/>
                </a:solidFill>
              </a:rPr>
              <a:pPr algn="r" defTabSz="930275" eaLnBrk="0" hangingPunct="0"/>
              <a:t>6</a:t>
            </a:fld>
            <a:endParaRPr lang="en-US" sz="1200" b="0">
              <a:solidFill>
                <a:srgbClr val="000000"/>
              </a:solidFill>
            </a:endParaRPr>
          </a:p>
        </p:txBody>
      </p:sp>
      <p:sp>
        <p:nvSpPr>
          <p:cNvPr id="98310" name="Rectangle 2"/>
          <p:cNvSpPr>
            <a:spLocks noGrp="1" noRot="1" noChangeAspect="1" noChangeArrowheads="1" noTextEdit="1"/>
          </p:cNvSpPr>
          <p:nvPr>
            <p:ph type="sldImg"/>
          </p:nvPr>
        </p:nvSpPr>
        <p:spPr>
          <a:xfrm>
            <a:off x="2086892" y="704851"/>
            <a:ext cx="2844730" cy="2087563"/>
          </a:xfrm>
          <a:ln/>
        </p:spPr>
      </p:sp>
      <p:sp>
        <p:nvSpPr>
          <p:cNvPr id="98311" name="Rectangle 3"/>
          <p:cNvSpPr>
            <a:spLocks noGrp="1" noChangeArrowheads="1"/>
          </p:cNvSpPr>
          <p:nvPr>
            <p:ph type="body" idx="1"/>
          </p:nvPr>
        </p:nvSpPr>
        <p:spPr>
          <a:xfrm>
            <a:off x="269381" y="2994026"/>
            <a:ext cx="6408350" cy="5857875"/>
          </a:xfrm>
          <a:noFill/>
          <a:ln w="9525"/>
        </p:spPr>
        <p:txBody>
          <a:bodyPr lIns="92939" tIns="46468" rIns="92939" bIns="46468"/>
          <a:lstStyle/>
          <a:p>
            <a:r>
              <a:rPr lang="en-US" smtClean="0">
                <a:latin typeface="Arial" pitchFamily="34" charset="0"/>
              </a:rPr>
              <a:t>Before we talk about surpassing current levels of security, we must be honest with ourselves and recognize that all the risks and threats we know and love, not only still exists, but with the cloud we are expanding them beyond our own IT infrastructure into the cloud. </a:t>
            </a:r>
          </a:p>
          <a:p>
            <a:r>
              <a:rPr lang="en-US" smtClean="0">
                <a:latin typeface="Arial" pitchFamily="34" charset="0"/>
              </a:rPr>
              <a:t>In security jargon, we call this expanding the attack surface, which means that we are creating new ways of attacking IT assets. </a:t>
            </a:r>
          </a:p>
          <a:p>
            <a:r>
              <a:rPr lang="en-US" smtClean="0">
                <a:latin typeface="Arial" pitchFamily="34" charset="0"/>
              </a:rPr>
              <a:t>Now you do not have to solely worry about your DBA accessing confidential data, you have also to worry about the DBA of your cloud provider!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p:spPr>
        <p:txBody>
          <a:bodyPr/>
          <a:lstStyle/>
          <a:p>
            <a:r>
              <a:rPr lang="en-US" smtClean="0">
                <a:latin typeface="Arial" pitchFamily="34" charset="0"/>
              </a:rPr>
              <a:t>The bad guys know that too well.</a:t>
            </a:r>
          </a:p>
          <a:p>
            <a:r>
              <a:rPr lang="en-US" smtClean="0">
                <a:latin typeface="Arial" pitchFamily="34" charset="0"/>
              </a:rPr>
              <a:t>I’d like to share 2 statistics from the RSA Anti Fraud Command Center: </a:t>
            </a:r>
          </a:p>
          <a:p>
            <a:r>
              <a:rPr lang="en-US" smtClean="0">
                <a:latin typeface="Arial" pitchFamily="34" charset="0"/>
              </a:rPr>
              <a:t>The number of Trojans, a form of malware designed to steal login names and passwords has been doubling every quarter in the past several quarters</a:t>
            </a:r>
          </a:p>
          <a:p>
            <a:r>
              <a:rPr lang="en-US" smtClean="0">
                <a:latin typeface="Arial" pitchFamily="34" charset="0"/>
              </a:rPr>
              <a:t>When we investigate Trojan attacks, we found, just during the month of August, employees laptops from 300 of the Fortune 500 contaminated with such malware.</a:t>
            </a:r>
          </a:p>
          <a:p>
            <a:r>
              <a:rPr lang="en-US" smtClean="0">
                <a:latin typeface="Arial" pitchFamily="34" charset="0"/>
              </a:rPr>
              <a:t>While these attacks are still largely focused on financial institutions, it is clear that the same methods we are currently using to online Identity theft for online banking will be required to protect the public cloud.</a:t>
            </a:r>
          </a:p>
        </p:txBody>
      </p:sp>
      <p:sp>
        <p:nvSpPr>
          <p:cNvPr id="4" name="Slide Number Placeholder 3"/>
          <p:cNvSpPr>
            <a:spLocks noGrp="1"/>
          </p:cNvSpPr>
          <p:nvPr>
            <p:ph type="sldNum" sz="quarter" idx="5"/>
          </p:nvPr>
        </p:nvSpPr>
        <p:spPr/>
        <p:txBody>
          <a:bodyPr/>
          <a:lstStyle/>
          <a:p>
            <a:pPr>
              <a:defRPr/>
            </a:pPr>
            <a:fld id="{B3B9F51A-E5C8-4A6C-9F4B-6D72699C2613}"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p:spPr>
        <p:txBody>
          <a:bodyPr/>
          <a:lstStyle/>
          <a:p>
            <a:r>
              <a:rPr lang="en-US" smtClean="0">
                <a:latin typeface="Arial" pitchFamily="34" charset="0"/>
              </a:rPr>
              <a:t>The second security challenge posed by the cloud is a new one for the security industry.  We are changing the boundaries of our security policies.</a:t>
            </a:r>
          </a:p>
          <a:p>
            <a:r>
              <a:rPr lang="en-US" smtClean="0">
                <a:latin typeface="Arial" pitchFamily="34" charset="0"/>
              </a:rPr>
              <a:t>In traditional environments, there is a pretty good alignment between the scope of an organization security policy and the network security perimeter of that organization, with a reasonable amount of trust within that perimeter.</a:t>
            </a:r>
          </a:p>
        </p:txBody>
      </p:sp>
      <p:sp>
        <p:nvSpPr>
          <p:cNvPr id="4" name="Slide Number Placeholder 3"/>
          <p:cNvSpPr>
            <a:spLocks noGrp="1"/>
          </p:cNvSpPr>
          <p:nvPr>
            <p:ph type="sldNum" sz="quarter" idx="5"/>
          </p:nvPr>
        </p:nvSpPr>
        <p:spPr/>
        <p:txBody>
          <a:bodyPr/>
          <a:lstStyle/>
          <a:p>
            <a:pPr>
              <a:defRPr/>
            </a:pPr>
            <a:fld id="{D4EE657B-8B51-43F3-BDD9-8E2B95A4FF2D}"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w="9525"/>
        </p:spPr>
        <p:txBody>
          <a:bodyPr/>
          <a:lstStyle/>
          <a:p>
            <a:r>
              <a:rPr lang="en-US" smtClean="0">
                <a:latin typeface="Arial" pitchFamily="34" charset="0"/>
              </a:rPr>
              <a:t>With cloud computing, your IT assets and your information are spreading beyond your own physical infrastructure into shared infrastructures in the cloud. Your data may be stored on a cloud provider storage that you do not control. Your CRM application may be running in the same infrastructure as your competitor’s. </a:t>
            </a:r>
          </a:p>
          <a:p>
            <a:r>
              <a:rPr lang="en-US" smtClean="0">
                <a:latin typeface="Arial" pitchFamily="34" charset="0"/>
              </a:rPr>
              <a:t>In such an environment, a network security perimeter alone (</a:t>
            </a:r>
            <a:r>
              <a:rPr lang="en-US" b="1" smtClean="0">
                <a:latin typeface="Arial" pitchFamily="34" charset="0"/>
              </a:rPr>
              <a:t>OUTISDE IN</a:t>
            </a:r>
            <a:r>
              <a:rPr lang="en-US" smtClean="0">
                <a:latin typeface="Arial" pitchFamily="34" charset="0"/>
              </a:rPr>
              <a:t>) is not sufficient to control the scope of your policy. You need to build an additional perimeter around you data and your virtual applications that we call Trusted Zones (</a:t>
            </a:r>
            <a:r>
              <a:rPr lang="en-US" b="1" smtClean="0">
                <a:latin typeface="Arial" pitchFamily="34" charset="0"/>
              </a:rPr>
              <a:t>INSIDE OUT</a:t>
            </a:r>
            <a:r>
              <a:rPr lang="en-US" smtClean="0">
                <a:latin typeface="Arial" pitchFamily="34" charset="0"/>
              </a:rPr>
              <a:t>)</a:t>
            </a:r>
          </a:p>
        </p:txBody>
      </p:sp>
      <p:sp>
        <p:nvSpPr>
          <p:cNvPr id="4" name="Slide Number Placeholder 3"/>
          <p:cNvSpPr>
            <a:spLocks noGrp="1"/>
          </p:cNvSpPr>
          <p:nvPr>
            <p:ph type="sldNum" sz="quarter" idx="5"/>
          </p:nvPr>
        </p:nvSpPr>
        <p:spPr/>
        <p:txBody>
          <a:bodyPr/>
          <a:lstStyle/>
          <a:p>
            <a:pPr>
              <a:defRPr/>
            </a:pPr>
            <a:fld id="{ECB7AFD2-5A7A-4FDE-877C-5934BEA66643}"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2560" y="8796338"/>
            <a:ext cx="3037840" cy="463550"/>
          </a:xfrm>
          <a:prstGeom prst="rect">
            <a:avLst/>
          </a:prstGeom>
          <a:noFill/>
          <a:ln w="34925">
            <a:noFill/>
            <a:miter lim="800000"/>
            <a:headEnd type="none" w="sm" len="sm"/>
            <a:tailEnd type="none" w="sm" len="sm"/>
          </a:ln>
        </p:spPr>
        <p:txBody>
          <a:bodyPr lIns="92959" tIns="46480" rIns="92959" bIns="46480" anchor="b"/>
          <a:lstStyle/>
          <a:p>
            <a:pPr algn="r" defTabSz="930192" eaLnBrk="0" hangingPunct="0">
              <a:defRPr/>
            </a:pPr>
            <a:fld id="{C0947B3A-E097-4019-89F5-8B356754AD88}" type="slidenum">
              <a:rPr lang="en-US" sz="1200" b="0">
                <a:solidFill>
                  <a:prstClr val="black"/>
                </a:solidFill>
                <a:latin typeface="Arial" charset="0"/>
                <a:cs typeface="+mn-cs"/>
              </a:rPr>
              <a:pPr algn="r" defTabSz="930192" eaLnBrk="0" hangingPunct="0">
                <a:defRPr/>
              </a:pPr>
              <a:t>10</a:t>
            </a:fld>
            <a:endParaRPr lang="en-US" sz="1200" b="0" dirty="0">
              <a:solidFill>
                <a:prstClr val="black"/>
              </a:solidFill>
              <a:latin typeface="Arial" charset="0"/>
              <a:cs typeface="+mn-cs"/>
            </a:endParaRPr>
          </a:p>
        </p:txBody>
      </p:sp>
      <p:sp>
        <p:nvSpPr>
          <p:cNvPr id="10240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02404" name="Notes Placeholder 4"/>
          <p:cNvSpPr>
            <a:spLocks noGrp="1"/>
          </p:cNvSpPr>
          <p:nvPr>
            <p:ph type="body" sz="quarter" idx="10"/>
          </p:nvPr>
        </p:nvSpPr>
        <p:spPr>
          <a:noFill/>
          <a:ln w="9525"/>
        </p:spPr>
        <p:txBody>
          <a:bodyPr/>
          <a:lstStyle/>
          <a:p>
            <a:r>
              <a:rPr lang="en-US" smtClean="0">
                <a:latin typeface="Arial" pitchFamily="34" charset="0"/>
              </a:rPr>
              <a:t>So what are these trusted zones?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pic>
        <p:nvPicPr>
          <p:cNvPr id="752695" name="Picture 55" descr="titles_master_07"/>
          <p:cNvPicPr preferRelativeResize="0">
            <a:picLocks noChangeAspect="1" noChangeArrowheads="1"/>
          </p:cNvPicPr>
          <p:nvPr/>
        </p:nvPicPr>
        <p:blipFill>
          <a:blip r:embed="rId2" cstate="print"/>
          <a:srcRect/>
          <a:stretch>
            <a:fillRect/>
          </a:stretch>
        </p:blipFill>
        <p:spPr bwMode="auto">
          <a:xfrm>
            <a:off x="-15875" y="-6350"/>
            <a:ext cx="9175750" cy="6870700"/>
          </a:xfrm>
          <a:prstGeom prst="rect">
            <a:avLst/>
          </a:prstGeom>
          <a:noFill/>
        </p:spPr>
      </p:pic>
      <p:sp>
        <p:nvSpPr>
          <p:cNvPr id="752642" name="Rectangle 2"/>
          <p:cNvSpPr>
            <a:spLocks noGrp="1" noChangeArrowheads="1"/>
          </p:cNvSpPr>
          <p:nvPr>
            <p:ph type="ctrTitle"/>
          </p:nvPr>
        </p:nvSpPr>
        <p:spPr>
          <a:xfrm>
            <a:off x="1346200" y="3962400"/>
            <a:ext cx="7416800" cy="1066800"/>
          </a:xfrm>
        </p:spPr>
        <p:txBody>
          <a:bodyPr anchor="t"/>
          <a:lstStyle>
            <a:lvl1pPr>
              <a:lnSpc>
                <a:spcPct val="100000"/>
              </a:lnSpc>
              <a:spcAft>
                <a:spcPct val="25000"/>
              </a:spcAft>
              <a:defRPr sz="3200"/>
            </a:lvl1pPr>
          </a:lstStyle>
          <a:p>
            <a:r>
              <a:rPr lang="en-US" smtClean="0"/>
              <a:t>Click to edit Master title style</a:t>
            </a:r>
            <a:endParaRPr lang="en-US"/>
          </a:p>
        </p:txBody>
      </p:sp>
      <p:sp>
        <p:nvSpPr>
          <p:cNvPr id="752643" name="Rectangle 3"/>
          <p:cNvSpPr>
            <a:spLocks noGrp="1" noChangeArrowheads="1"/>
          </p:cNvSpPr>
          <p:nvPr>
            <p:ph type="subTitle" idx="1"/>
          </p:nvPr>
        </p:nvSpPr>
        <p:spPr bwMode="white">
          <a:xfrm>
            <a:off x="1338263" y="5257800"/>
            <a:ext cx="7424737" cy="990600"/>
          </a:xfrm>
        </p:spPr>
        <p:txBody>
          <a:bodyPr/>
          <a:lstStyle>
            <a:lvl1pPr marL="0" indent="0">
              <a:lnSpc>
                <a:spcPct val="100000"/>
              </a:lnSpc>
              <a:buFontTx/>
              <a:buNone/>
              <a:defRPr>
                <a:solidFill>
                  <a:srgbClr val="FFFFFF"/>
                </a:solidFill>
              </a:defRPr>
            </a:lvl1pPr>
          </a:lstStyle>
          <a:p>
            <a:r>
              <a:rPr lang="en-US" smtClean="0"/>
              <a:t>Click to edit Master subtitle style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gtEl>
                                        <p:attrNameLst>
                                          <p:attrName>style.visibility</p:attrName>
                                        </p:attrNameLst>
                                      </p:cBhvr>
                                      <p:to>
                                        <p:strVal val="visible"/>
                                      </p:to>
                                    </p:set>
                                    <p:animEffect transition="in" filter="wipe(left)">
                                      <p:cBhvr>
                                        <p:cTn id="7" dur="500"/>
                                        <p:tgtEl>
                                          <p:spTgt spid="7526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2643">
                                            <p:txEl>
                                              <p:pRg st="0" end="0"/>
                                            </p:txEl>
                                          </p:spTgt>
                                        </p:tgtEl>
                                        <p:attrNameLst>
                                          <p:attrName>style.visibility</p:attrName>
                                        </p:attrNameLst>
                                      </p:cBhvr>
                                      <p:to>
                                        <p:strVal val="visible"/>
                                      </p:to>
                                    </p:set>
                                    <p:animEffect transition="in" filter="wipe(left)">
                                      <p:cBhvr>
                                        <p:cTn id="11" dur="500"/>
                                        <p:tgtEl>
                                          <p:spTgt spid="752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autoUpdateAnimBg="0"/>
      <p:bldP spid="752643"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752643"/>
                        </p:tgtEl>
                        <p:attrNameLst>
                          <p:attrName>style.visibility</p:attrName>
                        </p:attrNameLst>
                      </p:cBhvr>
                      <p:to>
                        <p:strVal val="visible"/>
                      </p:to>
                    </p:set>
                    <p:animEffect transition="in" filter="wipe(left)">
                      <p:cBhvr>
                        <p:cTn dur="500"/>
                        <p:tgtEl>
                          <p:spTgt spid="75264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1408D8-4179-4186-8C83-6B03CFDE25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1A6DBE-023A-4260-915C-9A7D8CF348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28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58200" cy="4876800"/>
          </a:xfrm>
        </p:spPr>
        <p:txBody>
          <a:bodyPr/>
          <a:lstStyle/>
          <a:p>
            <a:r>
              <a:rPr lang="en-US" smtClean="0"/>
              <a:t>Click icon to add chart</a:t>
            </a:r>
            <a:endParaRPr lang="en-US"/>
          </a:p>
        </p:txBody>
      </p:sp>
      <p:sp>
        <p:nvSpPr>
          <p:cNvPr id="4" name="Slide Number Placeholder 3"/>
          <p:cNvSpPr>
            <a:spLocks noGrp="1"/>
          </p:cNvSpPr>
          <p:nvPr>
            <p:ph type="sldNum" sz="quarter" idx="10"/>
          </p:nvPr>
        </p:nvSpPr>
        <p:spPr>
          <a:xfrm>
            <a:off x="457200" y="6477000"/>
            <a:ext cx="2133600" cy="304800"/>
          </a:xfrm>
        </p:spPr>
        <p:txBody>
          <a:bodyPr/>
          <a:lstStyle>
            <a:lvl1pPr>
              <a:defRPr/>
            </a:lvl1pPr>
          </a:lstStyle>
          <a:p>
            <a:fld id="{9798084D-CABC-480B-B93B-94B9435D87A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1BFC0A-09C8-4900-9921-96EE08A090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D526BEB-B8BB-49D2-96C3-53926263C79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D599B0A-6C4E-4CE3-84CE-D4E96C2226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AD30A87-55A7-4795-B410-EC82AF8259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15981AF-F706-43EC-9B50-FCB189747A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8AFA80-C5D3-4024-BBCB-45A0D2CE0CB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6C12297-39AC-42DC-8A56-5F31CE6C68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807764D-3365-48FC-BEC1-2C42529E45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1668" name="Picture 52" descr="slides_master_v2_header"/>
          <p:cNvPicPr>
            <a:picLocks noChangeAspect="1" noChangeArrowheads="1"/>
          </p:cNvPicPr>
          <p:nvPr/>
        </p:nvPicPr>
        <p:blipFill>
          <a:blip r:embed="rId14" cstate="print"/>
          <a:srcRect/>
          <a:stretch>
            <a:fillRect/>
          </a:stretch>
        </p:blipFill>
        <p:spPr bwMode="auto">
          <a:xfrm>
            <a:off x="-6350" y="0"/>
            <a:ext cx="9147175" cy="1365250"/>
          </a:xfrm>
          <a:prstGeom prst="rect">
            <a:avLst/>
          </a:prstGeom>
          <a:noFill/>
        </p:spPr>
      </p:pic>
      <p:sp>
        <p:nvSpPr>
          <p:cNvPr id="751618" name="Rectangle 2"/>
          <p:cNvSpPr>
            <a:spLocks noGrp="1" noChangeArrowheads="1"/>
          </p:cNvSpPr>
          <p:nvPr>
            <p:ph type="title"/>
          </p:nvPr>
        </p:nvSpPr>
        <p:spPr bwMode="white">
          <a:xfrm>
            <a:off x="457200" y="76200"/>
            <a:ext cx="7162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1619" name="Rectangle 3"/>
          <p:cNvSpPr>
            <a:spLocks noGrp="1" noChangeArrowheads="1"/>
          </p:cNvSpPr>
          <p:nvPr>
            <p:ph type="body" idx="1"/>
          </p:nvPr>
        </p:nvSpPr>
        <p:spPr bwMode="auto">
          <a:xfrm>
            <a:off x="457200" y="1447800"/>
            <a:ext cx="8458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51669" name="Picture 53" descr="slides_master_v2_footer"/>
          <p:cNvPicPr>
            <a:picLocks noChangeAspect="1" noChangeArrowheads="1"/>
          </p:cNvPicPr>
          <p:nvPr/>
        </p:nvPicPr>
        <p:blipFill>
          <a:blip r:embed="rId15" cstate="print"/>
          <a:srcRect/>
          <a:stretch>
            <a:fillRect/>
          </a:stretch>
        </p:blipFill>
        <p:spPr bwMode="auto">
          <a:xfrm>
            <a:off x="7651750" y="6221413"/>
            <a:ext cx="1492250" cy="636587"/>
          </a:xfrm>
          <a:prstGeom prst="rect">
            <a:avLst/>
          </a:prstGeom>
          <a:noFill/>
        </p:spPr>
      </p:pic>
      <p:sp>
        <p:nvSpPr>
          <p:cNvPr id="751670" name="Rectangle 54"/>
          <p:cNvSpPr>
            <a:spLocks noGrp="1" noChangeArrowheads="1"/>
          </p:cNvSpPr>
          <p:nvPr>
            <p:ph type="sldNum" sz="quarter" idx="4"/>
          </p:nvPr>
        </p:nvSpPr>
        <p:spPr bwMode="auto">
          <a:xfrm>
            <a:off x="457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fld id="{39593AE4-D871-4DD6-86AE-54C5786121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iming>
    <p:tnLst>
      <p:par>
        <p:cTn id="1" dur="indefinite" restart="never" nodeType="tmRoot"/>
      </p:par>
    </p:tnLst>
  </p:timing>
  <p:hf hdr="0" ftr="0" dt="0"/>
  <p:txStyles>
    <p:titleStyle>
      <a:lvl1pPr algn="l" rtl="0" eaLnBrk="1" fontAlgn="base" hangingPunct="1">
        <a:lnSpc>
          <a:spcPct val="95000"/>
        </a:lnSpc>
        <a:spcBef>
          <a:spcPct val="0"/>
        </a:spcBef>
        <a:spcAft>
          <a:spcPct val="0"/>
        </a:spcAft>
        <a:defRPr sz="2800">
          <a:solidFill>
            <a:srgbClr val="FFFFFF"/>
          </a:solidFill>
          <a:latin typeface="+mj-lt"/>
          <a:ea typeface="+mj-ea"/>
          <a:cs typeface="+mj-cs"/>
        </a:defRPr>
      </a:lvl1pPr>
      <a:lvl2pPr algn="l" rtl="0" eaLnBrk="1" fontAlgn="base" hangingPunct="1">
        <a:lnSpc>
          <a:spcPct val="95000"/>
        </a:lnSpc>
        <a:spcBef>
          <a:spcPct val="0"/>
        </a:spcBef>
        <a:spcAft>
          <a:spcPct val="0"/>
        </a:spcAft>
        <a:defRPr sz="2800">
          <a:solidFill>
            <a:srgbClr val="FFFFFF"/>
          </a:solidFill>
          <a:latin typeface="Arial" charset="0"/>
        </a:defRPr>
      </a:lvl2pPr>
      <a:lvl3pPr algn="l" rtl="0" eaLnBrk="1" fontAlgn="base" hangingPunct="1">
        <a:lnSpc>
          <a:spcPct val="95000"/>
        </a:lnSpc>
        <a:spcBef>
          <a:spcPct val="0"/>
        </a:spcBef>
        <a:spcAft>
          <a:spcPct val="0"/>
        </a:spcAft>
        <a:defRPr sz="2800">
          <a:solidFill>
            <a:srgbClr val="FFFFFF"/>
          </a:solidFill>
          <a:latin typeface="Arial" charset="0"/>
        </a:defRPr>
      </a:lvl3pPr>
      <a:lvl4pPr algn="l" rtl="0" eaLnBrk="1" fontAlgn="base" hangingPunct="1">
        <a:lnSpc>
          <a:spcPct val="95000"/>
        </a:lnSpc>
        <a:spcBef>
          <a:spcPct val="0"/>
        </a:spcBef>
        <a:spcAft>
          <a:spcPct val="0"/>
        </a:spcAft>
        <a:defRPr sz="2800">
          <a:solidFill>
            <a:srgbClr val="FFFFFF"/>
          </a:solidFill>
          <a:latin typeface="Arial" charset="0"/>
        </a:defRPr>
      </a:lvl4pPr>
      <a:lvl5pPr algn="l" rtl="0" eaLnBrk="1" fontAlgn="base" hangingPunct="1">
        <a:lnSpc>
          <a:spcPct val="95000"/>
        </a:lnSpc>
        <a:spcBef>
          <a:spcPct val="0"/>
        </a:spcBef>
        <a:spcAft>
          <a:spcPct val="0"/>
        </a:spcAft>
        <a:defRPr sz="2800">
          <a:solidFill>
            <a:srgbClr val="FFFFFF"/>
          </a:solidFill>
          <a:latin typeface="Arial" charset="0"/>
        </a:defRPr>
      </a:lvl5pPr>
      <a:lvl6pPr marL="457200" algn="l" rtl="0" eaLnBrk="1" fontAlgn="base" hangingPunct="1">
        <a:lnSpc>
          <a:spcPct val="95000"/>
        </a:lnSpc>
        <a:spcBef>
          <a:spcPct val="0"/>
        </a:spcBef>
        <a:spcAft>
          <a:spcPct val="0"/>
        </a:spcAft>
        <a:defRPr sz="2800">
          <a:solidFill>
            <a:srgbClr val="FFFFFF"/>
          </a:solidFill>
          <a:latin typeface="Arial" charset="0"/>
        </a:defRPr>
      </a:lvl6pPr>
      <a:lvl7pPr marL="914400" algn="l" rtl="0" eaLnBrk="1" fontAlgn="base" hangingPunct="1">
        <a:lnSpc>
          <a:spcPct val="95000"/>
        </a:lnSpc>
        <a:spcBef>
          <a:spcPct val="0"/>
        </a:spcBef>
        <a:spcAft>
          <a:spcPct val="0"/>
        </a:spcAft>
        <a:defRPr sz="2800">
          <a:solidFill>
            <a:srgbClr val="FFFFFF"/>
          </a:solidFill>
          <a:latin typeface="Arial" charset="0"/>
        </a:defRPr>
      </a:lvl7pPr>
      <a:lvl8pPr marL="1371600" algn="l" rtl="0" eaLnBrk="1" fontAlgn="base" hangingPunct="1">
        <a:lnSpc>
          <a:spcPct val="95000"/>
        </a:lnSpc>
        <a:spcBef>
          <a:spcPct val="0"/>
        </a:spcBef>
        <a:spcAft>
          <a:spcPct val="0"/>
        </a:spcAft>
        <a:defRPr sz="2800">
          <a:solidFill>
            <a:srgbClr val="FFFFFF"/>
          </a:solidFill>
          <a:latin typeface="Arial" charset="0"/>
        </a:defRPr>
      </a:lvl8pPr>
      <a:lvl9pPr marL="1828800" algn="l" rtl="0" eaLnBrk="1" fontAlgn="base" hangingPunct="1">
        <a:lnSpc>
          <a:spcPct val="95000"/>
        </a:lnSpc>
        <a:spcBef>
          <a:spcPct val="0"/>
        </a:spcBef>
        <a:spcAft>
          <a:spcPct val="0"/>
        </a:spcAft>
        <a:defRPr sz="2800">
          <a:solidFill>
            <a:srgbClr val="FFFFFF"/>
          </a:solidFill>
          <a:latin typeface="Arial" charset="0"/>
        </a:defRPr>
      </a:lvl9pPr>
    </p:titleStyle>
    <p:bodyStyle>
      <a:lvl1pPr marL="342900" indent="-342900" algn="l" rtl="0" eaLnBrk="1" fontAlgn="base" hangingPunct="1">
        <a:lnSpc>
          <a:spcPct val="95000"/>
        </a:lnSpc>
        <a:spcBef>
          <a:spcPct val="0"/>
        </a:spcBef>
        <a:spcAft>
          <a:spcPct val="25000"/>
        </a:spcAft>
        <a:buClr>
          <a:srgbClr val="2D5DAD"/>
        </a:buClr>
        <a:buBlip>
          <a:blip r:embed="rId16"/>
        </a:buBlip>
        <a:defRPr sz="2400">
          <a:solidFill>
            <a:schemeClr val="tx1"/>
          </a:solidFill>
          <a:latin typeface="+mn-lt"/>
          <a:ea typeface="+mn-ea"/>
          <a:cs typeface="+mn-cs"/>
        </a:defRPr>
      </a:lvl1pPr>
      <a:lvl2pPr marL="803275" indent="-341313" algn="l" rtl="0" eaLnBrk="1" fontAlgn="base" hangingPunct="1">
        <a:lnSpc>
          <a:spcPct val="95000"/>
        </a:lnSpc>
        <a:spcBef>
          <a:spcPct val="0"/>
        </a:spcBef>
        <a:spcAft>
          <a:spcPct val="25000"/>
        </a:spcAft>
        <a:buClr>
          <a:srgbClr val="2D5DAD"/>
        </a:buClr>
        <a:buSzPct val="150000"/>
        <a:buFont typeface="Arial" charset="0"/>
        <a:buChar char="–"/>
        <a:defRPr sz="2000">
          <a:solidFill>
            <a:schemeClr val="tx1"/>
          </a:solidFill>
          <a:latin typeface="+mn-lt"/>
        </a:defRPr>
      </a:lvl2pPr>
      <a:lvl3pPr marL="1255713" indent="-227013" algn="l" rtl="0" eaLnBrk="1" fontAlgn="base" hangingPunct="1">
        <a:lnSpc>
          <a:spcPct val="95000"/>
        </a:lnSpc>
        <a:spcBef>
          <a:spcPct val="0"/>
        </a:spcBef>
        <a:spcAft>
          <a:spcPct val="25000"/>
        </a:spcAft>
        <a:buClr>
          <a:srgbClr val="2D5DAD"/>
        </a:buClr>
        <a:buSzPct val="130000"/>
        <a:buChar char="•"/>
        <a:defRPr>
          <a:solidFill>
            <a:schemeClr val="tx1"/>
          </a:solidFill>
          <a:latin typeface="+mn-lt"/>
        </a:defRPr>
      </a:lvl3pPr>
      <a:lvl4pPr marL="1547813" indent="-120650" algn="l" rtl="0" eaLnBrk="1" fontAlgn="base" hangingPunct="1">
        <a:lnSpc>
          <a:spcPct val="95000"/>
        </a:lnSpc>
        <a:spcBef>
          <a:spcPct val="0"/>
        </a:spcBef>
        <a:spcAft>
          <a:spcPct val="25000"/>
        </a:spcAft>
        <a:buClr>
          <a:srgbClr val="2D5DAD"/>
        </a:buClr>
        <a:buFont typeface="Times" pitchFamily="18" charset="0"/>
        <a:buChar char="•"/>
        <a:defRPr>
          <a:solidFill>
            <a:schemeClr val="tx1"/>
          </a:solidFill>
          <a:latin typeface="+mn-lt"/>
        </a:defRPr>
      </a:lvl4pPr>
      <a:lvl5pPr marL="2057400" indent="-228600" algn="l" rtl="0" eaLnBrk="1" fontAlgn="base" hangingPunct="1">
        <a:lnSpc>
          <a:spcPct val="95000"/>
        </a:lnSpc>
        <a:spcBef>
          <a:spcPct val="20000"/>
        </a:spcBef>
        <a:spcAft>
          <a:spcPct val="0"/>
        </a:spcAft>
        <a:buClr>
          <a:srgbClr val="2D5DAD"/>
        </a:buClr>
        <a:buSzPct val="50000"/>
        <a:buFont typeface="Times" pitchFamily="18" charset="0"/>
        <a:buChar char="•"/>
        <a:defRPr>
          <a:solidFill>
            <a:schemeClr val="tx1"/>
          </a:solidFill>
          <a:latin typeface="+mn-lt"/>
        </a:defRPr>
      </a:lvl5pPr>
      <a:lvl6pPr marL="2514600" indent="-228600" algn="l" rtl="0" eaLnBrk="1" fontAlgn="base" hangingPunct="1">
        <a:lnSpc>
          <a:spcPct val="95000"/>
        </a:lnSpc>
        <a:spcBef>
          <a:spcPct val="20000"/>
        </a:spcBef>
        <a:spcAft>
          <a:spcPct val="0"/>
        </a:spcAft>
        <a:buClr>
          <a:srgbClr val="2D5DAD"/>
        </a:buClr>
        <a:buSzPct val="50000"/>
        <a:buFont typeface="Times" pitchFamily="18" charset="0"/>
        <a:buChar char="•"/>
        <a:defRPr>
          <a:solidFill>
            <a:schemeClr val="tx1"/>
          </a:solidFill>
          <a:latin typeface="+mn-lt"/>
        </a:defRPr>
      </a:lvl6pPr>
      <a:lvl7pPr marL="2971800" indent="-228600" algn="l" rtl="0" eaLnBrk="1" fontAlgn="base" hangingPunct="1">
        <a:lnSpc>
          <a:spcPct val="95000"/>
        </a:lnSpc>
        <a:spcBef>
          <a:spcPct val="20000"/>
        </a:spcBef>
        <a:spcAft>
          <a:spcPct val="0"/>
        </a:spcAft>
        <a:buClr>
          <a:srgbClr val="2D5DAD"/>
        </a:buClr>
        <a:buSzPct val="50000"/>
        <a:buFont typeface="Times" pitchFamily="18" charset="0"/>
        <a:buChar char="•"/>
        <a:defRPr>
          <a:solidFill>
            <a:schemeClr val="tx1"/>
          </a:solidFill>
          <a:latin typeface="+mn-lt"/>
        </a:defRPr>
      </a:lvl7pPr>
      <a:lvl8pPr marL="3429000" indent="-228600" algn="l" rtl="0" eaLnBrk="1" fontAlgn="base" hangingPunct="1">
        <a:lnSpc>
          <a:spcPct val="95000"/>
        </a:lnSpc>
        <a:spcBef>
          <a:spcPct val="20000"/>
        </a:spcBef>
        <a:spcAft>
          <a:spcPct val="0"/>
        </a:spcAft>
        <a:buClr>
          <a:srgbClr val="2D5DAD"/>
        </a:buClr>
        <a:buSzPct val="50000"/>
        <a:buFont typeface="Times" pitchFamily="18" charset="0"/>
        <a:buChar char="•"/>
        <a:defRPr>
          <a:solidFill>
            <a:schemeClr val="tx1"/>
          </a:solidFill>
          <a:latin typeface="+mn-lt"/>
        </a:defRPr>
      </a:lvl8pPr>
      <a:lvl9pPr marL="3886200" indent="-228600" algn="l" rtl="0" eaLnBrk="1" fontAlgn="base" hangingPunct="1">
        <a:lnSpc>
          <a:spcPct val="95000"/>
        </a:lnSpc>
        <a:spcBef>
          <a:spcPct val="20000"/>
        </a:spcBef>
        <a:spcAft>
          <a:spcPct val="0"/>
        </a:spcAft>
        <a:buClr>
          <a:srgbClr val="2D5DAD"/>
        </a:buClr>
        <a:buSzPct val="5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50.png"/><Relationship Id="rId7" Type="http://schemas.openxmlformats.org/officeDocument/2006/relationships/image" Target="../media/image33.png"/><Relationship Id="rId12"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20.png"/><Relationship Id="rId4" Type="http://schemas.openxmlformats.org/officeDocument/2006/relationships/image" Target="../media/image46.png"/><Relationship Id="rId9" Type="http://schemas.openxmlformats.org/officeDocument/2006/relationships/image" Target="../media/image54.png"/><Relationship Id="rId14"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39.png"/><Relationship Id="rId4" Type="http://schemas.openxmlformats.org/officeDocument/2006/relationships/image" Target="../media/image46.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8.png"/><Relationship Id="rId18" Type="http://schemas.openxmlformats.org/officeDocument/2006/relationships/image" Target="../media/image41.png"/><Relationship Id="rId3" Type="http://schemas.openxmlformats.org/officeDocument/2006/relationships/image" Target="../media/image45.png"/><Relationship Id="rId21"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47.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49.png"/><Relationship Id="rId20"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46.png"/><Relationship Id="rId5" Type="http://schemas.openxmlformats.org/officeDocument/2006/relationships/image" Target="../media/image36.png"/><Relationship Id="rId15" Type="http://schemas.openxmlformats.org/officeDocument/2006/relationships/image" Target="../media/image40.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32.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ctrTitle"/>
          </p:nvPr>
        </p:nvSpPr>
        <p:spPr/>
        <p:txBody>
          <a:bodyPr/>
          <a:lstStyle/>
          <a:p>
            <a:r>
              <a:rPr lang="en-US" dirty="0" smtClean="0"/>
              <a:t>RSA Approach for Securing the Cloud</a:t>
            </a:r>
            <a:endParaRPr lang="en-US" dirty="0"/>
          </a:p>
        </p:txBody>
      </p:sp>
      <p:sp>
        <p:nvSpPr>
          <p:cNvPr id="6176" name="Rectangle 32"/>
          <p:cNvSpPr>
            <a:spLocks noGrp="1" noChangeArrowheads="1"/>
          </p:cNvSpPr>
          <p:nvPr>
            <p:ph type="subTitle" idx="1"/>
          </p:nvPr>
        </p:nvSpPr>
        <p:spPr>
          <a:xfrm>
            <a:off x="1338263" y="5181600"/>
            <a:ext cx="7424737" cy="990600"/>
          </a:xfrm>
        </p:spPr>
        <p:txBody>
          <a:bodyPr/>
          <a:lstStyle/>
          <a:p>
            <a:r>
              <a:rPr lang="en-US" dirty="0" smtClean="0"/>
              <a:t>Bernard Montel</a:t>
            </a:r>
            <a:endParaRPr lang="en-US" dirty="0" smtClean="0"/>
          </a:p>
          <a:p>
            <a:r>
              <a:rPr lang="en-US" dirty="0" err="1" smtClean="0"/>
              <a:t>Directeur</a:t>
            </a:r>
            <a:r>
              <a:rPr lang="en-US" dirty="0" smtClean="0"/>
              <a:t> Technique RSA France</a:t>
            </a:r>
            <a:endParaRPr lang="en-US" dirty="0" smtClean="0"/>
          </a:p>
          <a:p>
            <a:r>
              <a:rPr lang="en-US" sz="1600" b="1" dirty="0" err="1" smtClean="0"/>
              <a:t>Juillet</a:t>
            </a:r>
            <a:r>
              <a:rPr lang="en-US" sz="1600" b="1" smtClean="0"/>
              <a:t> 2010</a:t>
            </a:r>
            <a:endParaRPr lang="en-US" sz="16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txBox="1">
            <a:spLocks noGrp="1"/>
          </p:cNvSpPr>
          <p:nvPr/>
        </p:nvSpPr>
        <p:spPr bwMode="auto">
          <a:xfrm>
            <a:off x="457200" y="6477000"/>
            <a:ext cx="2133600" cy="304800"/>
          </a:xfrm>
          <a:prstGeom prst="rect">
            <a:avLst/>
          </a:prstGeom>
          <a:noFill/>
          <a:ln w="9525">
            <a:noFill/>
            <a:miter lim="800000"/>
            <a:headEnd/>
            <a:tailEnd/>
          </a:ln>
        </p:spPr>
        <p:txBody>
          <a:bodyPr/>
          <a:lstStyle/>
          <a:p>
            <a:pPr eaLnBrk="0" hangingPunct="0">
              <a:defRPr/>
            </a:pPr>
            <a:fld id="{8FDF3DA4-237D-41CE-AA53-9F17D9C41E07}" type="slidenum">
              <a:rPr lang="en-US" sz="1200" b="0">
                <a:solidFill>
                  <a:srgbClr val="000000"/>
                </a:solidFill>
                <a:latin typeface="Arial" charset="0"/>
                <a:cs typeface="+mn-cs"/>
              </a:rPr>
              <a:pPr eaLnBrk="0" hangingPunct="0">
                <a:defRPr/>
              </a:pPr>
              <a:t>10</a:t>
            </a:fld>
            <a:endParaRPr lang="en-US" sz="1200" b="0">
              <a:solidFill>
                <a:srgbClr val="000000"/>
              </a:solidFill>
              <a:latin typeface="Arial" charset="0"/>
              <a:cs typeface="+mn-cs"/>
            </a:endParaRPr>
          </a:p>
        </p:txBody>
      </p:sp>
      <p:pic>
        <p:nvPicPr>
          <p:cNvPr id="60419" name="Picture 11" descr="chip2"/>
          <p:cNvPicPr>
            <a:picLocks noChangeAspect="1" noChangeArrowheads="1"/>
          </p:cNvPicPr>
          <p:nvPr/>
        </p:nvPicPr>
        <p:blipFill>
          <a:blip r:embed="rId3" cstate="print"/>
          <a:srcRect/>
          <a:stretch>
            <a:fillRect/>
          </a:stretch>
        </p:blipFill>
        <p:spPr bwMode="auto">
          <a:xfrm>
            <a:off x="-19050" y="-14288"/>
            <a:ext cx="9163050" cy="6872288"/>
          </a:xfrm>
          <a:prstGeom prst="rect">
            <a:avLst/>
          </a:prstGeom>
          <a:noFill/>
          <a:ln w="9525">
            <a:noFill/>
            <a:miter lim="800000"/>
            <a:headEnd/>
            <a:tailEnd/>
          </a:ln>
        </p:spPr>
      </p:pic>
      <p:sp>
        <p:nvSpPr>
          <p:cNvPr id="4100" name="Rectangle 7"/>
          <p:cNvSpPr>
            <a:spLocks noChangeArrowheads="1"/>
          </p:cNvSpPr>
          <p:nvPr/>
        </p:nvSpPr>
        <p:spPr bwMode="auto">
          <a:xfrm>
            <a:off x="1066800" y="0"/>
            <a:ext cx="8077200" cy="6858000"/>
          </a:xfrm>
          <a:prstGeom prst="rect">
            <a:avLst/>
          </a:prstGeom>
          <a:solidFill>
            <a:srgbClr val="D21919">
              <a:alpha val="79999"/>
            </a:srgbClr>
          </a:solidFill>
          <a:ln w="9525">
            <a:noFill/>
            <a:miter lim="800000"/>
            <a:headEnd/>
            <a:tailEnd/>
          </a:ln>
        </p:spPr>
        <p:txBody>
          <a:bodyPr wrap="none" anchor="ctr"/>
          <a:lstStyle/>
          <a:p>
            <a:pPr algn="ctr" eaLnBrk="0" hangingPunct="0">
              <a:defRPr/>
            </a:pPr>
            <a:endParaRPr lang="en-US" sz="2400">
              <a:solidFill>
                <a:srgbClr val="000000"/>
              </a:solidFill>
              <a:latin typeface="Arial" charset="0"/>
              <a:cs typeface="+mn-cs"/>
            </a:endParaRPr>
          </a:p>
        </p:txBody>
      </p:sp>
      <p:grpSp>
        <p:nvGrpSpPr>
          <p:cNvPr id="2" name="Group 10"/>
          <p:cNvGrpSpPr>
            <a:grpSpLocks/>
          </p:cNvGrpSpPr>
          <p:nvPr/>
        </p:nvGrpSpPr>
        <p:grpSpPr bwMode="auto">
          <a:xfrm>
            <a:off x="1304925" y="2978150"/>
            <a:ext cx="6772275" cy="582613"/>
            <a:chOff x="822" y="1276"/>
            <a:chExt cx="3114" cy="367"/>
          </a:xfrm>
        </p:grpSpPr>
        <p:sp>
          <p:nvSpPr>
            <p:cNvPr id="60423" name="Rounded Rectangle 9"/>
            <p:cNvSpPr>
              <a:spLocks noChangeArrowheads="1"/>
            </p:cNvSpPr>
            <p:nvPr/>
          </p:nvSpPr>
          <p:spPr bwMode="gray">
            <a:xfrm>
              <a:off x="822" y="1276"/>
              <a:ext cx="3114" cy="367"/>
            </a:xfrm>
            <a:prstGeom prst="roundRect">
              <a:avLst>
                <a:gd name="adj" fmla="val 13898"/>
              </a:avLst>
            </a:prstGeom>
            <a:solidFill>
              <a:srgbClr val="FFFFFF">
                <a:alpha val="20000"/>
              </a:srgbClr>
            </a:solidFill>
            <a:ln w="12700" algn="ctr">
              <a:noFill/>
              <a:miter lim="800000"/>
              <a:headEnd/>
              <a:tailEnd/>
            </a:ln>
          </p:spPr>
          <p:txBody>
            <a:bodyPr wrap="none"/>
            <a:lstStyle/>
            <a:p>
              <a:pPr eaLnBrk="0" hangingPunct="0"/>
              <a:endParaRPr lang="en-US" sz="3200" b="0">
                <a:solidFill>
                  <a:srgbClr val="000000"/>
                </a:solidFill>
              </a:endParaRPr>
            </a:p>
          </p:txBody>
        </p:sp>
        <p:sp>
          <p:nvSpPr>
            <p:cNvPr id="60424" name="Rounded Rectangle 9"/>
            <p:cNvSpPr>
              <a:spLocks noChangeArrowheads="1"/>
            </p:cNvSpPr>
            <p:nvPr/>
          </p:nvSpPr>
          <p:spPr bwMode="gray">
            <a:xfrm>
              <a:off x="870" y="1324"/>
              <a:ext cx="3012" cy="271"/>
            </a:xfrm>
            <a:prstGeom prst="roundRect">
              <a:avLst>
                <a:gd name="adj" fmla="val 13898"/>
              </a:avLst>
            </a:prstGeom>
            <a:solidFill>
              <a:srgbClr val="CA3424"/>
            </a:solidFill>
            <a:ln w="12700" algn="ctr">
              <a:solidFill>
                <a:schemeClr val="tx2"/>
              </a:solidFill>
              <a:miter lim="800000"/>
              <a:headEnd/>
              <a:tailEnd/>
            </a:ln>
          </p:spPr>
          <p:txBody>
            <a:bodyPr wrap="none"/>
            <a:lstStyle/>
            <a:p>
              <a:pPr eaLnBrk="0" hangingPunct="0"/>
              <a:endParaRPr lang="en-US" sz="3200" b="0">
                <a:solidFill>
                  <a:srgbClr val="000000"/>
                </a:solidFill>
              </a:endParaRPr>
            </a:p>
          </p:txBody>
        </p:sp>
      </p:grpSp>
      <p:sp>
        <p:nvSpPr>
          <p:cNvPr id="60422" name="Rectangle 8"/>
          <p:cNvSpPr>
            <a:spLocks noChangeArrowheads="1"/>
          </p:cNvSpPr>
          <p:nvPr/>
        </p:nvSpPr>
        <p:spPr bwMode="white">
          <a:xfrm>
            <a:off x="1371600" y="1949450"/>
            <a:ext cx="6324600" cy="3463925"/>
          </a:xfrm>
          <a:prstGeom prst="rect">
            <a:avLst/>
          </a:prstGeom>
          <a:noFill/>
          <a:ln w="9525" algn="ctr">
            <a:noFill/>
            <a:miter lim="800000"/>
            <a:headEnd/>
            <a:tailEnd/>
          </a:ln>
        </p:spPr>
        <p:txBody>
          <a:bodyPr anchor="ctr">
            <a:spAutoFit/>
          </a:bodyPr>
          <a:lstStyle/>
          <a:p>
            <a:pPr algn="l">
              <a:lnSpc>
                <a:spcPct val="150000"/>
              </a:lnSpc>
              <a:spcBef>
                <a:spcPts val="3000"/>
              </a:spcBef>
              <a:buClr>
                <a:srgbClr val="FFFFFF"/>
              </a:buClr>
            </a:pPr>
            <a:r>
              <a:rPr lang="en-US" sz="2400" b="0" dirty="0">
                <a:solidFill>
                  <a:srgbClr val="FFFFFF"/>
                </a:solidFill>
              </a:rPr>
              <a:t>Cloud’s  Emerging Security Challenges</a:t>
            </a:r>
          </a:p>
          <a:p>
            <a:pPr algn="l">
              <a:lnSpc>
                <a:spcPct val="150000"/>
              </a:lnSpc>
              <a:spcBef>
                <a:spcPts val="3000"/>
              </a:spcBef>
              <a:buClr>
                <a:srgbClr val="FFFFFF"/>
              </a:buClr>
            </a:pPr>
            <a:r>
              <a:rPr lang="en-US" sz="2400" b="0" dirty="0">
                <a:solidFill>
                  <a:srgbClr val="FFFFFF"/>
                </a:solidFill>
              </a:rPr>
              <a:t>Defining Trusted Zones</a:t>
            </a:r>
          </a:p>
          <a:p>
            <a:pPr algn="l">
              <a:lnSpc>
                <a:spcPct val="150000"/>
              </a:lnSpc>
              <a:spcBef>
                <a:spcPts val="3000"/>
              </a:spcBef>
              <a:buClr>
                <a:srgbClr val="FFFFFF"/>
              </a:buClr>
            </a:pPr>
            <a:r>
              <a:rPr lang="en-US" sz="2400" b="0" dirty="0">
                <a:solidFill>
                  <a:srgbClr val="FFFFFF"/>
                </a:solidFill>
              </a:rPr>
              <a:t>Surpassing Physical Infrastructure Security</a:t>
            </a:r>
          </a:p>
          <a:p>
            <a:pPr algn="l">
              <a:lnSpc>
                <a:spcPct val="150000"/>
              </a:lnSpc>
              <a:spcBef>
                <a:spcPts val="3000"/>
              </a:spcBef>
              <a:buClr>
                <a:srgbClr val="FFFFFF"/>
              </a:buClr>
            </a:pPr>
            <a:endParaRPr lang="en-US" sz="2400" b="0" dirty="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3"/>
          <p:cNvSpPr txBox="1">
            <a:spLocks noChangeArrowheads="1"/>
          </p:cNvSpPr>
          <p:nvPr/>
        </p:nvSpPr>
        <p:spPr bwMode="gray">
          <a:xfrm>
            <a:off x="3944938" y="5895256"/>
            <a:ext cx="1689100" cy="274638"/>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sp>
        <p:nvSpPr>
          <p:cNvPr id="31746" name="Title 4"/>
          <p:cNvSpPr>
            <a:spLocks noGrp="1"/>
          </p:cNvSpPr>
          <p:nvPr>
            <p:ph type="title" idx="4294967295"/>
          </p:nvPr>
        </p:nvSpPr>
        <p:spPr>
          <a:xfrm>
            <a:off x="457200" y="76200"/>
            <a:ext cx="8382000" cy="914400"/>
          </a:xfrm>
        </p:spPr>
        <p:txBody>
          <a:bodyPr/>
          <a:lstStyle/>
          <a:p>
            <a:r>
              <a:rPr lang="en-US" smtClean="0"/>
              <a:t>Trusted Zones Key Capabilities</a:t>
            </a:r>
          </a:p>
        </p:txBody>
      </p:sp>
      <p:sp>
        <p:nvSpPr>
          <p:cNvPr id="31748" name="AutoShape 44" descr="Wave"/>
          <p:cNvSpPr>
            <a:spLocks noChangeArrowheads="1"/>
          </p:cNvSpPr>
          <p:nvPr/>
        </p:nvSpPr>
        <p:spPr bwMode="auto">
          <a:xfrm>
            <a:off x="2738438" y="2190031"/>
            <a:ext cx="3128962" cy="40005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pPr algn="ctr" eaLnBrk="0" hangingPunct="0"/>
            <a:endParaRPr lang="en-US"/>
          </a:p>
        </p:txBody>
      </p:sp>
      <p:sp>
        <p:nvSpPr>
          <p:cNvPr id="31749" name="AutoShape 45"/>
          <p:cNvSpPr>
            <a:spLocks noChangeArrowheads="1"/>
          </p:cNvSpPr>
          <p:nvPr/>
        </p:nvSpPr>
        <p:spPr bwMode="auto">
          <a:xfrm rot="399751">
            <a:off x="2840038" y="1250231"/>
            <a:ext cx="3214687" cy="904875"/>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pPr algn="ctr" eaLnBrk="0" hangingPunct="0"/>
            <a:endParaRPr lang="en-US"/>
          </a:p>
        </p:txBody>
      </p:sp>
      <p:sp>
        <p:nvSpPr>
          <p:cNvPr id="66608" name="Rectangle 48"/>
          <p:cNvSpPr>
            <a:spLocks noChangeArrowheads="1"/>
          </p:cNvSpPr>
          <p:nvPr/>
        </p:nvSpPr>
        <p:spPr bwMode="auto">
          <a:xfrm>
            <a:off x="3346450" y="2471019"/>
            <a:ext cx="1409700" cy="598487"/>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lgn="ctr" eaLnBrk="0" hangingPunct="0">
              <a:defRPr/>
            </a:pPr>
            <a:endParaRPr lang="en-US">
              <a:latin typeface="Arial" pitchFamily="34" charset="0"/>
              <a:cs typeface="+mn-cs"/>
            </a:endParaRPr>
          </a:p>
        </p:txBody>
      </p:sp>
      <p:pic>
        <p:nvPicPr>
          <p:cNvPr id="31751" name="Picture 49" descr="Tenant-2"/>
          <p:cNvPicPr>
            <a:picLocks noChangeAspect="1" noChangeArrowheads="1"/>
          </p:cNvPicPr>
          <p:nvPr/>
        </p:nvPicPr>
        <p:blipFill>
          <a:blip r:embed="rId3" cstate="print"/>
          <a:srcRect/>
          <a:stretch>
            <a:fillRect/>
          </a:stretch>
        </p:blipFill>
        <p:spPr bwMode="auto">
          <a:xfrm>
            <a:off x="4679950" y="2451969"/>
            <a:ext cx="685800" cy="647700"/>
          </a:xfrm>
          <a:prstGeom prst="rect">
            <a:avLst/>
          </a:prstGeom>
          <a:noFill/>
          <a:ln w="9525">
            <a:noFill/>
            <a:miter lim="800000"/>
            <a:headEnd/>
            <a:tailEnd/>
          </a:ln>
        </p:spPr>
      </p:pic>
      <p:sp>
        <p:nvSpPr>
          <p:cNvPr id="31752" name="TextBox 73"/>
          <p:cNvSpPr txBox="1">
            <a:spLocks noChangeArrowheads="1"/>
          </p:cNvSpPr>
          <p:nvPr/>
        </p:nvSpPr>
        <p:spPr bwMode="auto">
          <a:xfrm>
            <a:off x="4679950" y="2545631"/>
            <a:ext cx="685800" cy="457200"/>
          </a:xfrm>
          <a:prstGeom prst="rect">
            <a:avLst/>
          </a:prstGeom>
          <a:noFill/>
          <a:ln w="9525">
            <a:noFill/>
            <a:miter lim="800000"/>
            <a:headEnd/>
            <a:tailEnd/>
          </a:ln>
        </p:spPr>
        <p:txBody>
          <a:bodyPr>
            <a:spAutoFit/>
          </a:bodyPr>
          <a:lstStyle/>
          <a:p>
            <a:pPr algn="ctr" eaLnBrk="0" hangingPunct="0"/>
            <a:r>
              <a:rPr lang="en-US" sz="1200" b="0">
                <a:solidFill>
                  <a:schemeClr val="bg1"/>
                </a:solidFill>
              </a:rPr>
              <a:t>Tenant #2</a:t>
            </a:r>
          </a:p>
        </p:txBody>
      </p:sp>
      <p:grpSp>
        <p:nvGrpSpPr>
          <p:cNvPr id="2" name="Group 51"/>
          <p:cNvGrpSpPr>
            <a:grpSpLocks/>
          </p:cNvGrpSpPr>
          <p:nvPr/>
        </p:nvGrpSpPr>
        <p:grpSpPr bwMode="auto">
          <a:xfrm>
            <a:off x="3702050" y="2547219"/>
            <a:ext cx="673100" cy="455612"/>
            <a:chOff x="3072" y="2017"/>
            <a:chExt cx="424" cy="287"/>
          </a:xfrm>
        </p:grpSpPr>
        <p:sp>
          <p:nvSpPr>
            <p:cNvPr id="31805"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31806"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1807"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31808"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31809"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1810"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31754" name="Text Box 58"/>
          <p:cNvSpPr txBox="1">
            <a:spLocks noChangeArrowheads="1"/>
          </p:cNvSpPr>
          <p:nvPr/>
        </p:nvSpPr>
        <p:spPr bwMode="auto">
          <a:xfrm>
            <a:off x="3278188" y="3032994"/>
            <a:ext cx="2087562" cy="274637"/>
          </a:xfrm>
          <a:prstGeom prst="rect">
            <a:avLst/>
          </a:prstGeom>
          <a:noFill/>
          <a:ln w="9525">
            <a:noFill/>
            <a:miter lim="800000"/>
            <a:headEnd/>
            <a:tailEnd/>
          </a:ln>
        </p:spPr>
        <p:txBody>
          <a:bodyPr>
            <a:spAutoFit/>
          </a:bodyPr>
          <a:lstStyle/>
          <a:p>
            <a:pPr algn="ctr" eaLnBrk="0" hangingPunct="0">
              <a:spcBef>
                <a:spcPct val="50000"/>
              </a:spcBef>
            </a:pPr>
            <a:r>
              <a:rPr lang="en-US" sz="1200" b="0"/>
              <a:t>Virtual Infrastructure</a:t>
            </a:r>
          </a:p>
        </p:txBody>
      </p:sp>
      <p:sp>
        <p:nvSpPr>
          <p:cNvPr id="31755" name="AutoShape 59"/>
          <p:cNvSpPr>
            <a:spLocks noChangeArrowheads="1"/>
          </p:cNvSpPr>
          <p:nvPr/>
        </p:nvSpPr>
        <p:spPr bwMode="auto">
          <a:xfrm>
            <a:off x="2901950" y="2317031"/>
            <a:ext cx="2820988" cy="990600"/>
          </a:xfrm>
          <a:prstGeom prst="flowChartAlternateProcess">
            <a:avLst/>
          </a:prstGeom>
          <a:noFill/>
          <a:ln w="50800">
            <a:solidFill>
              <a:srgbClr val="8BF1A3"/>
            </a:solidFill>
            <a:miter lim="800000"/>
            <a:headEnd/>
            <a:tailEnd/>
          </a:ln>
        </p:spPr>
        <p:txBody>
          <a:bodyPr wrap="none" anchor="ctr"/>
          <a:lstStyle/>
          <a:p>
            <a:pPr algn="ctr" eaLnBrk="0" hangingPunct="0"/>
            <a:endParaRPr lang="en-US"/>
          </a:p>
        </p:txBody>
      </p:sp>
      <p:grpSp>
        <p:nvGrpSpPr>
          <p:cNvPr id="3" name="Group 60"/>
          <p:cNvGrpSpPr>
            <a:grpSpLocks/>
          </p:cNvGrpSpPr>
          <p:nvPr/>
        </p:nvGrpSpPr>
        <p:grpSpPr bwMode="auto">
          <a:xfrm>
            <a:off x="3176588" y="4831631"/>
            <a:ext cx="2333625" cy="1371600"/>
            <a:chOff x="4141" y="3024"/>
            <a:chExt cx="1470" cy="864"/>
          </a:xfrm>
        </p:grpSpPr>
        <p:pic>
          <p:nvPicPr>
            <p:cNvPr id="31799" name="Picture 5" descr="IRM-infraBox"/>
            <p:cNvPicPr>
              <a:picLocks noChangeAspect="1" noChangeArrowheads="1"/>
            </p:cNvPicPr>
            <p:nvPr/>
          </p:nvPicPr>
          <p:blipFill>
            <a:blip r:embed="rId4" cstate="print"/>
            <a:srcRect/>
            <a:stretch>
              <a:fillRect/>
            </a:stretch>
          </p:blipFill>
          <p:spPr bwMode="gray">
            <a:xfrm>
              <a:off x="4144" y="3024"/>
              <a:ext cx="1446" cy="864"/>
            </a:xfrm>
            <a:prstGeom prst="rect">
              <a:avLst/>
            </a:prstGeom>
            <a:noFill/>
            <a:ln w="9525">
              <a:noFill/>
              <a:miter lim="800000"/>
              <a:headEnd/>
              <a:tailEnd/>
            </a:ln>
          </p:spPr>
        </p:pic>
        <p:sp>
          <p:nvSpPr>
            <p:cNvPr id="31800" name="Text Box 13"/>
            <p:cNvSpPr txBox="1">
              <a:spLocks noChangeArrowheads="1"/>
            </p:cNvSpPr>
            <p:nvPr/>
          </p:nvSpPr>
          <p:spPr bwMode="gray">
            <a:xfrm>
              <a:off x="4243" y="3648"/>
              <a:ext cx="1221" cy="192"/>
            </a:xfrm>
            <a:prstGeom prst="rect">
              <a:avLst/>
            </a:prstGeom>
            <a:noFill/>
            <a:ln w="9525">
              <a:noFill/>
              <a:miter lim="800000"/>
              <a:headEnd/>
              <a:tailEnd/>
            </a:ln>
          </p:spPr>
          <p:txBody>
            <a:bodyPr>
              <a:spAutoFit/>
            </a:bodyPr>
            <a:lstStyle/>
            <a:p>
              <a:pPr algn="ctr" eaLnBrk="0" hangingPunct="0"/>
              <a:r>
                <a:rPr lang="en-US" sz="1400" b="0">
                  <a:solidFill>
                    <a:schemeClr val="tx2"/>
                  </a:solidFill>
                </a:rPr>
                <a:t>Physical Infrastructure</a:t>
              </a:r>
            </a:p>
          </p:txBody>
        </p:sp>
        <p:pic>
          <p:nvPicPr>
            <p:cNvPr id="31801" name="Picture 63" descr="disc blue"/>
            <p:cNvPicPr>
              <a:picLocks noChangeAspect="1" noChangeArrowheads="1"/>
            </p:cNvPicPr>
            <p:nvPr/>
          </p:nvPicPr>
          <p:blipFill>
            <a:blip r:embed="rId5" cstate="print"/>
            <a:srcRect/>
            <a:stretch>
              <a:fillRect/>
            </a:stretch>
          </p:blipFill>
          <p:spPr bwMode="auto">
            <a:xfrm>
              <a:off x="5160" y="3178"/>
              <a:ext cx="216" cy="235"/>
            </a:xfrm>
            <a:prstGeom prst="rect">
              <a:avLst/>
            </a:prstGeom>
            <a:noFill/>
            <a:ln w="9525">
              <a:noFill/>
              <a:miter lim="800000"/>
              <a:headEnd/>
              <a:tailEnd/>
            </a:ln>
          </p:spPr>
        </p:pic>
        <p:pic>
          <p:nvPicPr>
            <p:cNvPr id="31802" name="Picture 64" descr="server"/>
            <p:cNvPicPr>
              <a:picLocks noChangeAspect="1" noChangeArrowheads="1"/>
            </p:cNvPicPr>
            <p:nvPr/>
          </p:nvPicPr>
          <p:blipFill>
            <a:blip r:embed="rId6" cstate="print"/>
            <a:srcRect/>
            <a:stretch>
              <a:fillRect/>
            </a:stretch>
          </p:blipFill>
          <p:spPr bwMode="auto">
            <a:xfrm>
              <a:off x="4808" y="3120"/>
              <a:ext cx="204" cy="293"/>
            </a:xfrm>
            <a:prstGeom prst="rect">
              <a:avLst/>
            </a:prstGeom>
            <a:noFill/>
            <a:ln w="9525">
              <a:noFill/>
              <a:miter lim="800000"/>
              <a:headEnd/>
              <a:tailEnd/>
            </a:ln>
          </p:spPr>
        </p:pic>
        <p:pic>
          <p:nvPicPr>
            <p:cNvPr id="31803" name="Picture 65" descr="Switch"/>
            <p:cNvPicPr>
              <a:picLocks noChangeAspect="1" noChangeArrowheads="1"/>
            </p:cNvPicPr>
            <p:nvPr/>
          </p:nvPicPr>
          <p:blipFill>
            <a:blip r:embed="rId7" cstate="print"/>
            <a:srcRect/>
            <a:stretch>
              <a:fillRect/>
            </a:stretch>
          </p:blipFill>
          <p:spPr bwMode="auto">
            <a:xfrm>
              <a:off x="4296" y="3258"/>
              <a:ext cx="354" cy="160"/>
            </a:xfrm>
            <a:prstGeom prst="rect">
              <a:avLst/>
            </a:prstGeom>
            <a:noFill/>
            <a:ln w="9525">
              <a:noFill/>
              <a:miter lim="800000"/>
              <a:headEnd/>
              <a:tailEnd/>
            </a:ln>
          </p:spPr>
        </p:pic>
        <p:sp>
          <p:nvSpPr>
            <p:cNvPr id="31804" name="Text Box 66"/>
            <p:cNvSpPr txBox="1">
              <a:spLocks noChangeArrowheads="1"/>
            </p:cNvSpPr>
            <p:nvPr/>
          </p:nvSpPr>
          <p:spPr bwMode="auto">
            <a:xfrm>
              <a:off x="4141" y="3408"/>
              <a:ext cx="1470" cy="269"/>
            </a:xfrm>
            <a:prstGeom prst="rect">
              <a:avLst/>
            </a:prstGeom>
            <a:noFill/>
            <a:ln w="9525">
              <a:noFill/>
              <a:miter lim="800000"/>
              <a:headEnd/>
              <a:tailEnd/>
            </a:ln>
          </p:spPr>
          <p:txBody>
            <a:bodyPr>
              <a:spAutoFit/>
            </a:bodyPr>
            <a:lstStyle/>
            <a:p>
              <a:pPr algn="ctr" eaLnBrk="0" hangingPunct="0">
                <a:spcBef>
                  <a:spcPct val="50000"/>
                </a:spcBef>
              </a:pPr>
              <a:r>
                <a:rPr lang="en-US" b="0">
                  <a:solidFill>
                    <a:schemeClr val="bg1"/>
                  </a:solidFill>
                </a:rPr>
                <a:t>Cloud Provider</a:t>
              </a:r>
            </a:p>
          </p:txBody>
        </p:sp>
      </p:grpSp>
      <p:sp>
        <p:nvSpPr>
          <p:cNvPr id="66628" name="Rectangle 68"/>
          <p:cNvSpPr>
            <a:spLocks noChangeArrowheads="1"/>
          </p:cNvSpPr>
          <p:nvPr/>
        </p:nvSpPr>
        <p:spPr bwMode="auto">
          <a:xfrm>
            <a:off x="3333750" y="3764831"/>
            <a:ext cx="1498600" cy="609600"/>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lgn="ctr" eaLnBrk="0" hangingPunct="0">
              <a:defRPr/>
            </a:pPr>
            <a:endParaRPr lang="en-US">
              <a:latin typeface="Arial" pitchFamily="34" charset="0"/>
              <a:cs typeface="+mn-cs"/>
            </a:endParaRPr>
          </a:p>
        </p:txBody>
      </p:sp>
      <p:pic>
        <p:nvPicPr>
          <p:cNvPr id="31758" name="Picture 69" descr="Tenant-1"/>
          <p:cNvPicPr>
            <a:picLocks noChangeAspect="1" noChangeArrowheads="1"/>
          </p:cNvPicPr>
          <p:nvPr/>
        </p:nvPicPr>
        <p:blipFill>
          <a:blip r:embed="rId8" cstate="print"/>
          <a:srcRect/>
          <a:stretch>
            <a:fillRect/>
          </a:stretch>
        </p:blipFill>
        <p:spPr bwMode="auto">
          <a:xfrm>
            <a:off x="4679950" y="3750544"/>
            <a:ext cx="688975" cy="652462"/>
          </a:xfrm>
          <a:prstGeom prst="rect">
            <a:avLst/>
          </a:prstGeom>
          <a:noFill/>
          <a:ln w="9525">
            <a:noFill/>
            <a:miter lim="800000"/>
            <a:headEnd/>
            <a:tailEnd/>
          </a:ln>
        </p:spPr>
      </p:pic>
      <p:grpSp>
        <p:nvGrpSpPr>
          <p:cNvPr id="4" name="Group 70"/>
          <p:cNvGrpSpPr>
            <a:grpSpLocks/>
          </p:cNvGrpSpPr>
          <p:nvPr/>
        </p:nvGrpSpPr>
        <p:grpSpPr bwMode="auto">
          <a:xfrm>
            <a:off x="3613150" y="3841031"/>
            <a:ext cx="676275" cy="457200"/>
            <a:chOff x="594" y="2016"/>
            <a:chExt cx="426" cy="288"/>
          </a:xfrm>
        </p:grpSpPr>
        <p:sp>
          <p:nvSpPr>
            <p:cNvPr id="31792"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31793"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1794"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31795"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5" name="Group 75"/>
            <p:cNvGrpSpPr>
              <a:grpSpLocks/>
            </p:cNvGrpSpPr>
            <p:nvPr/>
          </p:nvGrpSpPr>
          <p:grpSpPr bwMode="auto">
            <a:xfrm>
              <a:off x="864" y="2038"/>
              <a:ext cx="136" cy="242"/>
              <a:chOff x="1068" y="2713"/>
              <a:chExt cx="157" cy="279"/>
            </a:xfrm>
          </p:grpSpPr>
          <p:sp>
            <p:nvSpPr>
              <p:cNvPr id="31797"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1798"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31760" name="AutoShape 78"/>
          <p:cNvSpPr>
            <a:spLocks noChangeArrowheads="1"/>
          </p:cNvSpPr>
          <p:nvPr/>
        </p:nvSpPr>
        <p:spPr bwMode="auto">
          <a:xfrm>
            <a:off x="2895600" y="3612431"/>
            <a:ext cx="2819400" cy="1020763"/>
          </a:xfrm>
          <a:prstGeom prst="flowChartAlternateProcess">
            <a:avLst/>
          </a:prstGeom>
          <a:noFill/>
          <a:ln w="50800">
            <a:solidFill>
              <a:srgbClr val="C9BDF8"/>
            </a:solidFill>
            <a:miter lim="800000"/>
            <a:headEnd/>
            <a:tailEnd/>
          </a:ln>
        </p:spPr>
        <p:txBody>
          <a:bodyPr wrap="none" anchor="ctr"/>
          <a:lstStyle/>
          <a:p>
            <a:pPr algn="ctr" eaLnBrk="0" hangingPunct="0"/>
            <a:endParaRPr lang="en-US"/>
          </a:p>
        </p:txBody>
      </p:sp>
      <p:sp>
        <p:nvSpPr>
          <p:cNvPr id="31761" name="Text Box 79"/>
          <p:cNvSpPr txBox="1">
            <a:spLocks noChangeArrowheads="1"/>
          </p:cNvSpPr>
          <p:nvPr/>
        </p:nvSpPr>
        <p:spPr bwMode="auto">
          <a:xfrm>
            <a:off x="3262313" y="4350619"/>
            <a:ext cx="2133600" cy="274637"/>
          </a:xfrm>
          <a:prstGeom prst="rect">
            <a:avLst/>
          </a:prstGeom>
          <a:noFill/>
          <a:ln w="9525">
            <a:noFill/>
            <a:miter lim="800000"/>
            <a:headEnd/>
            <a:tailEnd/>
          </a:ln>
        </p:spPr>
        <p:txBody>
          <a:bodyPr>
            <a:spAutoFit/>
          </a:bodyPr>
          <a:lstStyle/>
          <a:p>
            <a:pPr algn="ctr" eaLnBrk="0" hangingPunct="0">
              <a:spcBef>
                <a:spcPct val="50000"/>
              </a:spcBef>
            </a:pPr>
            <a:r>
              <a:rPr lang="en-US" sz="1200" b="0"/>
              <a:t>Virtual Infrastructure</a:t>
            </a:r>
          </a:p>
        </p:txBody>
      </p:sp>
      <p:sp>
        <p:nvSpPr>
          <p:cNvPr id="31762" name="TextBox 73"/>
          <p:cNvSpPr txBox="1">
            <a:spLocks noChangeArrowheads="1"/>
          </p:cNvSpPr>
          <p:nvPr/>
        </p:nvSpPr>
        <p:spPr bwMode="auto">
          <a:xfrm>
            <a:off x="4679950" y="3841031"/>
            <a:ext cx="685800" cy="457200"/>
          </a:xfrm>
          <a:prstGeom prst="rect">
            <a:avLst/>
          </a:prstGeom>
          <a:noFill/>
          <a:ln w="9525">
            <a:noFill/>
            <a:miter lim="800000"/>
            <a:headEnd/>
            <a:tailEnd/>
          </a:ln>
        </p:spPr>
        <p:txBody>
          <a:bodyPr>
            <a:spAutoFit/>
          </a:bodyPr>
          <a:lstStyle/>
          <a:p>
            <a:pPr algn="ctr" eaLnBrk="0" hangingPunct="0"/>
            <a:r>
              <a:rPr lang="en-US" sz="1200" b="0">
                <a:solidFill>
                  <a:schemeClr val="bg1"/>
                </a:solidFill>
              </a:rPr>
              <a:t>Tenant #1</a:t>
            </a:r>
          </a:p>
        </p:txBody>
      </p:sp>
      <p:sp>
        <p:nvSpPr>
          <p:cNvPr id="31763" name="Rectangle 81"/>
          <p:cNvSpPr>
            <a:spLocks noChangeArrowheads="1"/>
          </p:cNvSpPr>
          <p:nvPr/>
        </p:nvSpPr>
        <p:spPr bwMode="auto">
          <a:xfrm>
            <a:off x="4113213" y="4607794"/>
            <a:ext cx="457200" cy="300037"/>
          </a:xfrm>
          <a:prstGeom prst="rect">
            <a:avLst/>
          </a:prstGeom>
          <a:gradFill rotWithShape="1">
            <a:gsLst>
              <a:gs pos="0">
                <a:srgbClr val="C9BDF8"/>
              </a:gs>
              <a:gs pos="100000">
                <a:srgbClr val="3F4365"/>
              </a:gs>
            </a:gsLst>
            <a:lin ang="5400000" scaled="1"/>
          </a:gradFill>
          <a:ln w="9525">
            <a:noFill/>
            <a:miter lim="800000"/>
            <a:headEnd/>
            <a:tailEnd/>
          </a:ln>
        </p:spPr>
        <p:txBody>
          <a:bodyPr wrap="none" anchor="ctr"/>
          <a:lstStyle/>
          <a:p>
            <a:pPr algn="ctr" eaLnBrk="0" hangingPunct="0"/>
            <a:endParaRPr lang="en-US"/>
          </a:p>
        </p:txBody>
      </p:sp>
      <p:sp>
        <p:nvSpPr>
          <p:cNvPr id="31764" name="Rectangle 82"/>
          <p:cNvSpPr>
            <a:spLocks noChangeArrowheads="1"/>
          </p:cNvSpPr>
          <p:nvPr/>
        </p:nvSpPr>
        <p:spPr bwMode="auto">
          <a:xfrm rot="10800000">
            <a:off x="4108450" y="3298106"/>
            <a:ext cx="457200" cy="314325"/>
          </a:xfrm>
          <a:prstGeom prst="rect">
            <a:avLst/>
          </a:prstGeom>
          <a:gradFill rotWithShape="1">
            <a:gsLst>
              <a:gs pos="0">
                <a:srgbClr val="C9BDF8"/>
              </a:gs>
              <a:gs pos="100000">
                <a:srgbClr val="8BF1A3"/>
              </a:gs>
            </a:gsLst>
            <a:lin ang="5400000" scaled="1"/>
          </a:gradFill>
          <a:ln w="9525">
            <a:noFill/>
            <a:miter lim="800000"/>
            <a:headEnd/>
            <a:tailEnd/>
          </a:ln>
        </p:spPr>
        <p:txBody>
          <a:bodyPr wrap="none" anchor="ctr"/>
          <a:lstStyle/>
          <a:p>
            <a:pPr algn="ctr" eaLnBrk="0" hangingPunct="0"/>
            <a:endParaRPr lang="en-US"/>
          </a:p>
        </p:txBody>
      </p:sp>
      <p:sp>
        <p:nvSpPr>
          <p:cNvPr id="31765" name="Rectangle 83"/>
          <p:cNvSpPr>
            <a:spLocks noChangeArrowheads="1"/>
          </p:cNvSpPr>
          <p:nvPr/>
        </p:nvSpPr>
        <p:spPr bwMode="auto">
          <a:xfrm>
            <a:off x="4110038" y="1707431"/>
            <a:ext cx="457200" cy="619125"/>
          </a:xfrm>
          <a:prstGeom prst="rect">
            <a:avLst/>
          </a:prstGeom>
          <a:gradFill rotWithShape="1">
            <a:gsLst>
              <a:gs pos="0">
                <a:srgbClr val="C9BDF8"/>
              </a:gs>
              <a:gs pos="100000">
                <a:srgbClr val="8BF1A3">
                  <a:alpha val="39998"/>
                </a:srgbClr>
              </a:gs>
            </a:gsLst>
            <a:lin ang="5400000" scaled="1"/>
          </a:gradFill>
          <a:ln w="9525">
            <a:noFill/>
            <a:miter lim="800000"/>
            <a:headEnd/>
            <a:tailEnd/>
          </a:ln>
        </p:spPr>
        <p:txBody>
          <a:bodyPr wrap="none" anchor="ctr"/>
          <a:lstStyle/>
          <a:p>
            <a:pPr algn="ctr" eaLnBrk="0" hangingPunct="0"/>
            <a:endParaRPr lang="en-US"/>
          </a:p>
        </p:txBody>
      </p:sp>
      <p:pic>
        <p:nvPicPr>
          <p:cNvPr id="31766" name="Picture 84" descr="globe_grid"/>
          <p:cNvPicPr>
            <a:picLocks noChangeAspect="1" noChangeArrowheads="1"/>
          </p:cNvPicPr>
          <p:nvPr/>
        </p:nvPicPr>
        <p:blipFill>
          <a:blip r:embed="rId9" cstate="print"/>
          <a:srcRect/>
          <a:stretch>
            <a:fillRect/>
          </a:stretch>
        </p:blipFill>
        <p:spPr bwMode="auto">
          <a:xfrm>
            <a:off x="3956050" y="1326431"/>
            <a:ext cx="747713" cy="747713"/>
          </a:xfrm>
          <a:prstGeom prst="rect">
            <a:avLst/>
          </a:prstGeom>
          <a:noFill/>
          <a:ln w="9525">
            <a:noFill/>
            <a:miter lim="800000"/>
            <a:headEnd/>
            <a:tailEnd/>
          </a:ln>
        </p:spPr>
      </p:pic>
      <p:sp>
        <p:nvSpPr>
          <p:cNvPr id="175152" name="Oval 48"/>
          <p:cNvSpPr>
            <a:spLocks noChangeArrowheads="1"/>
          </p:cNvSpPr>
          <p:nvPr/>
        </p:nvSpPr>
        <p:spPr bwMode="auto">
          <a:xfrm>
            <a:off x="4010025" y="4450631"/>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pic>
        <p:nvPicPr>
          <p:cNvPr id="31768" name="Picture 42" descr="3 docs skewed"/>
          <p:cNvPicPr>
            <a:picLocks noChangeAspect="1" noChangeArrowheads="1"/>
          </p:cNvPicPr>
          <p:nvPr/>
        </p:nvPicPr>
        <p:blipFill>
          <a:blip r:embed="rId10" cstate="print"/>
          <a:srcRect/>
          <a:stretch>
            <a:fillRect/>
          </a:stretch>
        </p:blipFill>
        <p:spPr bwMode="gray">
          <a:xfrm>
            <a:off x="5334000" y="2774231"/>
            <a:ext cx="341313" cy="304800"/>
          </a:xfrm>
          <a:prstGeom prst="rect">
            <a:avLst/>
          </a:prstGeom>
          <a:solidFill>
            <a:schemeClr val="bg1"/>
          </a:solidFill>
          <a:ln w="9525">
            <a:noFill/>
            <a:miter lim="800000"/>
            <a:headEnd/>
            <a:tailEnd/>
          </a:ln>
        </p:spPr>
      </p:pic>
      <p:pic>
        <p:nvPicPr>
          <p:cNvPr id="31769" name="Picture 42" descr="3 docs skewed"/>
          <p:cNvPicPr>
            <a:picLocks noChangeAspect="1" noChangeArrowheads="1"/>
          </p:cNvPicPr>
          <p:nvPr/>
        </p:nvPicPr>
        <p:blipFill>
          <a:blip r:embed="rId10" cstate="print"/>
          <a:srcRect/>
          <a:stretch>
            <a:fillRect/>
          </a:stretch>
        </p:blipFill>
        <p:spPr bwMode="gray">
          <a:xfrm>
            <a:off x="5334000" y="4069631"/>
            <a:ext cx="341313" cy="304800"/>
          </a:xfrm>
          <a:prstGeom prst="rect">
            <a:avLst/>
          </a:prstGeom>
          <a:solidFill>
            <a:schemeClr val="bg1"/>
          </a:solidFill>
          <a:ln w="9525">
            <a:noFill/>
            <a:miter lim="800000"/>
            <a:headEnd/>
            <a:tailEnd/>
          </a:ln>
        </p:spPr>
      </p:pic>
      <p:pic>
        <p:nvPicPr>
          <p:cNvPr id="31770" name="Picture 40" descr="_people1"/>
          <p:cNvPicPr>
            <a:picLocks noChangeAspect="1" noChangeArrowheads="1"/>
          </p:cNvPicPr>
          <p:nvPr/>
        </p:nvPicPr>
        <p:blipFill>
          <a:blip r:embed="rId11" cstate="print"/>
          <a:srcRect/>
          <a:stretch>
            <a:fillRect/>
          </a:stretch>
        </p:blipFill>
        <p:spPr bwMode="gray">
          <a:xfrm>
            <a:off x="2895600" y="3764831"/>
            <a:ext cx="434975" cy="330200"/>
          </a:xfrm>
          <a:prstGeom prst="rect">
            <a:avLst/>
          </a:prstGeom>
          <a:noFill/>
          <a:ln w="9525">
            <a:noFill/>
            <a:miter lim="800000"/>
            <a:headEnd/>
            <a:tailEnd/>
          </a:ln>
        </p:spPr>
      </p:pic>
      <p:pic>
        <p:nvPicPr>
          <p:cNvPr id="31771" name="Picture 105" descr="_people3"/>
          <p:cNvPicPr>
            <a:picLocks noChangeAspect="1" noChangeArrowheads="1"/>
          </p:cNvPicPr>
          <p:nvPr/>
        </p:nvPicPr>
        <p:blipFill>
          <a:blip r:embed="rId12" cstate="print"/>
          <a:srcRect/>
          <a:stretch>
            <a:fillRect/>
          </a:stretch>
        </p:blipFill>
        <p:spPr bwMode="gray">
          <a:xfrm>
            <a:off x="2895600" y="4118844"/>
            <a:ext cx="434975" cy="331787"/>
          </a:xfrm>
          <a:prstGeom prst="rect">
            <a:avLst/>
          </a:prstGeom>
          <a:noFill/>
          <a:ln w="9525">
            <a:noFill/>
            <a:miter lim="800000"/>
            <a:headEnd/>
            <a:tailEnd/>
          </a:ln>
        </p:spPr>
      </p:pic>
      <p:pic>
        <p:nvPicPr>
          <p:cNvPr id="31772" name="Picture 234" descr="_people4"/>
          <p:cNvPicPr>
            <a:picLocks noChangeAspect="1" noChangeArrowheads="1"/>
          </p:cNvPicPr>
          <p:nvPr/>
        </p:nvPicPr>
        <p:blipFill>
          <a:blip r:embed="rId13" cstate="print"/>
          <a:srcRect/>
          <a:stretch>
            <a:fillRect/>
          </a:stretch>
        </p:blipFill>
        <p:spPr bwMode="gray">
          <a:xfrm>
            <a:off x="2895600" y="2469431"/>
            <a:ext cx="430213" cy="325438"/>
          </a:xfrm>
          <a:prstGeom prst="rect">
            <a:avLst/>
          </a:prstGeom>
          <a:noFill/>
          <a:ln w="9525">
            <a:noFill/>
            <a:miter lim="800000"/>
            <a:headEnd/>
            <a:tailEnd/>
          </a:ln>
        </p:spPr>
      </p:pic>
      <p:pic>
        <p:nvPicPr>
          <p:cNvPr id="31773" name="Picture 37" descr="_people2"/>
          <p:cNvPicPr>
            <a:picLocks noChangeAspect="1" noChangeArrowheads="1"/>
          </p:cNvPicPr>
          <p:nvPr/>
        </p:nvPicPr>
        <p:blipFill>
          <a:blip r:embed="rId14" cstate="print"/>
          <a:srcRect/>
          <a:stretch>
            <a:fillRect/>
          </a:stretch>
        </p:blipFill>
        <p:spPr bwMode="gray">
          <a:xfrm>
            <a:off x="2895600" y="2774231"/>
            <a:ext cx="428625" cy="323850"/>
          </a:xfrm>
          <a:prstGeom prst="rect">
            <a:avLst/>
          </a:prstGeom>
          <a:noFill/>
          <a:ln w="9525">
            <a:noFill/>
            <a:miter lim="800000"/>
            <a:headEnd/>
            <a:tailEnd/>
          </a:ln>
        </p:spPr>
      </p:pic>
      <p:pic>
        <p:nvPicPr>
          <p:cNvPr id="31774" name="Picture 42" descr="3 docs skewed"/>
          <p:cNvPicPr>
            <a:picLocks noChangeAspect="1" noChangeArrowheads="1"/>
          </p:cNvPicPr>
          <p:nvPr/>
        </p:nvPicPr>
        <p:blipFill>
          <a:blip r:embed="rId10" cstate="print"/>
          <a:srcRect/>
          <a:stretch>
            <a:fillRect/>
          </a:stretch>
        </p:blipFill>
        <p:spPr bwMode="gray">
          <a:xfrm>
            <a:off x="5334000" y="2469431"/>
            <a:ext cx="341313" cy="304800"/>
          </a:xfrm>
          <a:prstGeom prst="rect">
            <a:avLst/>
          </a:prstGeom>
          <a:solidFill>
            <a:schemeClr val="bg1"/>
          </a:solidFill>
          <a:ln w="9525">
            <a:noFill/>
            <a:miter lim="800000"/>
            <a:headEnd/>
            <a:tailEnd/>
          </a:ln>
        </p:spPr>
      </p:pic>
      <p:pic>
        <p:nvPicPr>
          <p:cNvPr id="31775" name="Picture 42" descr="3 docs skewed"/>
          <p:cNvPicPr>
            <a:picLocks noChangeAspect="1" noChangeArrowheads="1"/>
          </p:cNvPicPr>
          <p:nvPr/>
        </p:nvPicPr>
        <p:blipFill>
          <a:blip r:embed="rId10" cstate="print"/>
          <a:srcRect/>
          <a:stretch>
            <a:fillRect/>
          </a:stretch>
        </p:blipFill>
        <p:spPr bwMode="gray">
          <a:xfrm>
            <a:off x="5334000" y="3764831"/>
            <a:ext cx="341313" cy="304800"/>
          </a:xfrm>
          <a:prstGeom prst="rect">
            <a:avLst/>
          </a:prstGeom>
          <a:solidFill>
            <a:schemeClr val="bg1"/>
          </a:solidFill>
          <a:ln w="9525">
            <a:noFill/>
            <a:miter lim="800000"/>
            <a:headEnd/>
            <a:tailEnd/>
          </a:ln>
        </p:spPr>
      </p:pic>
      <p:sp>
        <p:nvSpPr>
          <p:cNvPr id="57" name="TextBox 56"/>
          <p:cNvSpPr txBox="1">
            <a:spLocks noChangeArrowheads="1"/>
          </p:cNvSpPr>
          <p:nvPr/>
        </p:nvSpPr>
        <p:spPr bwMode="auto">
          <a:xfrm>
            <a:off x="6061075" y="4451350"/>
            <a:ext cx="1595438" cy="1314450"/>
          </a:xfrm>
          <a:prstGeom prst="rect">
            <a:avLst/>
          </a:prstGeom>
          <a:noFill/>
          <a:ln w="9525">
            <a:noFill/>
            <a:miter lim="800000"/>
            <a:headEnd/>
            <a:tailEnd/>
          </a:ln>
        </p:spPr>
        <p:txBody>
          <a:bodyPr>
            <a:spAutoFit/>
          </a:bodyPr>
          <a:lstStyle/>
          <a:p>
            <a:pPr algn="ctr" eaLnBrk="0" hangingPunct="0"/>
            <a:r>
              <a:rPr lang="en-US" sz="1600" dirty="0"/>
              <a:t>Isolate information from cloud providers’ employees</a:t>
            </a:r>
          </a:p>
        </p:txBody>
      </p:sp>
      <p:sp>
        <p:nvSpPr>
          <p:cNvPr id="58" name="Oval 48"/>
          <p:cNvSpPr>
            <a:spLocks noChangeArrowheads="1"/>
          </p:cNvSpPr>
          <p:nvPr/>
        </p:nvSpPr>
        <p:spPr bwMode="auto">
          <a:xfrm>
            <a:off x="4010025" y="3155231"/>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sp>
        <p:nvSpPr>
          <p:cNvPr id="59" name="Oval 48"/>
          <p:cNvSpPr>
            <a:spLocks noChangeArrowheads="1"/>
          </p:cNvSpPr>
          <p:nvPr/>
        </p:nvSpPr>
        <p:spPr bwMode="auto">
          <a:xfrm>
            <a:off x="4010025" y="1859831"/>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sp>
        <p:nvSpPr>
          <p:cNvPr id="60" name="TextBox 59"/>
          <p:cNvSpPr txBox="1">
            <a:spLocks noChangeArrowheads="1"/>
          </p:cNvSpPr>
          <p:nvPr/>
        </p:nvSpPr>
        <p:spPr bwMode="auto">
          <a:xfrm>
            <a:off x="5943600" y="3048000"/>
            <a:ext cx="1595438" cy="1069975"/>
          </a:xfrm>
          <a:prstGeom prst="rect">
            <a:avLst/>
          </a:prstGeom>
          <a:noFill/>
          <a:ln w="9525">
            <a:noFill/>
            <a:miter lim="800000"/>
            <a:headEnd/>
            <a:tailEnd/>
          </a:ln>
        </p:spPr>
        <p:txBody>
          <a:bodyPr>
            <a:spAutoFit/>
          </a:bodyPr>
          <a:lstStyle/>
          <a:p>
            <a:pPr algn="ctr" eaLnBrk="0" hangingPunct="0"/>
            <a:r>
              <a:rPr lang="en-US" sz="1600" dirty="0"/>
              <a:t>Isolate information between tenants</a:t>
            </a:r>
          </a:p>
        </p:txBody>
      </p:sp>
      <p:sp>
        <p:nvSpPr>
          <p:cNvPr id="61" name="TextBox 60"/>
          <p:cNvSpPr txBox="1">
            <a:spLocks noChangeArrowheads="1"/>
          </p:cNvSpPr>
          <p:nvPr/>
        </p:nvSpPr>
        <p:spPr bwMode="auto">
          <a:xfrm>
            <a:off x="5638800" y="1371600"/>
            <a:ext cx="1981200" cy="1076325"/>
          </a:xfrm>
          <a:prstGeom prst="rect">
            <a:avLst/>
          </a:prstGeom>
          <a:noFill/>
          <a:ln w="9525">
            <a:noFill/>
            <a:miter lim="800000"/>
            <a:headEnd/>
            <a:tailEnd/>
          </a:ln>
        </p:spPr>
        <p:txBody>
          <a:bodyPr>
            <a:spAutoFit/>
          </a:bodyPr>
          <a:lstStyle/>
          <a:p>
            <a:pPr algn="ctr" eaLnBrk="0" hangingPunct="0"/>
            <a:r>
              <a:rPr lang="en-US" sz="1600" dirty="0"/>
              <a:t>Isolate infrastructure from Trojans and cybercriminals</a:t>
            </a:r>
          </a:p>
        </p:txBody>
      </p:sp>
      <p:sp>
        <p:nvSpPr>
          <p:cNvPr id="62" name="TextBox 61"/>
          <p:cNvSpPr txBox="1">
            <a:spLocks noChangeArrowheads="1"/>
          </p:cNvSpPr>
          <p:nvPr/>
        </p:nvSpPr>
        <p:spPr bwMode="auto">
          <a:xfrm>
            <a:off x="1144588" y="4610100"/>
            <a:ext cx="1595437" cy="825500"/>
          </a:xfrm>
          <a:prstGeom prst="rect">
            <a:avLst/>
          </a:prstGeom>
          <a:noFill/>
          <a:ln w="9525">
            <a:noFill/>
            <a:miter lim="800000"/>
            <a:headEnd/>
            <a:tailEnd/>
          </a:ln>
        </p:spPr>
        <p:txBody>
          <a:bodyPr>
            <a:spAutoFit/>
          </a:bodyPr>
          <a:lstStyle/>
          <a:p>
            <a:pPr algn="ctr" eaLnBrk="0" hangingPunct="0"/>
            <a:r>
              <a:rPr lang="en-US" sz="1600"/>
              <a:t>Segregate and control user access</a:t>
            </a:r>
          </a:p>
        </p:txBody>
      </p:sp>
      <p:sp>
        <p:nvSpPr>
          <p:cNvPr id="63" name="TextBox 62"/>
          <p:cNvSpPr txBox="1">
            <a:spLocks noChangeArrowheads="1"/>
          </p:cNvSpPr>
          <p:nvPr/>
        </p:nvSpPr>
        <p:spPr bwMode="auto">
          <a:xfrm>
            <a:off x="1144588" y="3048000"/>
            <a:ext cx="1595437" cy="1069975"/>
          </a:xfrm>
          <a:prstGeom prst="rect">
            <a:avLst/>
          </a:prstGeom>
          <a:noFill/>
          <a:ln w="9525">
            <a:noFill/>
            <a:miter lim="800000"/>
            <a:headEnd/>
            <a:tailEnd/>
          </a:ln>
        </p:spPr>
        <p:txBody>
          <a:bodyPr>
            <a:spAutoFit/>
          </a:bodyPr>
          <a:lstStyle/>
          <a:p>
            <a:pPr algn="ctr" eaLnBrk="0" hangingPunct="0"/>
            <a:r>
              <a:rPr lang="en-US" sz="1600"/>
              <a:t>Control and isolate VM in the virtual infrastructure</a:t>
            </a:r>
          </a:p>
        </p:txBody>
      </p:sp>
      <p:sp>
        <p:nvSpPr>
          <p:cNvPr id="64" name="TextBox 63"/>
          <p:cNvSpPr txBox="1">
            <a:spLocks noChangeArrowheads="1"/>
          </p:cNvSpPr>
          <p:nvPr/>
        </p:nvSpPr>
        <p:spPr bwMode="auto">
          <a:xfrm>
            <a:off x="1295400" y="1371600"/>
            <a:ext cx="1524000" cy="1069975"/>
          </a:xfrm>
          <a:prstGeom prst="rect">
            <a:avLst/>
          </a:prstGeom>
          <a:noFill/>
          <a:ln w="9525">
            <a:noFill/>
            <a:miter lim="800000"/>
            <a:headEnd/>
            <a:tailEnd/>
          </a:ln>
        </p:spPr>
        <p:txBody>
          <a:bodyPr>
            <a:spAutoFit/>
          </a:bodyPr>
          <a:lstStyle/>
          <a:p>
            <a:pPr algn="ctr" eaLnBrk="0" hangingPunct="0"/>
            <a:r>
              <a:rPr lang="en-US" sz="1600" dirty="0"/>
              <a:t>Federate identities with public clouds</a:t>
            </a:r>
          </a:p>
        </p:txBody>
      </p:sp>
      <p:sp>
        <p:nvSpPr>
          <p:cNvPr id="66" name="TextBox 65"/>
          <p:cNvSpPr txBox="1"/>
          <p:nvPr/>
        </p:nvSpPr>
        <p:spPr>
          <a:xfrm>
            <a:off x="0" y="1600200"/>
            <a:ext cx="1219200" cy="523875"/>
          </a:xfrm>
          <a:prstGeom prst="homePlate">
            <a:avLst/>
          </a:prstGeom>
          <a:solidFill>
            <a:srgbClr val="FFC000"/>
          </a:solidFill>
          <a:ln>
            <a:solidFill>
              <a:schemeClr val="accent6">
                <a:lumMod val="50000"/>
              </a:schemeClr>
            </a:solidFill>
          </a:ln>
        </p:spPr>
        <p:txBody>
          <a:bodyPr>
            <a:spAutoFit/>
          </a:bodyPr>
          <a:lstStyle/>
          <a:p>
            <a:pPr eaLnBrk="0" hangingPunct="0">
              <a:defRPr/>
            </a:pPr>
            <a:r>
              <a:rPr lang="en-US" sz="1400" dirty="0">
                <a:latin typeface="Arial" pitchFamily="34" charset="0"/>
                <a:cs typeface="+mn-cs"/>
              </a:rPr>
              <a:t>Identity federation</a:t>
            </a:r>
          </a:p>
        </p:txBody>
      </p:sp>
      <p:sp>
        <p:nvSpPr>
          <p:cNvPr id="67" name="TextBox 66"/>
          <p:cNvSpPr txBox="1"/>
          <p:nvPr/>
        </p:nvSpPr>
        <p:spPr>
          <a:xfrm>
            <a:off x="0" y="3168650"/>
            <a:ext cx="1219200" cy="738188"/>
          </a:xfrm>
          <a:prstGeom prst="homePlate">
            <a:avLst/>
          </a:prstGeom>
          <a:solidFill>
            <a:srgbClr val="FFC000"/>
          </a:solidFill>
          <a:ln>
            <a:solidFill>
              <a:schemeClr val="accent6">
                <a:lumMod val="50000"/>
              </a:schemeClr>
            </a:solidFill>
          </a:ln>
        </p:spPr>
        <p:txBody>
          <a:bodyPr>
            <a:spAutoFit/>
          </a:bodyPr>
          <a:lstStyle/>
          <a:p>
            <a:pPr eaLnBrk="0" hangingPunct="0">
              <a:defRPr/>
            </a:pPr>
            <a:r>
              <a:rPr lang="en-US" sz="1400" dirty="0">
                <a:latin typeface="Arial" pitchFamily="34" charset="0"/>
                <a:cs typeface="+mn-cs"/>
              </a:rPr>
              <a:t>Virtual network security</a:t>
            </a:r>
          </a:p>
        </p:txBody>
      </p:sp>
      <p:sp>
        <p:nvSpPr>
          <p:cNvPr id="68" name="TextBox 67"/>
          <p:cNvSpPr txBox="1"/>
          <p:nvPr/>
        </p:nvSpPr>
        <p:spPr>
          <a:xfrm>
            <a:off x="0" y="4810125"/>
            <a:ext cx="1219200" cy="523875"/>
          </a:xfrm>
          <a:prstGeom prst="homePlate">
            <a:avLst/>
          </a:prstGeom>
          <a:solidFill>
            <a:srgbClr val="FFC000"/>
          </a:solidFill>
          <a:ln>
            <a:solidFill>
              <a:schemeClr val="accent6">
                <a:lumMod val="50000"/>
              </a:schemeClr>
            </a:solidFill>
          </a:ln>
        </p:spPr>
        <p:txBody>
          <a:bodyPr>
            <a:spAutoFit/>
          </a:bodyPr>
          <a:lstStyle/>
          <a:p>
            <a:pPr eaLnBrk="0" hangingPunct="0">
              <a:defRPr/>
            </a:pPr>
            <a:r>
              <a:rPr lang="en-US" sz="1400" dirty="0">
                <a:latin typeface="Arial" pitchFamily="34" charset="0"/>
                <a:cs typeface="+mn-cs"/>
              </a:rPr>
              <a:t>Access Mgmt</a:t>
            </a:r>
          </a:p>
        </p:txBody>
      </p:sp>
      <p:sp>
        <p:nvSpPr>
          <p:cNvPr id="69" name="TextBox 68"/>
          <p:cNvSpPr txBox="1"/>
          <p:nvPr/>
        </p:nvSpPr>
        <p:spPr>
          <a:xfrm flipH="1">
            <a:off x="7467600" y="1381125"/>
            <a:ext cx="1600200" cy="523875"/>
          </a:xfrm>
          <a:prstGeom prst="homePlate">
            <a:avLst/>
          </a:prstGeom>
          <a:solidFill>
            <a:srgbClr val="FFC000"/>
          </a:solidFill>
          <a:ln>
            <a:solidFill>
              <a:schemeClr val="accent6">
                <a:lumMod val="50000"/>
              </a:schemeClr>
            </a:solidFill>
          </a:ln>
        </p:spPr>
        <p:txBody>
          <a:bodyPr>
            <a:spAutoFit/>
          </a:bodyPr>
          <a:lstStyle/>
          <a:p>
            <a:pPr algn="r" eaLnBrk="0" hangingPunct="0">
              <a:defRPr/>
            </a:pPr>
            <a:r>
              <a:rPr lang="en-US" sz="1400" dirty="0">
                <a:latin typeface="Arial" pitchFamily="34" charset="0"/>
                <a:cs typeface="+mn-cs"/>
              </a:rPr>
              <a:t>Cybercrime intelligence</a:t>
            </a:r>
          </a:p>
        </p:txBody>
      </p:sp>
      <p:sp>
        <p:nvSpPr>
          <p:cNvPr id="70" name="TextBox 69"/>
          <p:cNvSpPr txBox="1"/>
          <p:nvPr/>
        </p:nvSpPr>
        <p:spPr>
          <a:xfrm flipH="1">
            <a:off x="7467600" y="1914525"/>
            <a:ext cx="1600200" cy="523875"/>
          </a:xfrm>
          <a:prstGeom prst="homePlate">
            <a:avLst/>
          </a:prstGeom>
          <a:solidFill>
            <a:srgbClr val="FFC000"/>
          </a:solidFill>
          <a:ln>
            <a:solidFill>
              <a:schemeClr val="accent6">
                <a:lumMod val="50000"/>
              </a:schemeClr>
            </a:solidFill>
          </a:ln>
        </p:spPr>
        <p:txBody>
          <a:bodyPr>
            <a:spAutoFit/>
          </a:bodyPr>
          <a:lstStyle/>
          <a:p>
            <a:pPr algn="r" eaLnBrk="0" hangingPunct="0">
              <a:defRPr/>
            </a:pPr>
            <a:r>
              <a:rPr lang="en-US" sz="1400" dirty="0">
                <a:latin typeface="Arial" pitchFamily="34" charset="0"/>
                <a:cs typeface="+mn-cs"/>
              </a:rPr>
              <a:t>Strong authentication</a:t>
            </a:r>
          </a:p>
        </p:txBody>
      </p:sp>
      <p:sp>
        <p:nvSpPr>
          <p:cNvPr id="71" name="TextBox 70"/>
          <p:cNvSpPr txBox="1"/>
          <p:nvPr/>
        </p:nvSpPr>
        <p:spPr>
          <a:xfrm flipH="1">
            <a:off x="7467600" y="3330575"/>
            <a:ext cx="1600200" cy="523875"/>
          </a:xfrm>
          <a:prstGeom prst="homePlate">
            <a:avLst/>
          </a:prstGeom>
          <a:solidFill>
            <a:srgbClr val="FFC000"/>
          </a:solidFill>
          <a:ln>
            <a:solidFill>
              <a:schemeClr val="accent6">
                <a:lumMod val="50000"/>
              </a:schemeClr>
            </a:solidFill>
          </a:ln>
        </p:spPr>
        <p:txBody>
          <a:bodyPr>
            <a:spAutoFit/>
          </a:bodyPr>
          <a:lstStyle/>
          <a:p>
            <a:pPr algn="r" eaLnBrk="0" hangingPunct="0">
              <a:defRPr/>
            </a:pPr>
            <a:r>
              <a:rPr lang="en-US" sz="1400" dirty="0">
                <a:latin typeface="Arial" pitchFamily="34" charset="0"/>
                <a:cs typeface="+mn-cs"/>
              </a:rPr>
              <a:t>Data loss prevention</a:t>
            </a:r>
          </a:p>
        </p:txBody>
      </p:sp>
      <p:sp>
        <p:nvSpPr>
          <p:cNvPr id="72" name="TextBox 71"/>
          <p:cNvSpPr txBox="1"/>
          <p:nvPr/>
        </p:nvSpPr>
        <p:spPr>
          <a:xfrm flipH="1">
            <a:off x="7467600" y="4648200"/>
            <a:ext cx="1600200" cy="523875"/>
          </a:xfrm>
          <a:prstGeom prst="homePlate">
            <a:avLst/>
          </a:prstGeom>
          <a:solidFill>
            <a:srgbClr val="FFC000"/>
          </a:solidFill>
          <a:ln>
            <a:solidFill>
              <a:schemeClr val="accent6">
                <a:lumMod val="50000"/>
              </a:schemeClr>
            </a:solidFill>
          </a:ln>
        </p:spPr>
        <p:txBody>
          <a:bodyPr>
            <a:spAutoFit/>
          </a:bodyPr>
          <a:lstStyle/>
          <a:p>
            <a:pPr algn="r" eaLnBrk="0" hangingPunct="0">
              <a:defRPr/>
            </a:pPr>
            <a:r>
              <a:rPr lang="en-US" sz="1400" dirty="0">
                <a:latin typeface="Arial" pitchFamily="34" charset="0"/>
                <a:cs typeface="+mn-cs"/>
              </a:rPr>
              <a:t>Encryption &amp; key mgmt</a:t>
            </a:r>
          </a:p>
        </p:txBody>
      </p:sp>
      <p:sp>
        <p:nvSpPr>
          <p:cNvPr id="73" name="TextBox 72"/>
          <p:cNvSpPr txBox="1"/>
          <p:nvPr/>
        </p:nvSpPr>
        <p:spPr>
          <a:xfrm flipH="1">
            <a:off x="7467600" y="5181600"/>
            <a:ext cx="1600200" cy="307975"/>
          </a:xfrm>
          <a:prstGeom prst="homePlate">
            <a:avLst/>
          </a:prstGeom>
          <a:solidFill>
            <a:srgbClr val="FFC000"/>
          </a:solidFill>
          <a:ln>
            <a:solidFill>
              <a:schemeClr val="accent6">
                <a:lumMod val="50000"/>
              </a:schemeClr>
            </a:solidFill>
          </a:ln>
        </p:spPr>
        <p:txBody>
          <a:bodyPr>
            <a:spAutoFit/>
          </a:bodyPr>
          <a:lstStyle/>
          <a:p>
            <a:pPr algn="r" eaLnBrk="0" hangingPunct="0">
              <a:defRPr/>
            </a:pPr>
            <a:r>
              <a:rPr lang="en-US" sz="1400" dirty="0">
                <a:latin typeface="Arial" pitchFamily="34" charset="0"/>
                <a:cs typeface="+mn-cs"/>
              </a:rPr>
              <a:t>Tokenization</a:t>
            </a:r>
          </a:p>
        </p:txBody>
      </p:sp>
      <p:sp>
        <p:nvSpPr>
          <p:cNvPr id="74" name="TextBox 73"/>
          <p:cNvSpPr txBox="1">
            <a:spLocks noChangeArrowheads="1"/>
          </p:cNvSpPr>
          <p:nvPr/>
        </p:nvSpPr>
        <p:spPr bwMode="auto">
          <a:xfrm>
            <a:off x="2057400" y="6273225"/>
            <a:ext cx="4495800" cy="584775"/>
          </a:xfrm>
          <a:prstGeom prst="rect">
            <a:avLst/>
          </a:prstGeom>
          <a:noFill/>
          <a:ln w="9525">
            <a:noFill/>
            <a:miter lim="800000"/>
            <a:headEnd/>
            <a:tailEnd/>
          </a:ln>
        </p:spPr>
        <p:txBody>
          <a:bodyPr wrap="square">
            <a:spAutoFit/>
          </a:bodyPr>
          <a:lstStyle/>
          <a:p>
            <a:pPr algn="ctr" eaLnBrk="0" hangingPunct="0"/>
            <a:r>
              <a:rPr lang="en-US" sz="1600" dirty="0" smtClean="0"/>
              <a:t>Enable end to end view of security events and compliance across infrastructures</a:t>
            </a:r>
            <a:endParaRPr lang="en-US" sz="1600" dirty="0"/>
          </a:p>
        </p:txBody>
      </p:sp>
      <p:sp>
        <p:nvSpPr>
          <p:cNvPr id="75" name="TextBox 74"/>
          <p:cNvSpPr txBox="1"/>
          <p:nvPr/>
        </p:nvSpPr>
        <p:spPr>
          <a:xfrm>
            <a:off x="533400" y="6257925"/>
            <a:ext cx="1676400" cy="523220"/>
          </a:xfrm>
          <a:prstGeom prst="homePlate">
            <a:avLst/>
          </a:prstGeom>
          <a:solidFill>
            <a:srgbClr val="FFC000"/>
          </a:solidFill>
          <a:ln>
            <a:solidFill>
              <a:schemeClr val="accent6">
                <a:lumMod val="50000"/>
              </a:schemeClr>
            </a:solidFill>
          </a:ln>
        </p:spPr>
        <p:txBody>
          <a:bodyPr wrap="square">
            <a:spAutoFit/>
          </a:bodyPr>
          <a:lstStyle/>
          <a:p>
            <a:pPr eaLnBrk="0" hangingPunct="0">
              <a:defRPr/>
            </a:pPr>
            <a:r>
              <a:rPr lang="en-US" sz="1400" dirty="0" smtClean="0">
                <a:latin typeface="Arial" pitchFamily="34" charset="0"/>
                <a:cs typeface="+mn-cs"/>
              </a:rPr>
              <a:t>Security Info. &amp; Event Mgmt</a:t>
            </a:r>
            <a:endParaRPr lang="en-US" sz="1400" dirty="0">
              <a:latin typeface="Arial" pitchFamily="34" charset="0"/>
              <a:cs typeface="+mn-cs"/>
            </a:endParaRPr>
          </a:p>
        </p:txBody>
      </p:sp>
      <p:sp>
        <p:nvSpPr>
          <p:cNvPr id="76" name="TextBox 75"/>
          <p:cNvSpPr txBox="1"/>
          <p:nvPr/>
        </p:nvSpPr>
        <p:spPr>
          <a:xfrm flipH="1">
            <a:off x="6553200" y="6400800"/>
            <a:ext cx="838200" cy="307777"/>
          </a:xfrm>
          <a:prstGeom prst="homePlate">
            <a:avLst/>
          </a:prstGeom>
          <a:solidFill>
            <a:srgbClr val="FFC000"/>
          </a:solidFill>
          <a:ln>
            <a:solidFill>
              <a:schemeClr val="accent6">
                <a:lumMod val="50000"/>
              </a:schemeClr>
            </a:solidFill>
          </a:ln>
        </p:spPr>
        <p:txBody>
          <a:bodyPr wrap="square">
            <a:spAutoFit/>
          </a:bodyPr>
          <a:lstStyle/>
          <a:p>
            <a:pPr algn="r" eaLnBrk="0" hangingPunct="0">
              <a:defRPr/>
            </a:pPr>
            <a:r>
              <a:rPr lang="en-US" sz="1400" dirty="0" smtClean="0">
                <a:latin typeface="Arial" pitchFamily="34" charset="0"/>
                <a:cs typeface="+mn-cs"/>
              </a:rPr>
              <a:t>GRC</a:t>
            </a:r>
            <a:endParaRPr lang="en-US" sz="1400" dirty="0">
              <a:latin typeface="Arial" pitchFamily="34" charset="0"/>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5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52" grpId="0" animBg="1"/>
      <p:bldP spid="57" grpId="0"/>
      <p:bldP spid="58" grpId="0" animBg="1"/>
      <p:bldP spid="59" grpId="0" animBg="1"/>
      <p:bldP spid="60" grpId="0"/>
      <p:bldP spid="61" grpId="0"/>
      <p:bldP spid="62" grpId="0"/>
      <p:bldP spid="63" grpId="0"/>
      <p:bldP spid="64" grpId="0"/>
      <p:bldP spid="66" grpId="0" animBg="1"/>
      <p:bldP spid="67" grpId="0" animBg="1"/>
      <p:bldP spid="68" grpId="0" animBg="1"/>
      <p:bldP spid="69" grpId="0" animBg="1"/>
      <p:bldP spid="70" grpId="0" animBg="1"/>
      <p:bldP spid="71" grpId="0" animBg="1"/>
      <p:bldP spid="72" grpId="0" animBg="1"/>
      <p:bldP spid="73" grpId="0" animBg="1"/>
      <p:bldP spid="74" grpId="0"/>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AutoShape 4" descr="Wave"/>
          <p:cNvSpPr>
            <a:spLocks noChangeArrowheads="1"/>
          </p:cNvSpPr>
          <p:nvPr/>
        </p:nvSpPr>
        <p:spPr bwMode="auto">
          <a:xfrm>
            <a:off x="6135688" y="2159000"/>
            <a:ext cx="2519362" cy="40005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sp>
        <p:nvSpPr>
          <p:cNvPr id="61443" name="Text Box 13"/>
          <p:cNvSpPr txBox="1">
            <a:spLocks noChangeArrowheads="1"/>
          </p:cNvSpPr>
          <p:nvPr/>
        </p:nvSpPr>
        <p:spPr bwMode="gray">
          <a:xfrm>
            <a:off x="3944938" y="5864225"/>
            <a:ext cx="1689100" cy="274638"/>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sp>
        <p:nvSpPr>
          <p:cNvPr id="61444" name="Title 4"/>
          <p:cNvSpPr>
            <a:spLocks noGrp="1"/>
          </p:cNvSpPr>
          <p:nvPr>
            <p:ph type="title" idx="4294967295"/>
          </p:nvPr>
        </p:nvSpPr>
        <p:spPr>
          <a:xfrm>
            <a:off x="457200" y="76200"/>
            <a:ext cx="8382000" cy="914400"/>
          </a:xfrm>
        </p:spPr>
        <p:txBody>
          <a:bodyPr/>
          <a:lstStyle/>
          <a:p>
            <a:pPr eaLnBrk="1" hangingPunct="1"/>
            <a:r>
              <a:rPr lang="en-US" dirty="0" smtClean="0"/>
              <a:t>Creating “Trusted Zones” for cloud applications</a:t>
            </a:r>
          </a:p>
        </p:txBody>
      </p:sp>
      <p:sp>
        <p:nvSpPr>
          <p:cNvPr id="61445" name="Slide Number Placeholder 3"/>
          <p:cNvSpPr txBox="1">
            <a:spLocks noGrp="1"/>
          </p:cNvSpPr>
          <p:nvPr/>
        </p:nvSpPr>
        <p:spPr bwMode="auto">
          <a:xfrm>
            <a:off x="381000" y="6629400"/>
            <a:ext cx="2133600" cy="304800"/>
          </a:xfrm>
          <a:prstGeom prst="rect">
            <a:avLst/>
          </a:prstGeom>
          <a:noFill/>
          <a:ln w="9525">
            <a:noFill/>
            <a:miter lim="800000"/>
            <a:headEnd/>
            <a:tailEnd/>
          </a:ln>
        </p:spPr>
        <p:txBody>
          <a:bodyPr/>
          <a:lstStyle/>
          <a:p>
            <a:pPr eaLnBrk="0" hangingPunct="0"/>
            <a:fld id="{C3DDF863-C697-4973-AD17-6B28E45B58DD}" type="slidenum">
              <a:rPr lang="en-US" sz="1200" b="0"/>
              <a:pPr eaLnBrk="0" hangingPunct="0"/>
              <a:t>12</a:t>
            </a:fld>
            <a:endParaRPr lang="en-US" sz="1200" b="0"/>
          </a:p>
        </p:txBody>
      </p:sp>
      <p:sp>
        <p:nvSpPr>
          <p:cNvPr id="61446" name="Content Placeholder 4"/>
          <p:cNvSpPr>
            <a:spLocks/>
          </p:cNvSpPr>
          <p:nvPr/>
        </p:nvSpPr>
        <p:spPr bwMode="auto">
          <a:xfrm>
            <a:off x="457200" y="1219200"/>
            <a:ext cx="6019800" cy="5410200"/>
          </a:xfrm>
          <a:prstGeom prst="rect">
            <a:avLst/>
          </a:prstGeom>
          <a:noFill/>
          <a:ln w="9525">
            <a:noFill/>
            <a:miter lim="800000"/>
            <a:headEnd/>
            <a:tailEnd/>
          </a:ln>
        </p:spPr>
        <p:txBody>
          <a:bodyPr/>
          <a:lstStyle/>
          <a:p>
            <a:pPr marL="342900" indent="-342900" algn="l">
              <a:spcAft>
                <a:spcPct val="40000"/>
              </a:spcAft>
              <a:buClr>
                <a:srgbClr val="2D5DAD"/>
              </a:buClr>
              <a:buFontTx/>
              <a:buBlip>
                <a:blip r:embed="rId3"/>
              </a:buBlip>
            </a:pPr>
            <a:r>
              <a:rPr lang="en-US" sz="2000" b="0" dirty="0"/>
              <a:t>Protect against cybercriminals</a:t>
            </a:r>
          </a:p>
          <a:p>
            <a:pPr marL="803275" lvl="1" indent="-341313" algn="l">
              <a:spcAft>
                <a:spcPct val="40000"/>
              </a:spcAft>
              <a:buClr>
                <a:srgbClr val="2D5DAD"/>
              </a:buClr>
              <a:buSzPct val="150000"/>
              <a:buFont typeface="Arial" pitchFamily="34" charset="0"/>
              <a:buChar char="–"/>
            </a:pPr>
            <a:r>
              <a:rPr lang="en-US" sz="2000" b="0" dirty="0"/>
              <a:t>Use cybercrime intelligence</a:t>
            </a:r>
          </a:p>
          <a:p>
            <a:pPr marL="803275" lvl="1" indent="-341313" algn="l">
              <a:spcAft>
                <a:spcPct val="40000"/>
              </a:spcAft>
              <a:buClr>
                <a:srgbClr val="2D5DAD"/>
              </a:buClr>
              <a:buSzPct val="150000"/>
              <a:buFont typeface="Arial" pitchFamily="34" charset="0"/>
              <a:buChar char="–"/>
            </a:pPr>
            <a:r>
              <a:rPr lang="en-US" sz="2000" b="0" dirty="0"/>
              <a:t>Implement strong authentication</a:t>
            </a:r>
          </a:p>
          <a:p>
            <a:pPr marL="342900" indent="-342900" algn="l">
              <a:spcAft>
                <a:spcPct val="40000"/>
              </a:spcAft>
              <a:buClr>
                <a:schemeClr val="bg2"/>
              </a:buClr>
              <a:buFontTx/>
              <a:buBlip>
                <a:blip r:embed="rId3"/>
              </a:buBlip>
            </a:pPr>
            <a:r>
              <a:rPr lang="en-US" sz="2000" b="0" dirty="0">
                <a:solidFill>
                  <a:schemeClr val="bg2"/>
                </a:solidFill>
              </a:rPr>
              <a:t>Enforce trust policies</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VM-level:</a:t>
            </a:r>
          </a:p>
          <a:p>
            <a:pPr marL="1255713" lvl="2" indent="-227013" algn="l">
              <a:spcAft>
                <a:spcPct val="40000"/>
              </a:spcAft>
              <a:buClr>
                <a:schemeClr val="bg2"/>
              </a:buClr>
              <a:buSzPct val="130000"/>
              <a:buFontTx/>
              <a:buChar char="•"/>
            </a:pPr>
            <a:r>
              <a:rPr lang="en-US" sz="1600" b="0" dirty="0">
                <a:solidFill>
                  <a:schemeClr val="bg2"/>
                </a:solidFill>
              </a:rPr>
              <a:t>Group VMs into trusted zones</a:t>
            </a:r>
          </a:p>
          <a:p>
            <a:pPr marL="1255713" lvl="2" indent="-227013" algn="l">
              <a:spcAft>
                <a:spcPct val="40000"/>
              </a:spcAft>
              <a:buClr>
                <a:schemeClr val="bg2"/>
              </a:buClr>
              <a:buSzPct val="130000"/>
              <a:buFontTx/>
              <a:buChar char="•"/>
            </a:pPr>
            <a:r>
              <a:rPr lang="en-US" sz="1600" b="0" dirty="0">
                <a:solidFill>
                  <a:schemeClr val="bg2"/>
                </a:solidFill>
              </a:rPr>
              <a:t>Control VM provisioning policies</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Data level</a:t>
            </a:r>
          </a:p>
          <a:p>
            <a:pPr marL="1255713" lvl="2" indent="-227013" algn="l">
              <a:spcAft>
                <a:spcPct val="40000"/>
              </a:spcAft>
              <a:buClr>
                <a:schemeClr val="bg2"/>
              </a:buClr>
              <a:buSzPct val="130000"/>
              <a:buFontTx/>
              <a:buChar char="•"/>
            </a:pPr>
            <a:r>
              <a:rPr lang="en-US" sz="1600" b="0" dirty="0">
                <a:solidFill>
                  <a:schemeClr val="bg2"/>
                </a:solidFill>
              </a:rPr>
              <a:t>Avoid data leakage between tenants</a:t>
            </a:r>
          </a:p>
          <a:p>
            <a:pPr marL="1255713" lvl="2" indent="-227013" algn="l">
              <a:spcAft>
                <a:spcPct val="40000"/>
              </a:spcAft>
              <a:buClr>
                <a:schemeClr val="bg2"/>
              </a:buClr>
              <a:buSzPct val="130000"/>
              <a:buFontTx/>
              <a:buChar char="•"/>
            </a:pPr>
            <a:r>
              <a:rPr lang="en-US" sz="1600" b="0" dirty="0">
                <a:solidFill>
                  <a:schemeClr val="bg2"/>
                </a:solidFill>
              </a:rPr>
              <a:t>Control data in the cloud provider infrastructure</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Identity level: Manage user access within </a:t>
            </a:r>
            <a:br>
              <a:rPr lang="en-US" sz="2000" b="0" dirty="0">
                <a:solidFill>
                  <a:schemeClr val="bg2"/>
                </a:solidFill>
              </a:rPr>
            </a:br>
            <a:r>
              <a:rPr lang="en-US" sz="2000" b="0" dirty="0">
                <a:solidFill>
                  <a:schemeClr val="bg2"/>
                </a:solidFill>
              </a:rPr>
              <a:t>a trusted zone and across trusted zones</a:t>
            </a:r>
          </a:p>
          <a:p>
            <a:pPr marL="342900" indent="-342900" algn="l">
              <a:spcAft>
                <a:spcPct val="40000"/>
              </a:spcAft>
              <a:buClr>
                <a:srgbClr val="2D5DAD"/>
              </a:buClr>
              <a:buFontTx/>
              <a:buBlip>
                <a:blip r:embed="rId3"/>
              </a:buBlip>
            </a:pPr>
            <a:r>
              <a:rPr lang="en-US" sz="2000" b="0" dirty="0">
                <a:solidFill>
                  <a:schemeClr val="bg2"/>
                </a:solidFill>
              </a:rPr>
              <a:t>Managing policy compliance across physical, </a:t>
            </a:r>
            <a:br>
              <a:rPr lang="en-US" sz="2000" b="0" dirty="0">
                <a:solidFill>
                  <a:schemeClr val="bg2"/>
                </a:solidFill>
              </a:rPr>
            </a:br>
            <a:r>
              <a:rPr lang="en-US" sz="2000" b="0" dirty="0">
                <a:solidFill>
                  <a:schemeClr val="bg2"/>
                </a:solidFill>
              </a:rPr>
              <a:t>virtual and cloud infrastructures</a:t>
            </a:r>
            <a:endParaRPr lang="en-US" sz="2000" b="0" dirty="0"/>
          </a:p>
        </p:txBody>
      </p:sp>
      <p:sp>
        <p:nvSpPr>
          <p:cNvPr id="61447" name="AutoShape 6"/>
          <p:cNvSpPr>
            <a:spLocks noChangeArrowheads="1"/>
          </p:cNvSpPr>
          <p:nvPr/>
        </p:nvSpPr>
        <p:spPr bwMode="auto">
          <a:xfrm rot="399751">
            <a:off x="5853113" y="1219200"/>
            <a:ext cx="3214687" cy="904875"/>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pPr algn="ctr"/>
            <a:endParaRPr lang="en-US" sz="2400"/>
          </a:p>
        </p:txBody>
      </p:sp>
      <p:grpSp>
        <p:nvGrpSpPr>
          <p:cNvPr id="2" name="Group 87"/>
          <p:cNvGrpSpPr>
            <a:grpSpLocks/>
          </p:cNvGrpSpPr>
          <p:nvPr/>
        </p:nvGrpSpPr>
        <p:grpSpPr bwMode="auto">
          <a:xfrm>
            <a:off x="6269038" y="1676400"/>
            <a:ext cx="2333625" cy="4495800"/>
            <a:chOff x="3949" y="1056"/>
            <a:chExt cx="1470" cy="2832"/>
          </a:xfrm>
        </p:grpSpPr>
        <p:grpSp>
          <p:nvGrpSpPr>
            <p:cNvPr id="3" name="Group 77"/>
            <p:cNvGrpSpPr>
              <a:grpSpLocks/>
            </p:cNvGrpSpPr>
            <p:nvPr/>
          </p:nvGrpSpPr>
          <p:grpSpPr bwMode="auto">
            <a:xfrm>
              <a:off x="4004" y="1440"/>
              <a:ext cx="1335" cy="624"/>
              <a:chOff x="4196" y="1536"/>
              <a:chExt cx="1335" cy="624"/>
            </a:xfrm>
          </p:grpSpPr>
          <p:sp>
            <p:nvSpPr>
              <p:cNvPr id="63491" name="Rectangle 3"/>
              <p:cNvSpPr>
                <a:spLocks noChangeArrowheads="1"/>
              </p:cNvSpPr>
              <p:nvPr/>
            </p:nvSpPr>
            <p:spPr bwMode="auto">
              <a:xfrm>
                <a:off x="4248" y="1633"/>
                <a:ext cx="888" cy="377"/>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defRPr/>
                </a:pPr>
                <a:endParaRPr lang="en-US" sz="2400"/>
              </a:p>
            </p:txBody>
          </p:sp>
          <p:pic>
            <p:nvPicPr>
              <p:cNvPr id="61477" name="Picture 8" descr="Tenant-2"/>
              <p:cNvPicPr>
                <a:picLocks noChangeAspect="1" noChangeArrowheads="1"/>
              </p:cNvPicPr>
              <p:nvPr/>
            </p:nvPicPr>
            <p:blipFill>
              <a:blip r:embed="rId4" cstate="print"/>
              <a:srcRect/>
              <a:stretch>
                <a:fillRect/>
              </a:stretch>
            </p:blipFill>
            <p:spPr bwMode="auto">
              <a:xfrm>
                <a:off x="5088" y="1621"/>
                <a:ext cx="432" cy="408"/>
              </a:xfrm>
              <a:prstGeom prst="rect">
                <a:avLst/>
              </a:prstGeom>
              <a:noFill/>
              <a:ln w="9525">
                <a:noFill/>
                <a:miter lim="800000"/>
                <a:headEnd/>
                <a:tailEnd/>
              </a:ln>
            </p:spPr>
          </p:pic>
          <p:sp>
            <p:nvSpPr>
              <p:cNvPr id="61478" name="TextBox 73"/>
              <p:cNvSpPr txBox="1">
                <a:spLocks noChangeArrowheads="1"/>
              </p:cNvSpPr>
              <p:nvPr/>
            </p:nvSpPr>
            <p:spPr bwMode="auto">
              <a:xfrm>
                <a:off x="5088" y="1680"/>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#2</a:t>
                </a:r>
              </a:p>
            </p:txBody>
          </p:sp>
          <p:grpSp>
            <p:nvGrpSpPr>
              <p:cNvPr id="4" name="Group 46"/>
              <p:cNvGrpSpPr>
                <a:grpSpLocks/>
              </p:cNvGrpSpPr>
              <p:nvPr/>
            </p:nvGrpSpPr>
            <p:grpSpPr bwMode="auto">
              <a:xfrm>
                <a:off x="4472" y="1681"/>
                <a:ext cx="424" cy="287"/>
                <a:chOff x="3072" y="2017"/>
                <a:chExt cx="424" cy="287"/>
              </a:xfrm>
            </p:grpSpPr>
            <p:sp>
              <p:nvSpPr>
                <p:cNvPr id="61482"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61483"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1484"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61485"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61486"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1487"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61480" name="Text Box 69"/>
              <p:cNvSpPr txBox="1">
                <a:spLocks noChangeArrowheads="1"/>
              </p:cNvSpPr>
              <p:nvPr/>
            </p:nvSpPr>
            <p:spPr bwMode="auto">
              <a:xfrm>
                <a:off x="4205" y="1987"/>
                <a:ext cx="1315"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1481" name="AutoShape 70"/>
              <p:cNvSpPr>
                <a:spLocks noChangeArrowheads="1"/>
              </p:cNvSpPr>
              <p:nvPr/>
            </p:nvSpPr>
            <p:spPr bwMode="auto">
              <a:xfrm>
                <a:off x="4196" y="1536"/>
                <a:ext cx="1335" cy="624"/>
              </a:xfrm>
              <a:prstGeom prst="flowChartAlternateProcess">
                <a:avLst/>
              </a:prstGeom>
              <a:noFill/>
              <a:ln w="50800">
                <a:solidFill>
                  <a:srgbClr val="8BF1A3"/>
                </a:solidFill>
                <a:miter lim="800000"/>
                <a:headEnd/>
                <a:tailEnd/>
              </a:ln>
            </p:spPr>
            <p:txBody>
              <a:bodyPr wrap="none" anchor="ctr"/>
              <a:lstStyle/>
              <a:p>
                <a:endParaRPr lang="en-US" sz="2400"/>
              </a:p>
            </p:txBody>
          </p:sp>
        </p:grpSp>
        <p:grpSp>
          <p:nvGrpSpPr>
            <p:cNvPr id="5" name="Group 79"/>
            <p:cNvGrpSpPr>
              <a:grpSpLocks/>
            </p:cNvGrpSpPr>
            <p:nvPr/>
          </p:nvGrpSpPr>
          <p:grpSpPr bwMode="auto">
            <a:xfrm>
              <a:off x="3949" y="3024"/>
              <a:ext cx="1470" cy="864"/>
              <a:chOff x="4141" y="3024"/>
              <a:chExt cx="1470" cy="864"/>
            </a:xfrm>
          </p:grpSpPr>
          <p:pic>
            <p:nvPicPr>
              <p:cNvPr id="61470" name="Picture 5" descr="IRM-infraBox"/>
              <p:cNvPicPr>
                <a:picLocks noChangeAspect="1" noChangeArrowheads="1"/>
              </p:cNvPicPr>
              <p:nvPr/>
            </p:nvPicPr>
            <p:blipFill>
              <a:blip r:embed="rId5" cstate="print"/>
              <a:srcRect/>
              <a:stretch>
                <a:fillRect/>
              </a:stretch>
            </p:blipFill>
            <p:spPr bwMode="gray">
              <a:xfrm>
                <a:off x="4144" y="3024"/>
                <a:ext cx="1446" cy="864"/>
              </a:xfrm>
              <a:prstGeom prst="rect">
                <a:avLst/>
              </a:prstGeom>
              <a:noFill/>
              <a:ln w="9525">
                <a:noFill/>
                <a:miter lim="800000"/>
                <a:headEnd/>
                <a:tailEnd/>
              </a:ln>
            </p:spPr>
          </p:pic>
          <p:sp>
            <p:nvSpPr>
              <p:cNvPr id="61471" name="Text Box 13"/>
              <p:cNvSpPr txBox="1">
                <a:spLocks noChangeArrowheads="1"/>
              </p:cNvSpPr>
              <p:nvPr/>
            </p:nvSpPr>
            <p:spPr bwMode="gray">
              <a:xfrm>
                <a:off x="4243" y="3648"/>
                <a:ext cx="1221" cy="192"/>
              </a:xfrm>
              <a:prstGeom prst="rect">
                <a:avLst/>
              </a:prstGeom>
              <a:noFill/>
              <a:ln w="9525">
                <a:noFill/>
                <a:miter lim="800000"/>
                <a:headEnd/>
                <a:tailEnd/>
              </a:ln>
            </p:spPr>
            <p:txBody>
              <a:bodyPr>
                <a:spAutoFit/>
              </a:bodyPr>
              <a:lstStyle/>
              <a:p>
                <a:pPr algn="ctr" eaLnBrk="0" hangingPunct="0"/>
                <a:r>
                  <a:rPr lang="en-US" sz="1400" b="0">
                    <a:solidFill>
                      <a:schemeClr val="tx2"/>
                    </a:solidFill>
                  </a:rPr>
                  <a:t>Physical Infrastructure</a:t>
                </a:r>
              </a:p>
            </p:txBody>
          </p:sp>
          <p:pic>
            <p:nvPicPr>
              <p:cNvPr id="61472" name="Picture 34" descr="disc blue"/>
              <p:cNvPicPr>
                <a:picLocks noChangeAspect="1" noChangeArrowheads="1"/>
              </p:cNvPicPr>
              <p:nvPr/>
            </p:nvPicPr>
            <p:blipFill>
              <a:blip r:embed="rId6" cstate="print"/>
              <a:srcRect/>
              <a:stretch>
                <a:fillRect/>
              </a:stretch>
            </p:blipFill>
            <p:spPr bwMode="auto">
              <a:xfrm>
                <a:off x="5160" y="3178"/>
                <a:ext cx="216" cy="235"/>
              </a:xfrm>
              <a:prstGeom prst="rect">
                <a:avLst/>
              </a:prstGeom>
              <a:noFill/>
              <a:ln w="9525">
                <a:noFill/>
                <a:miter lim="800000"/>
                <a:headEnd/>
                <a:tailEnd/>
              </a:ln>
            </p:spPr>
          </p:pic>
          <p:pic>
            <p:nvPicPr>
              <p:cNvPr id="61473" name="Picture 35" descr="server"/>
              <p:cNvPicPr>
                <a:picLocks noChangeAspect="1" noChangeArrowheads="1"/>
              </p:cNvPicPr>
              <p:nvPr/>
            </p:nvPicPr>
            <p:blipFill>
              <a:blip r:embed="rId7" cstate="print"/>
              <a:srcRect/>
              <a:stretch>
                <a:fillRect/>
              </a:stretch>
            </p:blipFill>
            <p:spPr bwMode="auto">
              <a:xfrm>
                <a:off x="4808" y="3120"/>
                <a:ext cx="204" cy="293"/>
              </a:xfrm>
              <a:prstGeom prst="rect">
                <a:avLst/>
              </a:prstGeom>
              <a:noFill/>
              <a:ln w="9525">
                <a:noFill/>
                <a:miter lim="800000"/>
                <a:headEnd/>
                <a:tailEnd/>
              </a:ln>
            </p:spPr>
          </p:pic>
          <p:pic>
            <p:nvPicPr>
              <p:cNvPr id="61474" name="Picture 36" descr="Switch"/>
              <p:cNvPicPr>
                <a:picLocks noChangeAspect="1" noChangeArrowheads="1"/>
              </p:cNvPicPr>
              <p:nvPr/>
            </p:nvPicPr>
            <p:blipFill>
              <a:blip r:embed="rId8" cstate="print"/>
              <a:srcRect/>
              <a:stretch>
                <a:fillRect/>
              </a:stretch>
            </p:blipFill>
            <p:spPr bwMode="auto">
              <a:xfrm>
                <a:off x="4296" y="3258"/>
                <a:ext cx="354" cy="160"/>
              </a:xfrm>
              <a:prstGeom prst="rect">
                <a:avLst/>
              </a:prstGeom>
              <a:noFill/>
              <a:ln w="9525">
                <a:noFill/>
                <a:miter lim="800000"/>
                <a:headEnd/>
                <a:tailEnd/>
              </a:ln>
            </p:spPr>
          </p:pic>
          <p:sp>
            <p:nvSpPr>
              <p:cNvPr id="61475" name="Text Box 33"/>
              <p:cNvSpPr txBox="1">
                <a:spLocks noChangeArrowheads="1"/>
              </p:cNvSpPr>
              <p:nvPr/>
            </p:nvSpPr>
            <p:spPr bwMode="auto">
              <a:xfrm>
                <a:off x="4141" y="3408"/>
                <a:ext cx="1470" cy="269"/>
              </a:xfrm>
              <a:prstGeom prst="rect">
                <a:avLst/>
              </a:prstGeom>
              <a:noFill/>
              <a:ln w="9525">
                <a:noFill/>
                <a:miter lim="800000"/>
                <a:headEnd/>
                <a:tailEnd/>
              </a:ln>
            </p:spPr>
            <p:txBody>
              <a:bodyPr>
                <a:spAutoFit/>
              </a:bodyPr>
              <a:lstStyle/>
              <a:p>
                <a:pPr algn="ctr">
                  <a:spcBef>
                    <a:spcPct val="50000"/>
                  </a:spcBef>
                </a:pPr>
                <a:r>
                  <a:rPr lang="en-US" b="0">
                    <a:solidFill>
                      <a:schemeClr val="bg1"/>
                    </a:solidFill>
                  </a:rPr>
                  <a:t>Cloud Provider</a:t>
                </a:r>
              </a:p>
            </p:txBody>
          </p:sp>
        </p:grpSp>
        <p:grpSp>
          <p:nvGrpSpPr>
            <p:cNvPr id="6" name="Group 78"/>
            <p:cNvGrpSpPr>
              <a:grpSpLocks/>
            </p:cNvGrpSpPr>
            <p:nvPr/>
          </p:nvGrpSpPr>
          <p:grpSpPr bwMode="auto">
            <a:xfrm>
              <a:off x="4000" y="2256"/>
              <a:ext cx="1347" cy="643"/>
              <a:chOff x="4192" y="2304"/>
              <a:chExt cx="1347" cy="643"/>
            </a:xfrm>
          </p:grpSpPr>
          <p:sp>
            <p:nvSpPr>
              <p:cNvPr id="63490" name="Rectangle 2"/>
              <p:cNvSpPr>
                <a:spLocks noChangeArrowheads="1"/>
              </p:cNvSpPr>
              <p:nvPr/>
            </p:nvSpPr>
            <p:spPr bwMode="auto">
              <a:xfrm>
                <a:off x="4240" y="2400"/>
                <a:ext cx="944" cy="384"/>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defRPr/>
                </a:pPr>
                <a:endParaRPr lang="en-US" sz="2400"/>
              </a:p>
            </p:txBody>
          </p:sp>
          <p:pic>
            <p:nvPicPr>
              <p:cNvPr id="61458" name="Picture 22" descr="Tenant-1"/>
              <p:cNvPicPr>
                <a:picLocks noChangeAspect="1" noChangeArrowheads="1"/>
              </p:cNvPicPr>
              <p:nvPr/>
            </p:nvPicPr>
            <p:blipFill>
              <a:blip r:embed="rId9" cstate="print"/>
              <a:srcRect/>
              <a:stretch>
                <a:fillRect/>
              </a:stretch>
            </p:blipFill>
            <p:spPr bwMode="auto">
              <a:xfrm>
                <a:off x="5088" y="2391"/>
                <a:ext cx="434" cy="411"/>
              </a:xfrm>
              <a:prstGeom prst="rect">
                <a:avLst/>
              </a:prstGeom>
              <a:noFill/>
              <a:ln w="9525">
                <a:noFill/>
                <a:miter lim="800000"/>
                <a:headEnd/>
                <a:tailEnd/>
              </a:ln>
            </p:spPr>
          </p:pic>
          <p:grpSp>
            <p:nvGrpSpPr>
              <p:cNvPr id="7" name="Group 61"/>
              <p:cNvGrpSpPr>
                <a:grpSpLocks/>
              </p:cNvGrpSpPr>
              <p:nvPr/>
            </p:nvGrpSpPr>
            <p:grpSpPr bwMode="auto">
              <a:xfrm>
                <a:off x="4416" y="2448"/>
                <a:ext cx="426" cy="288"/>
                <a:chOff x="594" y="2016"/>
                <a:chExt cx="426" cy="288"/>
              </a:xfrm>
            </p:grpSpPr>
            <p:sp>
              <p:nvSpPr>
                <p:cNvPr id="61463"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1464"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1465"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1466"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8" name="Group 66"/>
                <p:cNvGrpSpPr>
                  <a:grpSpLocks/>
                </p:cNvGrpSpPr>
                <p:nvPr/>
              </p:nvGrpSpPr>
              <p:grpSpPr bwMode="auto">
                <a:xfrm>
                  <a:off x="864" y="2038"/>
                  <a:ext cx="136" cy="242"/>
                  <a:chOff x="1068" y="2713"/>
                  <a:chExt cx="157" cy="279"/>
                </a:xfrm>
              </p:grpSpPr>
              <p:sp>
                <p:nvSpPr>
                  <p:cNvPr id="61468"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1469"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61460" name="AutoShape 74"/>
              <p:cNvSpPr>
                <a:spLocks noChangeArrowheads="1"/>
              </p:cNvSpPr>
              <p:nvPr/>
            </p:nvSpPr>
            <p:spPr bwMode="auto">
              <a:xfrm>
                <a:off x="4192" y="2304"/>
                <a:ext cx="1334" cy="643"/>
              </a:xfrm>
              <a:prstGeom prst="flowChartAlternateProcess">
                <a:avLst/>
              </a:prstGeom>
              <a:noFill/>
              <a:ln w="50800">
                <a:solidFill>
                  <a:srgbClr val="C9BDF8"/>
                </a:solidFill>
                <a:miter lim="800000"/>
                <a:headEnd/>
                <a:tailEnd/>
              </a:ln>
            </p:spPr>
            <p:txBody>
              <a:bodyPr wrap="none" anchor="ctr"/>
              <a:lstStyle/>
              <a:p>
                <a:endParaRPr lang="en-US" sz="2400"/>
              </a:p>
            </p:txBody>
          </p:sp>
          <p:sp>
            <p:nvSpPr>
              <p:cNvPr id="61461" name="Text Box 75"/>
              <p:cNvSpPr txBox="1">
                <a:spLocks noChangeArrowheads="1"/>
              </p:cNvSpPr>
              <p:nvPr/>
            </p:nvSpPr>
            <p:spPr bwMode="auto">
              <a:xfrm>
                <a:off x="4195" y="2769"/>
                <a:ext cx="1344"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1462" name="TextBox 73"/>
              <p:cNvSpPr txBox="1">
                <a:spLocks noChangeArrowheads="1"/>
              </p:cNvSpPr>
              <p:nvPr/>
            </p:nvSpPr>
            <p:spPr bwMode="auto">
              <a:xfrm>
                <a:off x="5088" y="2448"/>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#1</a:t>
                </a:r>
              </a:p>
            </p:txBody>
          </p:sp>
        </p:grpSp>
        <p:sp>
          <p:nvSpPr>
            <p:cNvPr id="61454" name="Rectangle 81"/>
            <p:cNvSpPr>
              <a:spLocks noChangeArrowheads="1"/>
            </p:cNvSpPr>
            <p:nvPr/>
          </p:nvSpPr>
          <p:spPr bwMode="auto">
            <a:xfrm>
              <a:off x="4539" y="2883"/>
              <a:ext cx="288" cy="189"/>
            </a:xfrm>
            <a:prstGeom prst="rect">
              <a:avLst/>
            </a:prstGeom>
            <a:gradFill rotWithShape="1">
              <a:gsLst>
                <a:gs pos="0">
                  <a:srgbClr val="C9BDF8"/>
                </a:gs>
                <a:gs pos="100000">
                  <a:srgbClr val="3F4365"/>
                </a:gs>
              </a:gsLst>
              <a:lin ang="5400000" scaled="1"/>
            </a:gradFill>
            <a:ln w="9525">
              <a:noFill/>
              <a:miter lim="800000"/>
              <a:headEnd/>
              <a:tailEnd/>
            </a:ln>
          </p:spPr>
          <p:txBody>
            <a:bodyPr wrap="none" anchor="ctr"/>
            <a:lstStyle/>
            <a:p>
              <a:endParaRPr lang="en-US" sz="2400"/>
            </a:p>
          </p:txBody>
        </p:sp>
        <p:sp>
          <p:nvSpPr>
            <p:cNvPr id="61455" name="Rectangle 82"/>
            <p:cNvSpPr>
              <a:spLocks noChangeArrowheads="1"/>
            </p:cNvSpPr>
            <p:nvPr/>
          </p:nvSpPr>
          <p:spPr bwMode="auto">
            <a:xfrm rot="10800000">
              <a:off x="4536" y="2058"/>
              <a:ext cx="288" cy="198"/>
            </a:xfrm>
            <a:prstGeom prst="rect">
              <a:avLst/>
            </a:prstGeom>
            <a:gradFill rotWithShape="1">
              <a:gsLst>
                <a:gs pos="0">
                  <a:srgbClr val="C9BDF8"/>
                </a:gs>
                <a:gs pos="100000">
                  <a:srgbClr val="8BF1A3"/>
                </a:gs>
              </a:gsLst>
              <a:lin ang="5400000" scaled="1"/>
            </a:gradFill>
            <a:ln w="9525">
              <a:noFill/>
              <a:miter lim="800000"/>
              <a:headEnd/>
              <a:tailEnd/>
            </a:ln>
          </p:spPr>
          <p:txBody>
            <a:bodyPr wrap="none" anchor="ctr"/>
            <a:lstStyle/>
            <a:p>
              <a:endParaRPr lang="en-US" sz="2400"/>
            </a:p>
          </p:txBody>
        </p:sp>
        <p:sp>
          <p:nvSpPr>
            <p:cNvPr id="61456" name="Rectangle 83"/>
            <p:cNvSpPr>
              <a:spLocks noChangeArrowheads="1"/>
            </p:cNvSpPr>
            <p:nvPr/>
          </p:nvSpPr>
          <p:spPr bwMode="auto">
            <a:xfrm>
              <a:off x="4537" y="1056"/>
              <a:ext cx="288" cy="390"/>
            </a:xfrm>
            <a:prstGeom prst="rect">
              <a:avLst/>
            </a:prstGeom>
            <a:gradFill rotWithShape="1">
              <a:gsLst>
                <a:gs pos="0">
                  <a:srgbClr val="C9BDF8"/>
                </a:gs>
                <a:gs pos="100000">
                  <a:srgbClr val="8BF1A3">
                    <a:alpha val="39998"/>
                  </a:srgbClr>
                </a:gs>
              </a:gsLst>
              <a:lin ang="5400000" scaled="1"/>
            </a:gradFill>
            <a:ln w="9525">
              <a:noFill/>
              <a:miter lim="800000"/>
              <a:headEnd/>
              <a:tailEnd/>
            </a:ln>
          </p:spPr>
          <p:txBody>
            <a:bodyPr wrap="none" anchor="ctr"/>
            <a:lstStyle/>
            <a:p>
              <a:endParaRPr lang="en-US" sz="2400"/>
            </a:p>
          </p:txBody>
        </p:sp>
      </p:grpSp>
      <p:pic>
        <p:nvPicPr>
          <p:cNvPr id="61449" name="Picture 37" descr="globe_grid"/>
          <p:cNvPicPr>
            <a:picLocks noChangeAspect="1" noChangeArrowheads="1"/>
          </p:cNvPicPr>
          <p:nvPr/>
        </p:nvPicPr>
        <p:blipFill>
          <a:blip r:embed="rId10" cstate="print"/>
          <a:srcRect/>
          <a:stretch>
            <a:fillRect/>
          </a:stretch>
        </p:blipFill>
        <p:spPr bwMode="auto">
          <a:xfrm>
            <a:off x="7048500" y="1295400"/>
            <a:ext cx="747713" cy="747713"/>
          </a:xfrm>
          <a:prstGeom prst="rect">
            <a:avLst/>
          </a:prstGeom>
          <a:noFill/>
          <a:ln w="9525">
            <a:noFill/>
            <a:miter lim="800000"/>
            <a:headEnd/>
            <a:tailEnd/>
          </a:ln>
        </p:spPr>
      </p:pic>
      <p:sp>
        <p:nvSpPr>
          <p:cNvPr id="174127" name="Oval 47"/>
          <p:cNvSpPr>
            <a:spLocks noChangeArrowheads="1"/>
          </p:cNvSpPr>
          <p:nvPr/>
        </p:nvSpPr>
        <p:spPr bwMode="auto">
          <a:xfrm>
            <a:off x="7105650" y="1828800"/>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randombar(horizontal)">
                                      <p:cBhvr>
                                        <p:cTn id="7" dur="1000"/>
                                        <p:tgtEl>
                                          <p:spTgt spid="6349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4127"/>
                                        </p:tgtEl>
                                        <p:attrNameLst>
                                          <p:attrName>style.visibility</p:attrName>
                                        </p:attrNameLst>
                                      </p:cBhvr>
                                      <p:to>
                                        <p:strVal val="visible"/>
                                      </p:to>
                                    </p:set>
                                    <p:animEffect transition="in" filter="randombar(horizontal)">
                                      <p:cBhvr>
                                        <p:cTn id="11" dur="500"/>
                                        <p:tgtEl>
                                          <p:spTgt spid="17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1741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ark Cloud background"/>
          <p:cNvGrpSpPr>
            <a:grpSpLocks/>
          </p:cNvGrpSpPr>
          <p:nvPr/>
        </p:nvGrpSpPr>
        <p:grpSpPr bwMode="auto">
          <a:xfrm>
            <a:off x="200025" y="1212850"/>
            <a:ext cx="8756650" cy="3729038"/>
            <a:chOff x="200025" y="1212850"/>
            <a:chExt cx="8756650" cy="4959350"/>
          </a:xfrm>
        </p:grpSpPr>
        <p:pic>
          <p:nvPicPr>
            <p:cNvPr id="163843" name="Picture 34" descr="IPV_slide5_8.png                                               01F7643FMacintosh HD                   C2BB4E5B:"/>
            <p:cNvPicPr>
              <a:picLocks noChangeAspect="1" noChangeArrowheads="1"/>
            </p:cNvPicPr>
            <p:nvPr/>
          </p:nvPicPr>
          <p:blipFill>
            <a:blip r:embed="rId3" cstate="print">
              <a:lum bright="-20000"/>
            </a:blip>
            <a:srcRect/>
            <a:stretch>
              <a:fillRect/>
            </a:stretch>
          </p:blipFill>
          <p:spPr bwMode="auto">
            <a:xfrm>
              <a:off x="200025" y="1212850"/>
              <a:ext cx="8756650" cy="4959350"/>
            </a:xfrm>
            <a:prstGeom prst="rect">
              <a:avLst/>
            </a:prstGeom>
            <a:noFill/>
            <a:ln w="9525">
              <a:noFill/>
              <a:miter lim="800000"/>
              <a:headEnd/>
              <a:tailEnd/>
            </a:ln>
          </p:spPr>
        </p:pic>
        <p:sp>
          <p:nvSpPr>
            <p:cNvPr id="7242" name="Rectangle 17"/>
            <p:cNvSpPr>
              <a:spLocks noChangeArrowheads="1"/>
            </p:cNvSpPr>
            <p:nvPr/>
          </p:nvSpPr>
          <p:spPr bwMode="auto">
            <a:xfrm>
              <a:off x="3760788" y="1829338"/>
              <a:ext cx="1625600" cy="365249"/>
            </a:xfrm>
            <a:prstGeom prst="rect">
              <a:avLst/>
            </a:prstGeom>
            <a:noFill/>
            <a:ln w="9525">
              <a:noFill/>
              <a:miter lim="800000"/>
              <a:headEnd/>
              <a:tailEnd/>
            </a:ln>
          </p:spPr>
          <p:txBody>
            <a:bodyPr wrap="none" lIns="0" tIns="0" rIns="0" bIns="0">
              <a:spAutoFit/>
            </a:bodyPr>
            <a:lstStyle/>
            <a:p>
              <a:pPr algn="ctr" eaLnBrk="0" hangingPunct="0">
                <a:defRPr/>
              </a:pPr>
              <a:r>
                <a:rPr lang="en-US" sz="2400">
                  <a:solidFill>
                    <a:srgbClr val="FFFFFF"/>
                  </a:solidFill>
                  <a:latin typeface="Arial" charset="0"/>
                  <a:cs typeface="+mn-cs"/>
                </a:rPr>
                <a:t>Dark Cloud</a:t>
              </a:r>
            </a:p>
          </p:txBody>
        </p:sp>
      </p:grpSp>
      <p:grpSp>
        <p:nvGrpSpPr>
          <p:cNvPr id="3" name="Dark cloud brightened"/>
          <p:cNvGrpSpPr>
            <a:grpSpLocks/>
          </p:cNvGrpSpPr>
          <p:nvPr/>
        </p:nvGrpSpPr>
        <p:grpSpPr bwMode="auto">
          <a:xfrm>
            <a:off x="200025" y="1212850"/>
            <a:ext cx="8756650" cy="3729038"/>
            <a:chOff x="200025" y="1212850"/>
            <a:chExt cx="8756650" cy="4959350"/>
          </a:xfrm>
        </p:grpSpPr>
        <p:grpSp>
          <p:nvGrpSpPr>
            <p:cNvPr id="4" name="Dark Cloud background"/>
            <p:cNvGrpSpPr>
              <a:grpSpLocks/>
            </p:cNvGrpSpPr>
            <p:nvPr/>
          </p:nvGrpSpPr>
          <p:grpSpPr bwMode="auto">
            <a:xfrm>
              <a:off x="200025" y="1212850"/>
              <a:ext cx="8756650" cy="4959350"/>
              <a:chOff x="200025" y="1212850"/>
              <a:chExt cx="8756650" cy="4959350"/>
            </a:xfrm>
          </p:grpSpPr>
          <p:pic>
            <p:nvPicPr>
              <p:cNvPr id="163847" name="Picture 34" descr="IPV_slide5_8.png                                               01F7643FMacintosh HD                   C2BB4E5B:"/>
              <p:cNvPicPr>
                <a:picLocks noChangeAspect="1" noChangeArrowheads="1"/>
              </p:cNvPicPr>
              <p:nvPr/>
            </p:nvPicPr>
            <p:blipFill>
              <a:blip r:embed="rId3" cstate="print"/>
              <a:srcRect/>
              <a:stretch>
                <a:fillRect/>
              </a:stretch>
            </p:blipFill>
            <p:spPr bwMode="auto">
              <a:xfrm>
                <a:off x="200025" y="1212850"/>
                <a:ext cx="8756650" cy="4959350"/>
              </a:xfrm>
              <a:prstGeom prst="rect">
                <a:avLst/>
              </a:prstGeom>
              <a:noFill/>
              <a:ln w="9525">
                <a:noFill/>
                <a:miter lim="800000"/>
                <a:headEnd/>
                <a:tailEnd/>
              </a:ln>
            </p:spPr>
          </p:pic>
          <p:sp>
            <p:nvSpPr>
              <p:cNvPr id="7240" name="Rectangle 17"/>
              <p:cNvSpPr>
                <a:spLocks noChangeArrowheads="1"/>
              </p:cNvSpPr>
              <p:nvPr/>
            </p:nvSpPr>
            <p:spPr bwMode="auto">
              <a:xfrm>
                <a:off x="3760788" y="1829338"/>
                <a:ext cx="1625600" cy="365249"/>
              </a:xfrm>
              <a:prstGeom prst="rect">
                <a:avLst/>
              </a:prstGeom>
              <a:noFill/>
              <a:ln w="9525">
                <a:noFill/>
                <a:miter lim="800000"/>
                <a:headEnd/>
                <a:tailEnd/>
              </a:ln>
            </p:spPr>
            <p:txBody>
              <a:bodyPr wrap="none" lIns="0" tIns="0" rIns="0" bIns="0">
                <a:spAutoFit/>
              </a:bodyPr>
              <a:lstStyle/>
              <a:p>
                <a:pPr algn="ctr" eaLnBrk="0" hangingPunct="0">
                  <a:defRPr/>
                </a:pPr>
                <a:r>
                  <a:rPr lang="en-US" sz="2400">
                    <a:solidFill>
                      <a:srgbClr val="FFFFFF"/>
                    </a:solidFill>
                    <a:latin typeface="Arial" charset="0"/>
                    <a:cs typeface="+mn-cs"/>
                  </a:rPr>
                  <a:t>Dark Cloud</a:t>
                </a:r>
              </a:p>
            </p:txBody>
          </p:sp>
        </p:grpSp>
        <p:grpSp>
          <p:nvGrpSpPr>
            <p:cNvPr id="5" name="Dark Cloud Components"/>
            <p:cNvGrpSpPr>
              <a:grpSpLocks/>
            </p:cNvGrpSpPr>
            <p:nvPr/>
          </p:nvGrpSpPr>
          <p:grpSpPr bwMode="auto">
            <a:xfrm>
              <a:off x="344488" y="1779588"/>
              <a:ext cx="8447087" cy="3402012"/>
              <a:chOff x="344488" y="1779588"/>
              <a:chExt cx="8447087" cy="3402012"/>
            </a:xfrm>
          </p:grpSpPr>
          <p:pic>
            <p:nvPicPr>
              <p:cNvPr id="163850" name="Picture 6" descr="IPV_slide5_7.png                                               01F7643FMacintosh HD                   C2BB4E5B:"/>
              <p:cNvPicPr>
                <a:picLocks noChangeAspect="1" noChangeArrowheads="1"/>
              </p:cNvPicPr>
              <p:nvPr/>
            </p:nvPicPr>
            <p:blipFill>
              <a:blip r:embed="rId4" cstate="print"/>
              <a:srcRect/>
              <a:stretch>
                <a:fillRect/>
              </a:stretch>
            </p:blipFill>
            <p:spPr bwMode="auto">
              <a:xfrm>
                <a:off x="344488" y="1779588"/>
                <a:ext cx="8447087" cy="3402012"/>
              </a:xfrm>
              <a:prstGeom prst="rect">
                <a:avLst/>
              </a:prstGeom>
              <a:noFill/>
              <a:ln w="9525">
                <a:noFill/>
                <a:miter lim="800000"/>
                <a:headEnd/>
                <a:tailEnd/>
              </a:ln>
            </p:spPr>
          </p:pic>
          <p:grpSp>
            <p:nvGrpSpPr>
              <p:cNvPr id="6" name="Group 33"/>
              <p:cNvGrpSpPr>
                <a:grpSpLocks/>
              </p:cNvGrpSpPr>
              <p:nvPr/>
            </p:nvGrpSpPr>
            <p:grpSpPr bwMode="auto">
              <a:xfrm>
                <a:off x="601663" y="2057400"/>
                <a:ext cx="7930909" cy="2817813"/>
                <a:chOff x="601663" y="2057400"/>
                <a:chExt cx="7930909" cy="2817813"/>
              </a:xfrm>
            </p:grpSpPr>
            <p:sp>
              <p:nvSpPr>
                <p:cNvPr id="7233" name="Rectangle 18"/>
                <p:cNvSpPr>
                  <a:spLocks noChangeArrowheads="1"/>
                </p:cNvSpPr>
                <p:nvPr/>
              </p:nvSpPr>
              <p:spPr bwMode="auto">
                <a:xfrm>
                  <a:off x="7597775" y="4261509"/>
                  <a:ext cx="935038" cy="578485"/>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Stolen</a:t>
                  </a:r>
                </a:p>
                <a:p>
                  <a:pPr algn="ctr" eaLnBrk="0" hangingPunct="0">
                    <a:lnSpc>
                      <a:spcPts val="1500"/>
                    </a:lnSpc>
                    <a:defRPr/>
                  </a:pPr>
                  <a:r>
                    <a:rPr lang="en-US" sz="1400">
                      <a:solidFill>
                        <a:srgbClr val="FFFFFF"/>
                      </a:solidFill>
                      <a:latin typeface="Arial" charset="0"/>
                      <a:cs typeface="+mn-cs"/>
                    </a:rPr>
                    <a:t>Files</a:t>
                  </a:r>
                </a:p>
                <a:p>
                  <a:pPr algn="ctr" eaLnBrk="0" hangingPunct="0">
                    <a:lnSpc>
                      <a:spcPts val="1500"/>
                    </a:lnSpc>
                    <a:defRPr/>
                  </a:pPr>
                  <a:r>
                    <a:rPr lang="en-US" sz="1400">
                      <a:solidFill>
                        <a:srgbClr val="FFFFFF"/>
                      </a:solidFill>
                      <a:latin typeface="Arial" charset="0"/>
                      <a:cs typeface="+mn-cs"/>
                    </a:rPr>
                    <a:t>Repository</a:t>
                  </a:r>
                </a:p>
              </p:txBody>
            </p:sp>
            <p:sp>
              <p:nvSpPr>
                <p:cNvPr id="7234" name="Rectangle 19"/>
                <p:cNvSpPr>
                  <a:spLocks noChangeArrowheads="1"/>
                </p:cNvSpPr>
                <p:nvPr/>
              </p:nvSpPr>
              <p:spPr bwMode="auto">
                <a:xfrm>
                  <a:off x="6765925" y="3100316"/>
                  <a:ext cx="1204913" cy="384249"/>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Hacker Forum</a:t>
                  </a:r>
                </a:p>
                <a:p>
                  <a:pPr algn="ctr" eaLnBrk="0" hangingPunct="0">
                    <a:lnSpc>
                      <a:spcPts val="1500"/>
                    </a:lnSpc>
                    <a:defRPr/>
                  </a:pPr>
                  <a:r>
                    <a:rPr lang="en-US" sz="1400">
                      <a:solidFill>
                        <a:srgbClr val="FFFFFF"/>
                      </a:solidFill>
                      <a:latin typeface="Arial" charset="0"/>
                      <a:cs typeface="+mn-cs"/>
                    </a:rPr>
                    <a:t>Discussion</a:t>
                  </a:r>
                </a:p>
              </p:txBody>
            </p:sp>
            <p:sp>
              <p:nvSpPr>
                <p:cNvPr id="7235" name="Rectangle 20"/>
                <p:cNvSpPr>
                  <a:spLocks noChangeArrowheads="1"/>
                </p:cNvSpPr>
                <p:nvPr/>
              </p:nvSpPr>
              <p:spPr bwMode="auto">
                <a:xfrm>
                  <a:off x="5846763" y="2057353"/>
                  <a:ext cx="677862" cy="384249"/>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Botnet</a:t>
                  </a:r>
                </a:p>
                <a:p>
                  <a:pPr algn="ctr" eaLnBrk="0" hangingPunct="0">
                    <a:lnSpc>
                      <a:spcPts val="1500"/>
                    </a:lnSpc>
                    <a:defRPr/>
                  </a:pPr>
                  <a:r>
                    <a:rPr lang="en-US" sz="1400">
                      <a:solidFill>
                        <a:srgbClr val="FFFFFF"/>
                      </a:solidFill>
                      <a:latin typeface="Arial" charset="0"/>
                      <a:cs typeface="+mn-cs"/>
                    </a:rPr>
                    <a:t>Herders</a:t>
                  </a:r>
                </a:p>
              </p:txBody>
            </p:sp>
            <p:sp>
              <p:nvSpPr>
                <p:cNvPr id="7236" name="Rectangle 21"/>
                <p:cNvSpPr>
                  <a:spLocks noChangeArrowheads="1"/>
                </p:cNvSpPr>
                <p:nvPr/>
              </p:nvSpPr>
              <p:spPr bwMode="auto">
                <a:xfrm>
                  <a:off x="2290763" y="2057353"/>
                  <a:ext cx="1228725" cy="382139"/>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Malware</a:t>
                  </a:r>
                </a:p>
                <a:p>
                  <a:pPr algn="ctr" eaLnBrk="0" hangingPunct="0">
                    <a:lnSpc>
                      <a:spcPts val="1500"/>
                    </a:lnSpc>
                    <a:defRPr/>
                  </a:pPr>
                  <a:r>
                    <a:rPr lang="en-US" sz="1400">
                      <a:solidFill>
                        <a:srgbClr val="FFFFFF"/>
                      </a:solidFill>
                      <a:latin typeface="Arial" charset="0"/>
                      <a:cs typeface="+mn-cs"/>
                    </a:rPr>
                    <a:t>Infection Point</a:t>
                  </a:r>
                </a:p>
              </p:txBody>
            </p:sp>
            <p:sp>
              <p:nvSpPr>
                <p:cNvPr id="7237" name="Rectangle 22"/>
                <p:cNvSpPr>
                  <a:spLocks noChangeArrowheads="1"/>
                </p:cNvSpPr>
                <p:nvPr/>
              </p:nvSpPr>
              <p:spPr bwMode="auto">
                <a:xfrm>
                  <a:off x="1289050" y="3123540"/>
                  <a:ext cx="954088" cy="382137"/>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Trojan</a:t>
                  </a:r>
                </a:p>
                <a:p>
                  <a:pPr algn="ctr" eaLnBrk="0" hangingPunct="0">
                    <a:lnSpc>
                      <a:spcPts val="1500"/>
                    </a:lnSpc>
                    <a:defRPr/>
                  </a:pPr>
                  <a:r>
                    <a:rPr lang="en-US" sz="1400">
                      <a:solidFill>
                        <a:srgbClr val="FFFFFF"/>
                      </a:solidFill>
                      <a:latin typeface="Arial" charset="0"/>
                      <a:cs typeface="+mn-cs"/>
                    </a:rPr>
                    <a:t>Mothership</a:t>
                  </a:r>
                </a:p>
              </p:txBody>
            </p:sp>
            <p:sp>
              <p:nvSpPr>
                <p:cNvPr id="7238" name="Rectangle 23"/>
                <p:cNvSpPr>
                  <a:spLocks noChangeArrowheads="1"/>
                </p:cNvSpPr>
                <p:nvPr/>
              </p:nvSpPr>
              <p:spPr bwMode="auto">
                <a:xfrm>
                  <a:off x="601663" y="4303734"/>
                  <a:ext cx="965200" cy="572152"/>
                </a:xfrm>
                <a:prstGeom prst="rect">
                  <a:avLst/>
                </a:prstGeom>
                <a:noFill/>
                <a:ln w="9525">
                  <a:noFill/>
                  <a:miter lim="800000"/>
                  <a:headEnd/>
                  <a:tailEnd/>
                </a:ln>
              </p:spPr>
              <p:txBody>
                <a:bodyPr wrap="none" lIns="0" tIns="0" rIns="0" bIns="0">
                  <a:spAutoFit/>
                </a:bodyPr>
                <a:lstStyle/>
                <a:p>
                  <a:pPr algn="ctr" eaLnBrk="0" hangingPunct="0">
                    <a:lnSpc>
                      <a:spcPts val="1500"/>
                    </a:lnSpc>
                    <a:defRPr/>
                  </a:pPr>
                  <a:r>
                    <a:rPr lang="en-US" sz="1400">
                      <a:solidFill>
                        <a:srgbClr val="FFFFFF"/>
                      </a:solidFill>
                      <a:latin typeface="Arial" charset="0"/>
                      <a:cs typeface="+mn-cs"/>
                    </a:rPr>
                    <a:t>Stolen</a:t>
                  </a:r>
                </a:p>
                <a:p>
                  <a:pPr algn="ctr" eaLnBrk="0" hangingPunct="0">
                    <a:lnSpc>
                      <a:spcPts val="1500"/>
                    </a:lnSpc>
                    <a:defRPr/>
                  </a:pPr>
                  <a:r>
                    <a:rPr lang="en-US" sz="1400">
                      <a:solidFill>
                        <a:srgbClr val="FFFFFF"/>
                      </a:solidFill>
                      <a:latin typeface="Arial" charset="0"/>
                      <a:cs typeface="+mn-cs"/>
                    </a:rPr>
                    <a:t>Credentials</a:t>
                  </a:r>
                </a:p>
                <a:p>
                  <a:pPr algn="ctr" eaLnBrk="0" hangingPunct="0">
                    <a:lnSpc>
                      <a:spcPts val="1500"/>
                    </a:lnSpc>
                    <a:defRPr/>
                  </a:pPr>
                  <a:r>
                    <a:rPr lang="en-US" sz="1400">
                      <a:solidFill>
                        <a:srgbClr val="FFFFFF"/>
                      </a:solidFill>
                      <a:latin typeface="Arial" charset="0"/>
                      <a:cs typeface="+mn-cs"/>
                    </a:rPr>
                    <a:t>Database</a:t>
                  </a:r>
                </a:p>
              </p:txBody>
            </p:sp>
          </p:grpSp>
        </p:grpSp>
      </p:grpSp>
      <p:grpSp>
        <p:nvGrpSpPr>
          <p:cNvPr id="7" name="Feed from dark cloud"/>
          <p:cNvGrpSpPr>
            <a:grpSpLocks/>
          </p:cNvGrpSpPr>
          <p:nvPr/>
        </p:nvGrpSpPr>
        <p:grpSpPr bwMode="auto">
          <a:xfrm>
            <a:off x="1566863" y="2438400"/>
            <a:ext cx="6000750" cy="2406650"/>
            <a:chOff x="1566863" y="2438400"/>
            <a:chExt cx="6000751" cy="3200400"/>
          </a:xfrm>
        </p:grpSpPr>
        <p:cxnSp>
          <p:nvCxnSpPr>
            <p:cNvPr id="84" name="Straight Connector 83"/>
            <p:cNvCxnSpPr/>
            <p:nvPr/>
          </p:nvCxnSpPr>
          <p:spPr bwMode="auto">
            <a:xfrm>
              <a:off x="1566863" y="4589593"/>
              <a:ext cx="2928937" cy="1049207"/>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5" name="Straight Connector 84"/>
            <p:cNvCxnSpPr/>
            <p:nvPr/>
          </p:nvCxnSpPr>
          <p:spPr bwMode="auto">
            <a:xfrm>
              <a:off x="2133600" y="3428498"/>
              <a:ext cx="2362200" cy="221030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6" name="Straight Connector 85"/>
            <p:cNvCxnSpPr/>
            <p:nvPr/>
          </p:nvCxnSpPr>
          <p:spPr bwMode="auto">
            <a:xfrm rot="16200000" flipH="1">
              <a:off x="2100263" y="3243262"/>
              <a:ext cx="3200400" cy="1590675"/>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7" name="Straight Connector 86"/>
            <p:cNvCxnSpPr/>
            <p:nvPr/>
          </p:nvCxnSpPr>
          <p:spPr bwMode="auto">
            <a:xfrm rot="5400000">
              <a:off x="3740151" y="3194050"/>
              <a:ext cx="3200400" cy="168910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8" name="Straight Connector 87"/>
            <p:cNvCxnSpPr/>
            <p:nvPr/>
          </p:nvCxnSpPr>
          <p:spPr bwMode="auto">
            <a:xfrm rot="5400000">
              <a:off x="4852931" y="3124144"/>
              <a:ext cx="2157526" cy="2871788"/>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89" name="Straight Connector 88"/>
            <p:cNvCxnSpPr/>
            <p:nvPr/>
          </p:nvCxnSpPr>
          <p:spPr bwMode="auto">
            <a:xfrm rot="10800000" flipV="1">
              <a:off x="4495800" y="4693035"/>
              <a:ext cx="3071814" cy="945765"/>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grpSp>
      <p:pic>
        <p:nvPicPr>
          <p:cNvPr id="163865" name="IP detected" descr="IPV_slide5_3.png                                               01F7643FMacintosh HD                   C2BB4E5B:" hidden="1"/>
          <p:cNvPicPr>
            <a:picLocks noChangeAspect="1" noChangeArrowheads="1"/>
          </p:cNvPicPr>
          <p:nvPr/>
        </p:nvPicPr>
        <p:blipFill>
          <a:blip r:embed="rId5" cstate="print"/>
          <a:srcRect/>
          <a:stretch>
            <a:fillRect/>
          </a:stretch>
        </p:blipFill>
        <p:spPr bwMode="auto">
          <a:xfrm>
            <a:off x="2514600" y="3627438"/>
            <a:ext cx="1112838" cy="258762"/>
          </a:xfrm>
          <a:prstGeom prst="rect">
            <a:avLst/>
          </a:prstGeom>
          <a:noFill/>
          <a:ln w="9525">
            <a:noFill/>
            <a:miter lim="800000"/>
            <a:headEnd/>
            <a:tailEnd/>
          </a:ln>
        </p:spPr>
      </p:pic>
      <p:grpSp>
        <p:nvGrpSpPr>
          <p:cNvPr id="8" name="EFN all"/>
          <p:cNvGrpSpPr>
            <a:grpSpLocks noChangeAspect="1"/>
          </p:cNvGrpSpPr>
          <p:nvPr/>
        </p:nvGrpSpPr>
        <p:grpSpPr bwMode="auto">
          <a:xfrm>
            <a:off x="2185988" y="2874963"/>
            <a:ext cx="4672012" cy="2078037"/>
            <a:chOff x="1655763" y="2717801"/>
            <a:chExt cx="5840410" cy="3454401"/>
          </a:xfrm>
        </p:grpSpPr>
        <p:grpSp>
          <p:nvGrpSpPr>
            <p:cNvPr id="9" name="EFN background"/>
            <p:cNvGrpSpPr>
              <a:grpSpLocks noChangeAspect="1"/>
            </p:cNvGrpSpPr>
            <p:nvPr/>
          </p:nvGrpSpPr>
          <p:grpSpPr bwMode="auto">
            <a:xfrm>
              <a:off x="1655763" y="2717801"/>
              <a:ext cx="5840410" cy="3454401"/>
              <a:chOff x="1655764" y="2717805"/>
              <a:chExt cx="5840413" cy="3454406"/>
            </a:xfrm>
          </p:grpSpPr>
          <p:pic>
            <p:nvPicPr>
              <p:cNvPr id="163868" name="Picture 37" descr="IPV_slide5_6.png                                               01F7643FMacintosh HD                   C2BB4E5B:"/>
              <p:cNvPicPr>
                <a:picLocks noChangeAspect="1" noChangeArrowheads="1"/>
              </p:cNvPicPr>
              <p:nvPr/>
            </p:nvPicPr>
            <p:blipFill>
              <a:blip r:embed="rId6" cstate="print"/>
              <a:srcRect/>
              <a:stretch>
                <a:fillRect/>
              </a:stretch>
            </p:blipFill>
            <p:spPr bwMode="auto">
              <a:xfrm>
                <a:off x="1655764" y="2717805"/>
                <a:ext cx="5840413" cy="3454406"/>
              </a:xfrm>
              <a:prstGeom prst="rect">
                <a:avLst/>
              </a:prstGeom>
              <a:noFill/>
              <a:ln w="9525">
                <a:noFill/>
                <a:miter lim="800000"/>
                <a:headEnd/>
                <a:tailEnd/>
              </a:ln>
            </p:spPr>
          </p:pic>
          <p:sp>
            <p:nvSpPr>
              <p:cNvPr id="7222" name="Rectangle 33"/>
              <p:cNvSpPr>
                <a:spLocks noChangeArrowheads="1"/>
              </p:cNvSpPr>
              <p:nvPr/>
            </p:nvSpPr>
            <p:spPr bwMode="auto">
              <a:xfrm>
                <a:off x="3747438" y="2905171"/>
                <a:ext cx="1629282" cy="269175"/>
              </a:xfrm>
              <a:prstGeom prst="rect">
                <a:avLst/>
              </a:prstGeom>
              <a:noFill/>
              <a:ln w="9525">
                <a:noFill/>
                <a:miter lim="800000"/>
                <a:headEnd/>
                <a:tailEnd/>
              </a:ln>
            </p:spPr>
            <p:txBody>
              <a:bodyPr wrap="none" lIns="0" tIns="0" rIns="0" bIns="0">
                <a:spAutoFit/>
              </a:bodyPr>
              <a:lstStyle/>
              <a:p>
                <a:pPr algn="ctr" eaLnBrk="0" hangingPunct="0">
                  <a:defRPr/>
                </a:pPr>
                <a:r>
                  <a:rPr lang="en-US" sz="1400" dirty="0" err="1">
                    <a:solidFill>
                      <a:srgbClr val="FFFFFF"/>
                    </a:solidFill>
                    <a:latin typeface="Arial" charset="0"/>
                    <a:cs typeface="+mn-cs"/>
                  </a:rPr>
                  <a:t>eFraudNetwork</a:t>
                </a:r>
                <a:endParaRPr lang="en-US" sz="1400" dirty="0">
                  <a:solidFill>
                    <a:srgbClr val="FFFFFF"/>
                  </a:solidFill>
                  <a:latin typeface="Arial" charset="0"/>
                  <a:cs typeface="+mn-cs"/>
                </a:endParaRPr>
              </a:p>
            </p:txBody>
          </p:sp>
        </p:grpSp>
        <p:grpSp>
          <p:nvGrpSpPr>
            <p:cNvPr id="10" name="EFN banks and network lines"/>
            <p:cNvGrpSpPr>
              <a:grpSpLocks noChangeAspect="1"/>
            </p:cNvGrpSpPr>
            <p:nvPr/>
          </p:nvGrpSpPr>
          <p:grpSpPr bwMode="auto">
            <a:xfrm>
              <a:off x="2203450" y="3435414"/>
              <a:ext cx="4735512" cy="2103437"/>
              <a:chOff x="2203450" y="3435413"/>
              <a:chExt cx="4735513" cy="2103437"/>
            </a:xfrm>
          </p:grpSpPr>
          <p:grpSp>
            <p:nvGrpSpPr>
              <p:cNvPr id="11" name="Group 116"/>
              <p:cNvGrpSpPr>
                <a:grpSpLocks/>
              </p:cNvGrpSpPr>
              <p:nvPr/>
            </p:nvGrpSpPr>
            <p:grpSpPr bwMode="auto">
              <a:xfrm>
                <a:off x="2895600" y="3810000"/>
                <a:ext cx="3352800" cy="1600201"/>
                <a:chOff x="2895600" y="3810000"/>
                <a:chExt cx="3352800" cy="1600201"/>
              </a:xfrm>
            </p:grpSpPr>
            <p:cxnSp>
              <p:nvCxnSpPr>
                <p:cNvPr id="118" name="Straight Connector 117"/>
                <p:cNvCxnSpPr/>
                <p:nvPr/>
              </p:nvCxnSpPr>
              <p:spPr bwMode="auto">
                <a:xfrm rot="16200000" flipV="1">
                  <a:off x="5715659" y="4497274"/>
                  <a:ext cx="683492" cy="381026"/>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19" name="Straight Connector 118"/>
                <p:cNvCxnSpPr/>
                <p:nvPr/>
              </p:nvCxnSpPr>
              <p:spPr bwMode="auto">
                <a:xfrm rot="16200000" flipV="1">
                  <a:off x="5295682" y="4077297"/>
                  <a:ext cx="989612" cy="91486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0" name="Straight Connector 119"/>
                <p:cNvCxnSpPr/>
                <p:nvPr/>
              </p:nvCxnSpPr>
              <p:spPr bwMode="auto">
                <a:xfrm rot="10800000">
                  <a:off x="4572993" y="3812969"/>
                  <a:ext cx="1674926" cy="121656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1" name="Straight Connector 120"/>
                <p:cNvCxnSpPr/>
                <p:nvPr/>
              </p:nvCxnSpPr>
              <p:spPr bwMode="auto">
                <a:xfrm rot="10800000">
                  <a:off x="3733544" y="4039920"/>
                  <a:ext cx="2514374" cy="98961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2" name="Straight Connector 121"/>
                <p:cNvCxnSpPr/>
                <p:nvPr/>
              </p:nvCxnSpPr>
              <p:spPr bwMode="auto">
                <a:xfrm rot="10800000">
                  <a:off x="3277107" y="4346040"/>
                  <a:ext cx="2970812" cy="68349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3" name="Straight Connector 122"/>
                <p:cNvCxnSpPr/>
                <p:nvPr/>
              </p:nvCxnSpPr>
              <p:spPr bwMode="auto">
                <a:xfrm rot="10800000">
                  <a:off x="2896081" y="5029532"/>
                  <a:ext cx="3351837" cy="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4" name="Straight Connector 123"/>
                <p:cNvCxnSpPr/>
                <p:nvPr/>
              </p:nvCxnSpPr>
              <p:spPr bwMode="auto">
                <a:xfrm rot="10800000">
                  <a:off x="5333059" y="4039920"/>
                  <a:ext cx="533834" cy="30612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5" name="Straight Connector 124"/>
                <p:cNvCxnSpPr/>
                <p:nvPr/>
              </p:nvCxnSpPr>
              <p:spPr bwMode="auto">
                <a:xfrm rot="10800000">
                  <a:off x="4572993" y="3812969"/>
                  <a:ext cx="1293900" cy="53307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6" name="Straight Connector 125"/>
                <p:cNvCxnSpPr/>
                <p:nvPr/>
              </p:nvCxnSpPr>
              <p:spPr bwMode="auto">
                <a:xfrm rot="10800000">
                  <a:off x="3810941" y="4039920"/>
                  <a:ext cx="2055952" cy="30612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7" name="Straight Connector 126"/>
                <p:cNvCxnSpPr/>
                <p:nvPr/>
              </p:nvCxnSpPr>
              <p:spPr bwMode="auto">
                <a:xfrm rot="10800000">
                  <a:off x="3277107" y="4346040"/>
                  <a:ext cx="2589786" cy="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8" name="Straight Connector 127"/>
                <p:cNvCxnSpPr/>
                <p:nvPr/>
              </p:nvCxnSpPr>
              <p:spPr bwMode="auto">
                <a:xfrm rot="10800000" flipV="1">
                  <a:off x="2896081" y="4346040"/>
                  <a:ext cx="2970812" cy="68349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29" name="Straight Connector 128"/>
                <p:cNvCxnSpPr/>
                <p:nvPr/>
              </p:nvCxnSpPr>
              <p:spPr bwMode="auto">
                <a:xfrm rot="10800000">
                  <a:off x="4572993" y="3812969"/>
                  <a:ext cx="760067" cy="22695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0" name="Straight Connector 129"/>
                <p:cNvCxnSpPr/>
                <p:nvPr/>
              </p:nvCxnSpPr>
              <p:spPr bwMode="auto">
                <a:xfrm rot="10800000">
                  <a:off x="3733544" y="4039920"/>
                  <a:ext cx="1599515" cy="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1" name="Straight Connector 130"/>
                <p:cNvCxnSpPr/>
                <p:nvPr/>
              </p:nvCxnSpPr>
              <p:spPr bwMode="auto">
                <a:xfrm rot="10800000" flipV="1">
                  <a:off x="3277107" y="4039920"/>
                  <a:ext cx="2055952" cy="30612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2" name="Straight Connector 131"/>
                <p:cNvCxnSpPr/>
                <p:nvPr/>
              </p:nvCxnSpPr>
              <p:spPr bwMode="auto">
                <a:xfrm rot="10800000" flipV="1">
                  <a:off x="2896081" y="4039920"/>
                  <a:ext cx="2436978" cy="98961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3" name="Straight Connector 132"/>
                <p:cNvCxnSpPr/>
                <p:nvPr/>
              </p:nvCxnSpPr>
              <p:spPr bwMode="auto">
                <a:xfrm rot="10800000" flipV="1">
                  <a:off x="3810941" y="3812969"/>
                  <a:ext cx="762052" cy="22695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4" name="Straight Connector 133"/>
                <p:cNvCxnSpPr/>
                <p:nvPr/>
              </p:nvCxnSpPr>
              <p:spPr bwMode="auto">
                <a:xfrm rot="10800000" flipV="1">
                  <a:off x="3277107" y="3812969"/>
                  <a:ext cx="1295885" cy="53307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5" name="Straight Connector 134"/>
                <p:cNvCxnSpPr/>
                <p:nvPr/>
              </p:nvCxnSpPr>
              <p:spPr bwMode="auto">
                <a:xfrm rot="10800000" flipV="1">
                  <a:off x="2896081" y="3812969"/>
                  <a:ext cx="1676911" cy="121656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6" name="Straight Connector 135"/>
                <p:cNvCxnSpPr/>
                <p:nvPr/>
              </p:nvCxnSpPr>
              <p:spPr bwMode="auto">
                <a:xfrm rot="10800000" flipV="1">
                  <a:off x="3277107" y="4039920"/>
                  <a:ext cx="456437" cy="30612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7" name="Straight Connector 136"/>
                <p:cNvCxnSpPr/>
                <p:nvPr/>
              </p:nvCxnSpPr>
              <p:spPr bwMode="auto">
                <a:xfrm rot="5400000">
                  <a:off x="2820007" y="4115994"/>
                  <a:ext cx="989612" cy="83746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8" name="Straight Connector 137"/>
                <p:cNvCxnSpPr/>
                <p:nvPr/>
              </p:nvCxnSpPr>
              <p:spPr bwMode="auto">
                <a:xfrm rot="5400000">
                  <a:off x="2744847" y="4497274"/>
                  <a:ext cx="683492" cy="381026"/>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39" name="Straight Connector 138"/>
                <p:cNvCxnSpPr/>
                <p:nvPr/>
              </p:nvCxnSpPr>
              <p:spPr bwMode="auto">
                <a:xfrm>
                  <a:off x="2896081" y="5029532"/>
                  <a:ext cx="1674926" cy="38001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0" name="Straight Connector 139"/>
                <p:cNvCxnSpPr/>
                <p:nvPr/>
              </p:nvCxnSpPr>
              <p:spPr bwMode="auto">
                <a:xfrm>
                  <a:off x="3277107" y="4346040"/>
                  <a:ext cx="1293900" cy="106350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1" name="Straight Connector 140"/>
                <p:cNvCxnSpPr/>
                <p:nvPr/>
              </p:nvCxnSpPr>
              <p:spPr bwMode="auto">
                <a:xfrm rot="16200000" flipH="1">
                  <a:off x="3467464" y="4306000"/>
                  <a:ext cx="1369623" cy="83746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2" name="Straight Connector 141"/>
                <p:cNvCxnSpPr/>
                <p:nvPr/>
              </p:nvCxnSpPr>
              <p:spPr bwMode="auto">
                <a:xfrm rot="5400000">
                  <a:off x="3774706" y="4611256"/>
                  <a:ext cx="1596574" cy="0"/>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3" name="Straight Connector 142"/>
                <p:cNvCxnSpPr/>
                <p:nvPr/>
              </p:nvCxnSpPr>
              <p:spPr bwMode="auto">
                <a:xfrm rot="5400000">
                  <a:off x="4267221" y="4343706"/>
                  <a:ext cx="1369623" cy="762052"/>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4" name="Straight Connector 143"/>
                <p:cNvCxnSpPr/>
                <p:nvPr/>
              </p:nvCxnSpPr>
              <p:spPr bwMode="auto">
                <a:xfrm rot="10800000" flipV="1">
                  <a:off x="4572993" y="4346040"/>
                  <a:ext cx="1293900" cy="1063503"/>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cxnSp>
              <p:nvCxnSpPr>
                <p:cNvPr id="145" name="Straight Connector 144"/>
                <p:cNvCxnSpPr/>
                <p:nvPr/>
              </p:nvCxnSpPr>
              <p:spPr bwMode="auto">
                <a:xfrm rot="5400000" flipH="1" flipV="1">
                  <a:off x="5219458" y="4381082"/>
                  <a:ext cx="380011" cy="1676911"/>
                </a:xfrm>
                <a:prstGeom prst="line">
                  <a:avLst/>
                </a:prstGeom>
                <a:solidFill>
                  <a:schemeClr val="accent1"/>
                </a:solidFill>
                <a:ln w="9525" cap="flat" cmpd="sng" algn="ctr">
                  <a:solidFill>
                    <a:schemeClr val="bg1">
                      <a:lumMod val="75000"/>
                    </a:schemeClr>
                  </a:solidFill>
                  <a:prstDash val="sysDash"/>
                  <a:round/>
                  <a:headEnd type="none" w="med" len="med"/>
                  <a:tailEnd type="none" w="med" len="med"/>
                </a:ln>
                <a:effectLst/>
              </p:spPr>
            </p:cxnSp>
          </p:grpSp>
          <p:grpSp>
            <p:nvGrpSpPr>
              <p:cNvPr id="12" name="Group 44"/>
              <p:cNvGrpSpPr>
                <a:grpSpLocks/>
              </p:cNvGrpSpPr>
              <p:nvPr/>
            </p:nvGrpSpPr>
            <p:grpSpPr bwMode="auto">
              <a:xfrm>
                <a:off x="2203450" y="3435413"/>
                <a:ext cx="4735513" cy="2103437"/>
                <a:chOff x="2203450" y="3435413"/>
                <a:chExt cx="4735513" cy="2103437"/>
              </a:xfrm>
            </p:grpSpPr>
            <p:pic>
              <p:nvPicPr>
                <p:cNvPr id="163901" name="Picture 43" descr="IPV_slide5_2.png                                               01F7643FMacintosh HD                   C2BB4E5B:"/>
                <p:cNvPicPr>
                  <a:picLocks noChangeAspect="1" noChangeArrowheads="1"/>
                </p:cNvPicPr>
                <p:nvPr/>
              </p:nvPicPr>
              <p:blipFill>
                <a:blip r:embed="rId7" cstate="print"/>
                <a:srcRect/>
                <a:stretch>
                  <a:fillRect/>
                </a:stretch>
              </p:blipFill>
              <p:spPr bwMode="auto">
                <a:xfrm>
                  <a:off x="2203450" y="3435413"/>
                  <a:ext cx="4735513" cy="2103437"/>
                </a:xfrm>
                <a:prstGeom prst="rect">
                  <a:avLst/>
                </a:prstGeom>
                <a:noFill/>
                <a:ln w="9525">
                  <a:noFill/>
                  <a:miter lim="800000"/>
                  <a:headEnd/>
                  <a:tailEnd/>
                </a:ln>
              </p:spPr>
            </p:pic>
            <p:grpSp>
              <p:nvGrpSpPr>
                <p:cNvPr id="13" name="Group 43"/>
                <p:cNvGrpSpPr>
                  <a:grpSpLocks/>
                </p:cNvGrpSpPr>
                <p:nvPr/>
              </p:nvGrpSpPr>
              <p:grpSpPr bwMode="auto">
                <a:xfrm>
                  <a:off x="2313901" y="3573301"/>
                  <a:ext cx="4512228" cy="1838879"/>
                  <a:chOff x="2313901" y="3573301"/>
                  <a:chExt cx="4512228" cy="1838879"/>
                </a:xfrm>
              </p:grpSpPr>
              <p:sp>
                <p:nvSpPr>
                  <p:cNvPr id="163903" name="Rectangle 46"/>
                  <p:cNvSpPr>
                    <a:spLocks noChangeArrowheads="1"/>
                  </p:cNvSpPr>
                  <p:nvPr/>
                </p:nvSpPr>
                <p:spPr bwMode="auto">
                  <a:xfrm>
                    <a:off x="2313901" y="5118952"/>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1</a:t>
                    </a:r>
                  </a:p>
                </p:txBody>
              </p:sp>
              <p:sp>
                <p:nvSpPr>
                  <p:cNvPr id="163904" name="Rectangle 47"/>
                  <p:cNvSpPr>
                    <a:spLocks noChangeArrowheads="1"/>
                  </p:cNvSpPr>
                  <p:nvPr/>
                </p:nvSpPr>
                <p:spPr bwMode="auto">
                  <a:xfrm>
                    <a:off x="2730648" y="4301483"/>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2</a:t>
                    </a:r>
                  </a:p>
                </p:txBody>
              </p:sp>
              <p:sp>
                <p:nvSpPr>
                  <p:cNvPr id="163905" name="Rectangle 48"/>
                  <p:cNvSpPr>
                    <a:spLocks noChangeArrowheads="1"/>
                  </p:cNvSpPr>
                  <p:nvPr/>
                </p:nvSpPr>
                <p:spPr bwMode="auto">
                  <a:xfrm>
                    <a:off x="3425226" y="3759810"/>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3</a:t>
                    </a:r>
                  </a:p>
                </p:txBody>
              </p:sp>
              <p:sp>
                <p:nvSpPr>
                  <p:cNvPr id="163906" name="Rectangle 49"/>
                  <p:cNvSpPr>
                    <a:spLocks noChangeArrowheads="1"/>
                  </p:cNvSpPr>
                  <p:nvPr/>
                </p:nvSpPr>
                <p:spPr bwMode="auto">
                  <a:xfrm>
                    <a:off x="4298411" y="3573301"/>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4</a:t>
                    </a:r>
                  </a:p>
                </p:txBody>
              </p:sp>
              <p:sp>
                <p:nvSpPr>
                  <p:cNvPr id="163907" name="Rectangle 50"/>
                  <p:cNvSpPr>
                    <a:spLocks noChangeArrowheads="1"/>
                  </p:cNvSpPr>
                  <p:nvPr/>
                </p:nvSpPr>
                <p:spPr bwMode="auto">
                  <a:xfrm>
                    <a:off x="5152741" y="3751874"/>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5</a:t>
                    </a:r>
                  </a:p>
                </p:txBody>
              </p:sp>
              <p:sp>
                <p:nvSpPr>
                  <p:cNvPr id="163908" name="Rectangle 51"/>
                  <p:cNvSpPr>
                    <a:spLocks noChangeArrowheads="1"/>
                  </p:cNvSpPr>
                  <p:nvPr/>
                </p:nvSpPr>
                <p:spPr bwMode="auto">
                  <a:xfrm>
                    <a:off x="5858235" y="4299499"/>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6</a:t>
                    </a:r>
                  </a:p>
                </p:txBody>
              </p:sp>
              <p:sp>
                <p:nvSpPr>
                  <p:cNvPr id="163909" name="Rectangle 52"/>
                  <p:cNvSpPr>
                    <a:spLocks noChangeArrowheads="1"/>
                  </p:cNvSpPr>
                  <p:nvPr/>
                </p:nvSpPr>
                <p:spPr bwMode="auto">
                  <a:xfrm>
                    <a:off x="6267044" y="5095142"/>
                    <a:ext cx="559085" cy="293228"/>
                  </a:xfrm>
                  <a:prstGeom prst="rect">
                    <a:avLst/>
                  </a:prstGeom>
                  <a:noFill/>
                  <a:ln w="9525">
                    <a:noFill/>
                    <a:miter lim="800000"/>
                    <a:headEnd/>
                    <a:tailEnd/>
                  </a:ln>
                </p:spPr>
                <p:txBody>
                  <a:bodyPr wrap="none" lIns="0" tIns="0" rIns="0" bIns="0">
                    <a:spAutoFit/>
                  </a:bodyPr>
                  <a:lstStyle/>
                  <a:p>
                    <a:pPr algn="ctr" eaLnBrk="0" hangingPunct="0">
                      <a:lnSpc>
                        <a:spcPts val="1500"/>
                      </a:lnSpc>
                    </a:pPr>
                    <a:r>
                      <a:rPr lang="en-US" sz="1100">
                        <a:solidFill>
                          <a:srgbClr val="008040"/>
                        </a:solidFill>
                      </a:rPr>
                      <a:t>Corp 7</a:t>
                    </a:r>
                  </a:p>
                </p:txBody>
              </p:sp>
            </p:grpSp>
          </p:grpSp>
        </p:grpSp>
        <p:grpSp>
          <p:nvGrpSpPr>
            <p:cNvPr id="14" name="Bank customer"/>
            <p:cNvGrpSpPr>
              <a:grpSpLocks/>
            </p:cNvGrpSpPr>
            <p:nvPr/>
          </p:nvGrpSpPr>
          <p:grpSpPr bwMode="auto">
            <a:xfrm>
              <a:off x="3684588" y="4795837"/>
              <a:ext cx="1773237" cy="1376363"/>
              <a:chOff x="3684588" y="4795838"/>
              <a:chExt cx="1773237" cy="1376362"/>
            </a:xfrm>
          </p:grpSpPr>
          <p:pic>
            <p:nvPicPr>
              <p:cNvPr id="163911" name="Picture 38" descr="IPV_slide5_1.png                                               01F7643FMacintosh HD                   C2BB4E5B:"/>
              <p:cNvPicPr>
                <a:picLocks noChangeAspect="1" noChangeArrowheads="1"/>
              </p:cNvPicPr>
              <p:nvPr/>
            </p:nvPicPr>
            <p:blipFill>
              <a:blip r:embed="rId8" cstate="print"/>
              <a:srcRect/>
              <a:stretch>
                <a:fillRect/>
              </a:stretch>
            </p:blipFill>
            <p:spPr bwMode="auto">
              <a:xfrm>
                <a:off x="3684588" y="4795838"/>
                <a:ext cx="1773237" cy="1376362"/>
              </a:xfrm>
              <a:prstGeom prst="rect">
                <a:avLst/>
              </a:prstGeom>
              <a:noFill/>
              <a:ln w="9525">
                <a:noFill/>
                <a:miter lim="800000"/>
                <a:headEnd/>
                <a:tailEnd/>
              </a:ln>
            </p:spPr>
          </p:pic>
          <p:sp>
            <p:nvSpPr>
              <p:cNvPr id="2079" name="Rectangle 31"/>
              <p:cNvSpPr>
                <a:spLocks noChangeArrowheads="1"/>
              </p:cNvSpPr>
              <p:nvPr/>
            </p:nvSpPr>
            <p:spPr bwMode="auto">
              <a:xfrm>
                <a:off x="3882383" y="5792191"/>
                <a:ext cx="1379233" cy="245424"/>
              </a:xfrm>
              <a:prstGeom prst="rect">
                <a:avLst/>
              </a:prstGeom>
              <a:noFill/>
              <a:ln w="9525">
                <a:noFill/>
                <a:miter lim="800000"/>
                <a:headEnd/>
                <a:tailEnd/>
              </a:ln>
              <a:effectLst/>
            </p:spPr>
            <p:txBody>
              <a:bodyPr wrap="none" lIns="0" tIns="0" rIns="0" bIns="0">
                <a:spAutoFit/>
              </a:bodyPr>
              <a:lstStyle/>
              <a:p>
                <a:pPr algn="ctr" eaLnBrk="0" hangingPunct="0">
                  <a:lnSpc>
                    <a:spcPts val="1500"/>
                  </a:lnSpc>
                  <a:defRPr/>
                </a:pPr>
                <a:r>
                  <a:rPr lang="en-US" sz="1800" dirty="0">
                    <a:solidFill>
                      <a:srgbClr val="008040"/>
                    </a:solidFill>
                    <a:latin typeface="Arial" charset="0"/>
                  </a:rPr>
                  <a:t>Corporate</a:t>
                </a:r>
                <a:endParaRPr lang="en-US" sz="1050" dirty="0">
                  <a:solidFill>
                    <a:srgbClr val="008040"/>
                  </a:solidFill>
                  <a:latin typeface="Arial" charset="0"/>
                </a:endParaRPr>
              </a:p>
            </p:txBody>
          </p:sp>
        </p:grpSp>
      </p:grpSp>
      <p:sp>
        <p:nvSpPr>
          <p:cNvPr id="163913" name="Title 76"/>
          <p:cNvSpPr>
            <a:spLocks noGrp="1"/>
          </p:cNvSpPr>
          <p:nvPr>
            <p:ph type="title" idx="4294967295"/>
          </p:nvPr>
        </p:nvSpPr>
        <p:spPr>
          <a:xfrm>
            <a:off x="457200" y="76200"/>
            <a:ext cx="8583613" cy="914400"/>
          </a:xfrm>
        </p:spPr>
        <p:txBody>
          <a:bodyPr/>
          <a:lstStyle/>
          <a:p>
            <a:pPr eaLnBrk="1" hangingPunct="1"/>
            <a:r>
              <a:rPr lang="en-US" smtClean="0"/>
              <a:t>Provide Cybercrime Intelligence and Strong Authentication Based on Feeds from the Dark Cloud</a:t>
            </a:r>
          </a:p>
        </p:txBody>
      </p:sp>
      <p:sp>
        <p:nvSpPr>
          <p:cNvPr id="75" name="Content Placeholder 74"/>
          <p:cNvSpPr>
            <a:spLocks noGrp="1"/>
          </p:cNvSpPr>
          <p:nvPr>
            <p:ph idx="4294967295"/>
          </p:nvPr>
        </p:nvSpPr>
        <p:spPr>
          <a:xfrm>
            <a:off x="457200" y="5257800"/>
            <a:ext cx="8458200" cy="1371600"/>
          </a:xfrm>
        </p:spPr>
        <p:txBody>
          <a:bodyPr/>
          <a:lstStyle/>
          <a:p>
            <a:pPr eaLnBrk="1" hangingPunct="1"/>
            <a:r>
              <a:rPr lang="en-US" smtClean="0"/>
              <a:t>First level of defense: Cybercrime intelligence</a:t>
            </a:r>
          </a:p>
          <a:p>
            <a:pPr eaLnBrk="1" hangingPunct="1"/>
            <a:r>
              <a:rPr lang="en-US" smtClean="0"/>
              <a:t>Second level of defense: Strong authentication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3"/>
          <p:cNvSpPr txBox="1">
            <a:spLocks noChangeArrowheads="1"/>
          </p:cNvSpPr>
          <p:nvPr/>
        </p:nvSpPr>
        <p:spPr bwMode="gray">
          <a:xfrm>
            <a:off x="3944938" y="5864225"/>
            <a:ext cx="1689100" cy="274638"/>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sp>
        <p:nvSpPr>
          <p:cNvPr id="63491" name="Title 4"/>
          <p:cNvSpPr>
            <a:spLocks noGrp="1"/>
          </p:cNvSpPr>
          <p:nvPr>
            <p:ph type="title" idx="4294967295"/>
          </p:nvPr>
        </p:nvSpPr>
        <p:spPr>
          <a:xfrm>
            <a:off x="457200" y="76200"/>
            <a:ext cx="8382000" cy="914400"/>
          </a:xfrm>
        </p:spPr>
        <p:txBody>
          <a:bodyPr/>
          <a:lstStyle/>
          <a:p>
            <a:pPr eaLnBrk="1" hangingPunct="1"/>
            <a:r>
              <a:rPr lang="en-US" smtClean="0"/>
              <a:t>Creating “Trusted Zones”</a:t>
            </a:r>
          </a:p>
        </p:txBody>
      </p:sp>
      <p:sp>
        <p:nvSpPr>
          <p:cNvPr id="63492" name="Slide Number Placeholder 3"/>
          <p:cNvSpPr txBox="1">
            <a:spLocks noGrp="1"/>
          </p:cNvSpPr>
          <p:nvPr/>
        </p:nvSpPr>
        <p:spPr bwMode="auto">
          <a:xfrm>
            <a:off x="381000" y="6629400"/>
            <a:ext cx="2133600" cy="304800"/>
          </a:xfrm>
          <a:prstGeom prst="rect">
            <a:avLst/>
          </a:prstGeom>
          <a:noFill/>
          <a:ln w="9525">
            <a:noFill/>
            <a:miter lim="800000"/>
            <a:headEnd/>
            <a:tailEnd/>
          </a:ln>
        </p:spPr>
        <p:txBody>
          <a:bodyPr/>
          <a:lstStyle/>
          <a:p>
            <a:pPr eaLnBrk="0" hangingPunct="0"/>
            <a:fld id="{6F28CDBF-8FC6-4A1D-BF09-2DC845DA9D0C}" type="slidenum">
              <a:rPr lang="en-US" sz="1200" b="0"/>
              <a:pPr eaLnBrk="0" hangingPunct="0"/>
              <a:t>14</a:t>
            </a:fld>
            <a:endParaRPr lang="en-US" sz="1200" b="0"/>
          </a:p>
        </p:txBody>
      </p:sp>
      <p:sp>
        <p:nvSpPr>
          <p:cNvPr id="63493" name="Content Placeholder 4"/>
          <p:cNvSpPr>
            <a:spLocks/>
          </p:cNvSpPr>
          <p:nvPr/>
        </p:nvSpPr>
        <p:spPr bwMode="auto">
          <a:xfrm>
            <a:off x="457200" y="1219200"/>
            <a:ext cx="6019800" cy="5410200"/>
          </a:xfrm>
          <a:prstGeom prst="rect">
            <a:avLst/>
          </a:prstGeom>
          <a:noFill/>
          <a:ln w="9525">
            <a:noFill/>
            <a:miter lim="800000"/>
            <a:headEnd/>
            <a:tailEnd/>
          </a:ln>
        </p:spPr>
        <p:txBody>
          <a:bodyPr/>
          <a:lstStyle/>
          <a:p>
            <a:pPr marL="342900" indent="-342900" algn="l">
              <a:spcAft>
                <a:spcPct val="40000"/>
              </a:spcAft>
              <a:buClr>
                <a:srgbClr val="2D5DAD"/>
              </a:buClr>
              <a:buFontTx/>
              <a:buBlip>
                <a:blip r:embed="rId3"/>
              </a:buBlip>
            </a:pPr>
            <a:r>
              <a:rPr lang="en-US" sz="2000" b="0" dirty="0">
                <a:solidFill>
                  <a:schemeClr val="bg2"/>
                </a:solidFill>
              </a:rPr>
              <a:t>Protect against cybercriminals</a:t>
            </a:r>
          </a:p>
          <a:p>
            <a:pPr marL="803275" lvl="1" indent="-341313" algn="l">
              <a:spcAft>
                <a:spcPct val="40000"/>
              </a:spcAft>
              <a:buClr>
                <a:srgbClr val="2D5DAD"/>
              </a:buClr>
              <a:buSzPct val="150000"/>
              <a:buFont typeface="Arial" pitchFamily="34" charset="0"/>
              <a:buChar char="–"/>
            </a:pPr>
            <a:r>
              <a:rPr lang="en-US" sz="2000" b="0" dirty="0">
                <a:solidFill>
                  <a:schemeClr val="bg2"/>
                </a:solidFill>
              </a:rPr>
              <a:t>Use cybercrime intelligence</a:t>
            </a:r>
          </a:p>
          <a:p>
            <a:pPr marL="803275" lvl="1" indent="-341313" algn="l">
              <a:spcAft>
                <a:spcPct val="40000"/>
              </a:spcAft>
              <a:buClr>
                <a:srgbClr val="2D5DAD"/>
              </a:buClr>
              <a:buSzPct val="150000"/>
              <a:buFont typeface="Arial" pitchFamily="34" charset="0"/>
              <a:buChar char="–"/>
            </a:pPr>
            <a:r>
              <a:rPr lang="en-US" sz="2000" b="0" dirty="0">
                <a:solidFill>
                  <a:schemeClr val="bg2"/>
                </a:solidFill>
              </a:rPr>
              <a:t>Implement strong authentication</a:t>
            </a:r>
          </a:p>
          <a:p>
            <a:pPr marL="342900" indent="-342900" algn="l">
              <a:spcAft>
                <a:spcPct val="40000"/>
              </a:spcAft>
              <a:buClr>
                <a:schemeClr val="bg2"/>
              </a:buClr>
              <a:buFontTx/>
              <a:buBlip>
                <a:blip r:embed="rId3"/>
              </a:buBlip>
            </a:pPr>
            <a:r>
              <a:rPr lang="en-US" sz="2000" b="0" dirty="0"/>
              <a:t>Enforce trust policies</a:t>
            </a:r>
          </a:p>
          <a:p>
            <a:pPr marL="803275" lvl="1" indent="-341313" algn="l">
              <a:spcAft>
                <a:spcPct val="40000"/>
              </a:spcAft>
              <a:buClr>
                <a:schemeClr val="bg2"/>
              </a:buClr>
              <a:buSzPct val="150000"/>
              <a:buFont typeface="Arial" pitchFamily="34" charset="0"/>
              <a:buChar char="–"/>
            </a:pPr>
            <a:r>
              <a:rPr lang="en-US" sz="2000" b="0" dirty="0"/>
              <a:t>VM-level:</a:t>
            </a:r>
          </a:p>
          <a:p>
            <a:pPr marL="1255713" lvl="2" indent="-227013" algn="l">
              <a:spcAft>
                <a:spcPct val="40000"/>
              </a:spcAft>
              <a:buClr>
                <a:schemeClr val="bg2"/>
              </a:buClr>
              <a:buSzPct val="130000"/>
              <a:buFontTx/>
              <a:buChar char="•"/>
            </a:pPr>
            <a:r>
              <a:rPr lang="en-US" sz="1600" b="0" dirty="0"/>
              <a:t>Group VMs into trusted zones</a:t>
            </a:r>
          </a:p>
          <a:p>
            <a:pPr marL="1255713" lvl="2" indent="-227013" algn="l">
              <a:spcAft>
                <a:spcPct val="40000"/>
              </a:spcAft>
              <a:buClr>
                <a:schemeClr val="bg2"/>
              </a:buClr>
              <a:buSzPct val="130000"/>
              <a:buFontTx/>
              <a:buChar char="•"/>
            </a:pPr>
            <a:r>
              <a:rPr lang="en-US" sz="1600" b="0" dirty="0"/>
              <a:t>Control VM provisioning policies</a:t>
            </a:r>
          </a:p>
          <a:p>
            <a:pPr marL="803275" lvl="1" indent="-341313" algn="l">
              <a:spcAft>
                <a:spcPct val="40000"/>
              </a:spcAft>
              <a:buClr>
                <a:schemeClr val="bg2"/>
              </a:buClr>
              <a:buSzPct val="150000"/>
              <a:buFont typeface="Arial" pitchFamily="34" charset="0"/>
              <a:buChar char="–"/>
            </a:pPr>
            <a:r>
              <a:rPr lang="en-US" sz="2000" b="0" dirty="0"/>
              <a:t>Data level</a:t>
            </a:r>
          </a:p>
          <a:p>
            <a:pPr marL="1255713" lvl="2" indent="-227013" algn="l">
              <a:spcAft>
                <a:spcPct val="40000"/>
              </a:spcAft>
              <a:buClr>
                <a:schemeClr val="bg2"/>
              </a:buClr>
              <a:buSzPct val="130000"/>
              <a:buFontTx/>
              <a:buChar char="•"/>
            </a:pPr>
            <a:r>
              <a:rPr lang="en-US" sz="1600" b="0" dirty="0"/>
              <a:t>Avoid data leakage between tenants</a:t>
            </a:r>
          </a:p>
          <a:p>
            <a:pPr marL="1255713" lvl="2" indent="-227013" algn="l">
              <a:spcAft>
                <a:spcPct val="40000"/>
              </a:spcAft>
              <a:buClr>
                <a:schemeClr val="bg2"/>
              </a:buClr>
              <a:buSzPct val="130000"/>
              <a:buFontTx/>
              <a:buChar char="•"/>
            </a:pPr>
            <a:r>
              <a:rPr lang="en-US" sz="1600" b="0" dirty="0"/>
              <a:t>Control data in the cloud provider infrastructure</a:t>
            </a:r>
          </a:p>
          <a:p>
            <a:pPr marL="803275" lvl="1" indent="-341313" algn="l">
              <a:spcAft>
                <a:spcPct val="40000"/>
              </a:spcAft>
              <a:buClr>
                <a:schemeClr val="bg2"/>
              </a:buClr>
              <a:buSzPct val="150000"/>
              <a:buFont typeface="Arial" pitchFamily="34" charset="0"/>
              <a:buChar char="–"/>
            </a:pPr>
            <a:r>
              <a:rPr lang="en-US" sz="2000" b="0" dirty="0"/>
              <a:t>Identity level: Manage user access within </a:t>
            </a:r>
            <a:br>
              <a:rPr lang="en-US" sz="2000" b="0" dirty="0"/>
            </a:br>
            <a:r>
              <a:rPr lang="en-US" sz="2000" b="0" dirty="0"/>
              <a:t>a trusted zone and across trusted zones</a:t>
            </a:r>
          </a:p>
          <a:p>
            <a:pPr marL="342900" indent="-342900" algn="l">
              <a:spcAft>
                <a:spcPct val="40000"/>
              </a:spcAft>
              <a:buClr>
                <a:srgbClr val="2D5DAD"/>
              </a:buClr>
              <a:buFontTx/>
              <a:buBlip>
                <a:blip r:embed="rId3"/>
              </a:buBlip>
            </a:pPr>
            <a:r>
              <a:rPr lang="en-US" sz="2000" b="0" dirty="0">
                <a:solidFill>
                  <a:schemeClr val="bg2"/>
                </a:solidFill>
              </a:rPr>
              <a:t>Managing policy compliance across physical, </a:t>
            </a:r>
            <a:br>
              <a:rPr lang="en-US" sz="2000" b="0" dirty="0">
                <a:solidFill>
                  <a:schemeClr val="bg2"/>
                </a:solidFill>
              </a:rPr>
            </a:br>
            <a:r>
              <a:rPr lang="en-US" sz="2000" b="0" dirty="0">
                <a:solidFill>
                  <a:schemeClr val="bg2"/>
                </a:solidFill>
              </a:rPr>
              <a:t>virtual and cloud infrastructures</a:t>
            </a:r>
            <a:endParaRPr lang="en-US" sz="2000" b="0" dirty="0"/>
          </a:p>
        </p:txBody>
      </p:sp>
      <p:sp>
        <p:nvSpPr>
          <p:cNvPr id="63494" name="AutoShape 44" descr="Wave"/>
          <p:cNvSpPr>
            <a:spLocks noChangeArrowheads="1"/>
          </p:cNvSpPr>
          <p:nvPr/>
        </p:nvSpPr>
        <p:spPr bwMode="auto">
          <a:xfrm>
            <a:off x="6135688" y="2159000"/>
            <a:ext cx="2519362" cy="40005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sp>
        <p:nvSpPr>
          <p:cNvPr id="63495" name="AutoShape 45"/>
          <p:cNvSpPr>
            <a:spLocks noChangeArrowheads="1"/>
          </p:cNvSpPr>
          <p:nvPr/>
        </p:nvSpPr>
        <p:spPr bwMode="auto">
          <a:xfrm rot="399751">
            <a:off x="5853113" y="1219200"/>
            <a:ext cx="3214687" cy="904875"/>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pPr algn="ctr"/>
            <a:endParaRPr lang="en-US" sz="2400"/>
          </a:p>
        </p:txBody>
      </p:sp>
      <p:grpSp>
        <p:nvGrpSpPr>
          <p:cNvPr id="2" name="Group 46"/>
          <p:cNvGrpSpPr>
            <a:grpSpLocks/>
          </p:cNvGrpSpPr>
          <p:nvPr/>
        </p:nvGrpSpPr>
        <p:grpSpPr bwMode="auto">
          <a:xfrm>
            <a:off x="6269038" y="1676400"/>
            <a:ext cx="2333625" cy="4495800"/>
            <a:chOff x="3949" y="1056"/>
            <a:chExt cx="1470" cy="2832"/>
          </a:xfrm>
        </p:grpSpPr>
        <p:grpSp>
          <p:nvGrpSpPr>
            <p:cNvPr id="3" name="Group 47"/>
            <p:cNvGrpSpPr>
              <a:grpSpLocks/>
            </p:cNvGrpSpPr>
            <p:nvPr/>
          </p:nvGrpSpPr>
          <p:grpSpPr bwMode="auto">
            <a:xfrm>
              <a:off x="4004" y="1440"/>
              <a:ext cx="1335" cy="624"/>
              <a:chOff x="4196" y="1536"/>
              <a:chExt cx="1335" cy="624"/>
            </a:xfrm>
          </p:grpSpPr>
          <p:sp>
            <p:nvSpPr>
              <p:cNvPr id="66608" name="Rectangle 48"/>
              <p:cNvSpPr>
                <a:spLocks noChangeArrowheads="1"/>
              </p:cNvSpPr>
              <p:nvPr/>
            </p:nvSpPr>
            <p:spPr bwMode="auto">
              <a:xfrm>
                <a:off x="4248" y="1633"/>
                <a:ext cx="888" cy="377"/>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defRPr/>
                </a:pPr>
                <a:endParaRPr lang="en-US" sz="2400"/>
              </a:p>
            </p:txBody>
          </p:sp>
          <p:pic>
            <p:nvPicPr>
              <p:cNvPr id="63526" name="Picture 49" descr="Tenant-2"/>
              <p:cNvPicPr>
                <a:picLocks noChangeAspect="1" noChangeArrowheads="1"/>
              </p:cNvPicPr>
              <p:nvPr/>
            </p:nvPicPr>
            <p:blipFill>
              <a:blip r:embed="rId4" cstate="print"/>
              <a:srcRect/>
              <a:stretch>
                <a:fillRect/>
              </a:stretch>
            </p:blipFill>
            <p:spPr bwMode="auto">
              <a:xfrm>
                <a:off x="5088" y="1621"/>
                <a:ext cx="432" cy="408"/>
              </a:xfrm>
              <a:prstGeom prst="rect">
                <a:avLst/>
              </a:prstGeom>
              <a:noFill/>
              <a:ln w="9525">
                <a:noFill/>
                <a:miter lim="800000"/>
                <a:headEnd/>
                <a:tailEnd/>
              </a:ln>
            </p:spPr>
          </p:pic>
          <p:sp>
            <p:nvSpPr>
              <p:cNvPr id="63527" name="TextBox 73"/>
              <p:cNvSpPr txBox="1">
                <a:spLocks noChangeArrowheads="1"/>
              </p:cNvSpPr>
              <p:nvPr/>
            </p:nvSpPr>
            <p:spPr bwMode="auto">
              <a:xfrm>
                <a:off x="5088" y="1680"/>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#2</a:t>
                </a:r>
              </a:p>
            </p:txBody>
          </p:sp>
          <p:grpSp>
            <p:nvGrpSpPr>
              <p:cNvPr id="4" name="Group 51"/>
              <p:cNvGrpSpPr>
                <a:grpSpLocks/>
              </p:cNvGrpSpPr>
              <p:nvPr/>
            </p:nvGrpSpPr>
            <p:grpSpPr bwMode="auto">
              <a:xfrm>
                <a:off x="4472" y="1681"/>
                <a:ext cx="424" cy="287"/>
                <a:chOff x="3072" y="2017"/>
                <a:chExt cx="424" cy="287"/>
              </a:xfrm>
            </p:grpSpPr>
            <p:sp>
              <p:nvSpPr>
                <p:cNvPr id="63531"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63532"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3533"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63534"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63535"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3536"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63529" name="Text Box 58"/>
              <p:cNvSpPr txBox="1">
                <a:spLocks noChangeArrowheads="1"/>
              </p:cNvSpPr>
              <p:nvPr/>
            </p:nvSpPr>
            <p:spPr bwMode="auto">
              <a:xfrm>
                <a:off x="4205" y="1987"/>
                <a:ext cx="1315"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3530" name="AutoShape 59"/>
              <p:cNvSpPr>
                <a:spLocks noChangeArrowheads="1"/>
              </p:cNvSpPr>
              <p:nvPr/>
            </p:nvSpPr>
            <p:spPr bwMode="auto">
              <a:xfrm>
                <a:off x="4196" y="1536"/>
                <a:ext cx="1335" cy="624"/>
              </a:xfrm>
              <a:prstGeom prst="flowChartAlternateProcess">
                <a:avLst/>
              </a:prstGeom>
              <a:noFill/>
              <a:ln w="50800">
                <a:solidFill>
                  <a:srgbClr val="8BF1A3"/>
                </a:solidFill>
                <a:miter lim="800000"/>
                <a:headEnd/>
                <a:tailEnd/>
              </a:ln>
            </p:spPr>
            <p:txBody>
              <a:bodyPr wrap="none" anchor="ctr"/>
              <a:lstStyle/>
              <a:p>
                <a:endParaRPr lang="en-US" sz="2400"/>
              </a:p>
            </p:txBody>
          </p:sp>
        </p:grpSp>
        <p:grpSp>
          <p:nvGrpSpPr>
            <p:cNvPr id="5" name="Group 60"/>
            <p:cNvGrpSpPr>
              <a:grpSpLocks/>
            </p:cNvGrpSpPr>
            <p:nvPr/>
          </p:nvGrpSpPr>
          <p:grpSpPr bwMode="auto">
            <a:xfrm>
              <a:off x="3949" y="3024"/>
              <a:ext cx="1470" cy="864"/>
              <a:chOff x="4141" y="3024"/>
              <a:chExt cx="1470" cy="864"/>
            </a:xfrm>
          </p:grpSpPr>
          <p:pic>
            <p:nvPicPr>
              <p:cNvPr id="63519" name="Picture 5" descr="IRM-infraBox"/>
              <p:cNvPicPr>
                <a:picLocks noChangeAspect="1" noChangeArrowheads="1"/>
              </p:cNvPicPr>
              <p:nvPr/>
            </p:nvPicPr>
            <p:blipFill>
              <a:blip r:embed="rId5" cstate="print"/>
              <a:srcRect/>
              <a:stretch>
                <a:fillRect/>
              </a:stretch>
            </p:blipFill>
            <p:spPr bwMode="gray">
              <a:xfrm>
                <a:off x="4144" y="3024"/>
                <a:ext cx="1446" cy="864"/>
              </a:xfrm>
              <a:prstGeom prst="rect">
                <a:avLst/>
              </a:prstGeom>
              <a:noFill/>
              <a:ln w="9525">
                <a:noFill/>
                <a:miter lim="800000"/>
                <a:headEnd/>
                <a:tailEnd/>
              </a:ln>
            </p:spPr>
          </p:pic>
          <p:sp>
            <p:nvSpPr>
              <p:cNvPr id="63520" name="Text Box 13"/>
              <p:cNvSpPr txBox="1">
                <a:spLocks noChangeArrowheads="1"/>
              </p:cNvSpPr>
              <p:nvPr/>
            </p:nvSpPr>
            <p:spPr bwMode="gray">
              <a:xfrm>
                <a:off x="4243" y="3648"/>
                <a:ext cx="1221" cy="192"/>
              </a:xfrm>
              <a:prstGeom prst="rect">
                <a:avLst/>
              </a:prstGeom>
              <a:noFill/>
              <a:ln w="9525">
                <a:noFill/>
                <a:miter lim="800000"/>
                <a:headEnd/>
                <a:tailEnd/>
              </a:ln>
            </p:spPr>
            <p:txBody>
              <a:bodyPr>
                <a:spAutoFit/>
              </a:bodyPr>
              <a:lstStyle/>
              <a:p>
                <a:pPr algn="ctr" eaLnBrk="0" hangingPunct="0"/>
                <a:r>
                  <a:rPr lang="en-US" sz="1400" b="0">
                    <a:solidFill>
                      <a:schemeClr val="tx2"/>
                    </a:solidFill>
                  </a:rPr>
                  <a:t>Physical Infrastructure</a:t>
                </a:r>
              </a:p>
            </p:txBody>
          </p:sp>
          <p:pic>
            <p:nvPicPr>
              <p:cNvPr id="63521" name="Picture 63" descr="disc blue"/>
              <p:cNvPicPr>
                <a:picLocks noChangeAspect="1" noChangeArrowheads="1"/>
              </p:cNvPicPr>
              <p:nvPr/>
            </p:nvPicPr>
            <p:blipFill>
              <a:blip r:embed="rId6" cstate="print"/>
              <a:srcRect/>
              <a:stretch>
                <a:fillRect/>
              </a:stretch>
            </p:blipFill>
            <p:spPr bwMode="auto">
              <a:xfrm>
                <a:off x="5160" y="3178"/>
                <a:ext cx="216" cy="235"/>
              </a:xfrm>
              <a:prstGeom prst="rect">
                <a:avLst/>
              </a:prstGeom>
              <a:noFill/>
              <a:ln w="9525">
                <a:noFill/>
                <a:miter lim="800000"/>
                <a:headEnd/>
                <a:tailEnd/>
              </a:ln>
            </p:spPr>
          </p:pic>
          <p:pic>
            <p:nvPicPr>
              <p:cNvPr id="63522" name="Picture 64" descr="server"/>
              <p:cNvPicPr>
                <a:picLocks noChangeAspect="1" noChangeArrowheads="1"/>
              </p:cNvPicPr>
              <p:nvPr/>
            </p:nvPicPr>
            <p:blipFill>
              <a:blip r:embed="rId7" cstate="print"/>
              <a:srcRect/>
              <a:stretch>
                <a:fillRect/>
              </a:stretch>
            </p:blipFill>
            <p:spPr bwMode="auto">
              <a:xfrm>
                <a:off x="4808" y="3120"/>
                <a:ext cx="204" cy="293"/>
              </a:xfrm>
              <a:prstGeom prst="rect">
                <a:avLst/>
              </a:prstGeom>
              <a:noFill/>
              <a:ln w="9525">
                <a:noFill/>
                <a:miter lim="800000"/>
                <a:headEnd/>
                <a:tailEnd/>
              </a:ln>
            </p:spPr>
          </p:pic>
          <p:pic>
            <p:nvPicPr>
              <p:cNvPr id="63523" name="Picture 65" descr="Switch"/>
              <p:cNvPicPr>
                <a:picLocks noChangeAspect="1" noChangeArrowheads="1"/>
              </p:cNvPicPr>
              <p:nvPr/>
            </p:nvPicPr>
            <p:blipFill>
              <a:blip r:embed="rId8" cstate="print"/>
              <a:srcRect/>
              <a:stretch>
                <a:fillRect/>
              </a:stretch>
            </p:blipFill>
            <p:spPr bwMode="auto">
              <a:xfrm>
                <a:off x="4296" y="3258"/>
                <a:ext cx="354" cy="160"/>
              </a:xfrm>
              <a:prstGeom prst="rect">
                <a:avLst/>
              </a:prstGeom>
              <a:noFill/>
              <a:ln w="9525">
                <a:noFill/>
                <a:miter lim="800000"/>
                <a:headEnd/>
                <a:tailEnd/>
              </a:ln>
            </p:spPr>
          </p:pic>
          <p:sp>
            <p:nvSpPr>
              <p:cNvPr id="63524" name="Text Box 66"/>
              <p:cNvSpPr txBox="1">
                <a:spLocks noChangeArrowheads="1"/>
              </p:cNvSpPr>
              <p:nvPr/>
            </p:nvSpPr>
            <p:spPr bwMode="auto">
              <a:xfrm>
                <a:off x="4141" y="3408"/>
                <a:ext cx="1470" cy="269"/>
              </a:xfrm>
              <a:prstGeom prst="rect">
                <a:avLst/>
              </a:prstGeom>
              <a:noFill/>
              <a:ln w="9525">
                <a:noFill/>
                <a:miter lim="800000"/>
                <a:headEnd/>
                <a:tailEnd/>
              </a:ln>
            </p:spPr>
            <p:txBody>
              <a:bodyPr>
                <a:spAutoFit/>
              </a:bodyPr>
              <a:lstStyle/>
              <a:p>
                <a:pPr algn="ctr">
                  <a:spcBef>
                    <a:spcPct val="50000"/>
                  </a:spcBef>
                </a:pPr>
                <a:r>
                  <a:rPr lang="en-US" b="0">
                    <a:solidFill>
                      <a:schemeClr val="bg1"/>
                    </a:solidFill>
                  </a:rPr>
                  <a:t>Cloud Provider</a:t>
                </a:r>
              </a:p>
            </p:txBody>
          </p:sp>
        </p:grpSp>
        <p:grpSp>
          <p:nvGrpSpPr>
            <p:cNvPr id="6" name="Group 67"/>
            <p:cNvGrpSpPr>
              <a:grpSpLocks/>
            </p:cNvGrpSpPr>
            <p:nvPr/>
          </p:nvGrpSpPr>
          <p:grpSpPr bwMode="auto">
            <a:xfrm>
              <a:off x="4000" y="2256"/>
              <a:ext cx="1347" cy="643"/>
              <a:chOff x="4192" y="2304"/>
              <a:chExt cx="1347" cy="643"/>
            </a:xfrm>
          </p:grpSpPr>
          <p:sp>
            <p:nvSpPr>
              <p:cNvPr id="66628" name="Rectangle 68"/>
              <p:cNvSpPr>
                <a:spLocks noChangeArrowheads="1"/>
              </p:cNvSpPr>
              <p:nvPr/>
            </p:nvSpPr>
            <p:spPr bwMode="auto">
              <a:xfrm>
                <a:off x="4240" y="2400"/>
                <a:ext cx="944" cy="384"/>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defRPr/>
                </a:pPr>
                <a:endParaRPr lang="en-US" sz="2400"/>
              </a:p>
            </p:txBody>
          </p:sp>
          <p:pic>
            <p:nvPicPr>
              <p:cNvPr id="63507" name="Picture 69" descr="Tenant-1"/>
              <p:cNvPicPr>
                <a:picLocks noChangeAspect="1" noChangeArrowheads="1"/>
              </p:cNvPicPr>
              <p:nvPr/>
            </p:nvPicPr>
            <p:blipFill>
              <a:blip r:embed="rId9" cstate="print"/>
              <a:srcRect/>
              <a:stretch>
                <a:fillRect/>
              </a:stretch>
            </p:blipFill>
            <p:spPr bwMode="auto">
              <a:xfrm>
                <a:off x="5088" y="2391"/>
                <a:ext cx="434" cy="411"/>
              </a:xfrm>
              <a:prstGeom prst="rect">
                <a:avLst/>
              </a:prstGeom>
              <a:noFill/>
              <a:ln w="9525">
                <a:noFill/>
                <a:miter lim="800000"/>
                <a:headEnd/>
                <a:tailEnd/>
              </a:ln>
            </p:spPr>
          </p:pic>
          <p:grpSp>
            <p:nvGrpSpPr>
              <p:cNvPr id="7" name="Group 70"/>
              <p:cNvGrpSpPr>
                <a:grpSpLocks/>
              </p:cNvGrpSpPr>
              <p:nvPr/>
            </p:nvGrpSpPr>
            <p:grpSpPr bwMode="auto">
              <a:xfrm>
                <a:off x="4416" y="2448"/>
                <a:ext cx="426" cy="288"/>
                <a:chOff x="594" y="2016"/>
                <a:chExt cx="426" cy="288"/>
              </a:xfrm>
            </p:grpSpPr>
            <p:sp>
              <p:nvSpPr>
                <p:cNvPr id="63512"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3513"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3514"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3515"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8" name="Group 75"/>
                <p:cNvGrpSpPr>
                  <a:grpSpLocks/>
                </p:cNvGrpSpPr>
                <p:nvPr/>
              </p:nvGrpSpPr>
              <p:grpSpPr bwMode="auto">
                <a:xfrm>
                  <a:off x="864" y="2038"/>
                  <a:ext cx="136" cy="242"/>
                  <a:chOff x="1068" y="2713"/>
                  <a:chExt cx="157" cy="279"/>
                </a:xfrm>
              </p:grpSpPr>
              <p:sp>
                <p:nvSpPr>
                  <p:cNvPr id="63517"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3518"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63509" name="AutoShape 78"/>
              <p:cNvSpPr>
                <a:spLocks noChangeArrowheads="1"/>
              </p:cNvSpPr>
              <p:nvPr/>
            </p:nvSpPr>
            <p:spPr bwMode="auto">
              <a:xfrm>
                <a:off x="4192" y="2304"/>
                <a:ext cx="1334" cy="643"/>
              </a:xfrm>
              <a:prstGeom prst="flowChartAlternateProcess">
                <a:avLst/>
              </a:prstGeom>
              <a:noFill/>
              <a:ln w="50800">
                <a:solidFill>
                  <a:srgbClr val="C9BDF8"/>
                </a:solidFill>
                <a:miter lim="800000"/>
                <a:headEnd/>
                <a:tailEnd/>
              </a:ln>
            </p:spPr>
            <p:txBody>
              <a:bodyPr wrap="none" anchor="ctr"/>
              <a:lstStyle/>
              <a:p>
                <a:endParaRPr lang="en-US" sz="2400"/>
              </a:p>
            </p:txBody>
          </p:sp>
          <p:sp>
            <p:nvSpPr>
              <p:cNvPr id="63510" name="Text Box 79"/>
              <p:cNvSpPr txBox="1">
                <a:spLocks noChangeArrowheads="1"/>
              </p:cNvSpPr>
              <p:nvPr/>
            </p:nvSpPr>
            <p:spPr bwMode="auto">
              <a:xfrm>
                <a:off x="4195" y="2769"/>
                <a:ext cx="1344"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3511" name="TextBox 73"/>
              <p:cNvSpPr txBox="1">
                <a:spLocks noChangeArrowheads="1"/>
              </p:cNvSpPr>
              <p:nvPr/>
            </p:nvSpPr>
            <p:spPr bwMode="auto">
              <a:xfrm>
                <a:off x="5088" y="2448"/>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#1</a:t>
                </a:r>
              </a:p>
            </p:txBody>
          </p:sp>
        </p:grpSp>
        <p:sp>
          <p:nvSpPr>
            <p:cNvPr id="63503" name="Rectangle 81"/>
            <p:cNvSpPr>
              <a:spLocks noChangeArrowheads="1"/>
            </p:cNvSpPr>
            <p:nvPr/>
          </p:nvSpPr>
          <p:spPr bwMode="auto">
            <a:xfrm>
              <a:off x="4539" y="2883"/>
              <a:ext cx="288" cy="189"/>
            </a:xfrm>
            <a:prstGeom prst="rect">
              <a:avLst/>
            </a:prstGeom>
            <a:gradFill rotWithShape="1">
              <a:gsLst>
                <a:gs pos="0">
                  <a:srgbClr val="C9BDF8"/>
                </a:gs>
                <a:gs pos="100000">
                  <a:srgbClr val="3F4365"/>
                </a:gs>
              </a:gsLst>
              <a:lin ang="5400000" scaled="1"/>
            </a:gradFill>
            <a:ln w="9525">
              <a:noFill/>
              <a:miter lim="800000"/>
              <a:headEnd/>
              <a:tailEnd/>
            </a:ln>
          </p:spPr>
          <p:txBody>
            <a:bodyPr wrap="none" anchor="ctr"/>
            <a:lstStyle/>
            <a:p>
              <a:endParaRPr lang="en-US" sz="2400"/>
            </a:p>
          </p:txBody>
        </p:sp>
        <p:sp>
          <p:nvSpPr>
            <p:cNvPr id="63504" name="Rectangle 82"/>
            <p:cNvSpPr>
              <a:spLocks noChangeArrowheads="1"/>
            </p:cNvSpPr>
            <p:nvPr/>
          </p:nvSpPr>
          <p:spPr bwMode="auto">
            <a:xfrm rot="10800000">
              <a:off x="4536" y="2058"/>
              <a:ext cx="288" cy="198"/>
            </a:xfrm>
            <a:prstGeom prst="rect">
              <a:avLst/>
            </a:prstGeom>
            <a:gradFill rotWithShape="1">
              <a:gsLst>
                <a:gs pos="0">
                  <a:srgbClr val="C9BDF8"/>
                </a:gs>
                <a:gs pos="100000">
                  <a:srgbClr val="8BF1A3"/>
                </a:gs>
              </a:gsLst>
              <a:lin ang="5400000" scaled="1"/>
            </a:gradFill>
            <a:ln w="9525">
              <a:noFill/>
              <a:miter lim="800000"/>
              <a:headEnd/>
              <a:tailEnd/>
            </a:ln>
          </p:spPr>
          <p:txBody>
            <a:bodyPr wrap="none" anchor="ctr"/>
            <a:lstStyle/>
            <a:p>
              <a:endParaRPr lang="en-US" sz="2400"/>
            </a:p>
          </p:txBody>
        </p:sp>
        <p:sp>
          <p:nvSpPr>
            <p:cNvPr id="63505" name="Rectangle 83"/>
            <p:cNvSpPr>
              <a:spLocks noChangeArrowheads="1"/>
            </p:cNvSpPr>
            <p:nvPr/>
          </p:nvSpPr>
          <p:spPr bwMode="auto">
            <a:xfrm>
              <a:off x="4537" y="1056"/>
              <a:ext cx="288" cy="390"/>
            </a:xfrm>
            <a:prstGeom prst="rect">
              <a:avLst/>
            </a:prstGeom>
            <a:gradFill rotWithShape="1">
              <a:gsLst>
                <a:gs pos="0">
                  <a:srgbClr val="C9BDF8"/>
                </a:gs>
                <a:gs pos="100000">
                  <a:srgbClr val="8BF1A3">
                    <a:alpha val="39998"/>
                  </a:srgbClr>
                </a:gs>
              </a:gsLst>
              <a:lin ang="5400000" scaled="1"/>
            </a:gradFill>
            <a:ln w="9525">
              <a:noFill/>
              <a:miter lim="800000"/>
              <a:headEnd/>
              <a:tailEnd/>
            </a:ln>
          </p:spPr>
          <p:txBody>
            <a:bodyPr wrap="none" anchor="ctr"/>
            <a:lstStyle/>
            <a:p>
              <a:endParaRPr lang="en-US" sz="2400"/>
            </a:p>
          </p:txBody>
        </p:sp>
      </p:grpSp>
      <p:pic>
        <p:nvPicPr>
          <p:cNvPr id="63497" name="Picture 84" descr="globe_grid"/>
          <p:cNvPicPr>
            <a:picLocks noChangeAspect="1" noChangeArrowheads="1"/>
          </p:cNvPicPr>
          <p:nvPr/>
        </p:nvPicPr>
        <p:blipFill>
          <a:blip r:embed="rId10" cstate="print"/>
          <a:srcRect/>
          <a:stretch>
            <a:fillRect/>
          </a:stretch>
        </p:blipFill>
        <p:spPr bwMode="auto">
          <a:xfrm>
            <a:off x="7048500" y="1295400"/>
            <a:ext cx="747713" cy="747713"/>
          </a:xfrm>
          <a:prstGeom prst="rect">
            <a:avLst/>
          </a:prstGeom>
          <a:noFill/>
          <a:ln w="9525">
            <a:noFill/>
            <a:miter lim="800000"/>
            <a:headEnd/>
            <a:tailEnd/>
          </a:ln>
        </p:spPr>
      </p:pic>
      <p:sp>
        <p:nvSpPr>
          <p:cNvPr id="175151" name="Oval 47"/>
          <p:cNvSpPr>
            <a:spLocks noChangeArrowheads="1"/>
          </p:cNvSpPr>
          <p:nvPr/>
        </p:nvSpPr>
        <p:spPr bwMode="auto">
          <a:xfrm>
            <a:off x="7124700" y="3076575"/>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
        <p:nvSpPr>
          <p:cNvPr id="175152" name="Oval 48"/>
          <p:cNvSpPr>
            <a:spLocks noChangeArrowheads="1"/>
          </p:cNvSpPr>
          <p:nvPr/>
        </p:nvSpPr>
        <p:spPr bwMode="auto">
          <a:xfrm>
            <a:off x="7115175" y="4391025"/>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5151"/>
                                        </p:tgtEl>
                                        <p:attrNameLst>
                                          <p:attrName>style.visibility</p:attrName>
                                        </p:attrNameLst>
                                      </p:cBhvr>
                                      <p:to>
                                        <p:strVal val="visible"/>
                                      </p:to>
                                    </p:set>
                                    <p:animEffect transition="in" filter="randombar(horizontal)">
                                      <p:cBhvr>
                                        <p:cTn id="7" dur="500"/>
                                        <p:tgtEl>
                                          <p:spTgt spid="17515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5152"/>
                                        </p:tgtEl>
                                        <p:attrNameLst>
                                          <p:attrName>style.visibility</p:attrName>
                                        </p:attrNameLst>
                                      </p:cBhvr>
                                      <p:to>
                                        <p:strVal val="visible"/>
                                      </p:to>
                                    </p:set>
                                    <p:animEffect transition="in" filter="randombar(horizontal)">
                                      <p:cBhvr>
                                        <p:cTn id="11" dur="500"/>
                                        <p:tgtEl>
                                          <p:spTgt spid="17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51" grpId="0" animBg="1"/>
      <p:bldP spid="1751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idx="4294967295"/>
          </p:nvPr>
        </p:nvSpPr>
        <p:spPr>
          <a:xfrm>
            <a:off x="457200" y="76200"/>
            <a:ext cx="8686800" cy="914400"/>
          </a:xfrm>
        </p:spPr>
        <p:txBody>
          <a:bodyPr/>
          <a:lstStyle/>
          <a:p>
            <a:pPr eaLnBrk="1" hangingPunct="1"/>
            <a:r>
              <a:rPr lang="en-US" smtClean="0"/>
              <a:t>Virtualization Enables More Effective Security </a:t>
            </a:r>
            <a:br>
              <a:rPr lang="en-US" smtClean="0"/>
            </a:br>
            <a:r>
              <a:rPr lang="en-US" smtClean="0"/>
              <a:t>by Pushing Enforcement Down the Stack </a:t>
            </a:r>
          </a:p>
        </p:txBody>
      </p:sp>
      <p:sp>
        <p:nvSpPr>
          <p:cNvPr id="49" name="Content Placeholder 48"/>
          <p:cNvSpPr>
            <a:spLocks noGrp="1"/>
          </p:cNvSpPr>
          <p:nvPr>
            <p:ph sz="half" idx="4294967295"/>
          </p:nvPr>
        </p:nvSpPr>
        <p:spPr>
          <a:xfrm>
            <a:off x="571500" y="3467100"/>
            <a:ext cx="4927600" cy="2268538"/>
          </a:xfrm>
        </p:spPr>
        <p:txBody>
          <a:bodyPr/>
          <a:lstStyle/>
          <a:p>
            <a:pPr marL="0" indent="0" eaLnBrk="1" hangingPunct="1">
              <a:lnSpc>
                <a:spcPct val="100000"/>
              </a:lnSpc>
              <a:spcAft>
                <a:spcPct val="45000"/>
              </a:spcAft>
              <a:buFontTx/>
              <a:buNone/>
            </a:pPr>
            <a:r>
              <a:rPr lang="en-US" sz="2000" dirty="0" smtClean="0"/>
              <a:t>Pushing information security enforcement in the virtualization and cloud infrastructure ensures consistency, simplifies security management and enables customers to surpass the levels of security possible in today’s physical infrastructures</a:t>
            </a:r>
            <a:endParaRPr lang="en-US" sz="1600" dirty="0" smtClean="0"/>
          </a:p>
        </p:txBody>
      </p:sp>
      <p:pic>
        <p:nvPicPr>
          <p:cNvPr id="64516" name="Picture 5" descr="IRM-infraBox"/>
          <p:cNvPicPr>
            <a:picLocks noChangeAspect="1" noChangeArrowheads="1"/>
          </p:cNvPicPr>
          <p:nvPr/>
        </p:nvPicPr>
        <p:blipFill>
          <a:blip r:embed="rId3" cstate="print"/>
          <a:srcRect/>
          <a:stretch>
            <a:fillRect/>
          </a:stretch>
        </p:blipFill>
        <p:spPr bwMode="gray">
          <a:xfrm>
            <a:off x="5842000" y="4989513"/>
            <a:ext cx="2943225" cy="1155700"/>
          </a:xfrm>
          <a:prstGeom prst="rect">
            <a:avLst/>
          </a:prstGeom>
          <a:noFill/>
          <a:ln w="9525">
            <a:noFill/>
            <a:miter lim="800000"/>
            <a:headEnd/>
            <a:tailEnd/>
          </a:ln>
        </p:spPr>
      </p:pic>
      <p:pic>
        <p:nvPicPr>
          <p:cNvPr id="64517" name="Picture 63" descr="disc blue"/>
          <p:cNvPicPr>
            <a:picLocks noChangeAspect="1" noChangeArrowheads="1"/>
          </p:cNvPicPr>
          <p:nvPr/>
        </p:nvPicPr>
        <p:blipFill>
          <a:blip r:embed="rId4" cstate="print"/>
          <a:srcRect/>
          <a:stretch>
            <a:fillRect/>
          </a:stretch>
        </p:blipFill>
        <p:spPr bwMode="auto">
          <a:xfrm>
            <a:off x="7835900" y="5221288"/>
            <a:ext cx="342900" cy="373062"/>
          </a:xfrm>
          <a:prstGeom prst="rect">
            <a:avLst/>
          </a:prstGeom>
          <a:noFill/>
          <a:ln w="9525">
            <a:noFill/>
            <a:miter lim="800000"/>
            <a:headEnd/>
            <a:tailEnd/>
          </a:ln>
        </p:spPr>
      </p:pic>
      <p:pic>
        <p:nvPicPr>
          <p:cNvPr id="64518" name="Picture 64" descr="server"/>
          <p:cNvPicPr>
            <a:picLocks noChangeAspect="1" noChangeArrowheads="1"/>
          </p:cNvPicPr>
          <p:nvPr/>
        </p:nvPicPr>
        <p:blipFill>
          <a:blip r:embed="rId5" cstate="print"/>
          <a:srcRect/>
          <a:stretch>
            <a:fillRect/>
          </a:stretch>
        </p:blipFill>
        <p:spPr bwMode="auto">
          <a:xfrm>
            <a:off x="7277100" y="5129213"/>
            <a:ext cx="323850" cy="465137"/>
          </a:xfrm>
          <a:prstGeom prst="rect">
            <a:avLst/>
          </a:prstGeom>
          <a:noFill/>
          <a:ln w="9525">
            <a:noFill/>
            <a:miter lim="800000"/>
            <a:headEnd/>
            <a:tailEnd/>
          </a:ln>
        </p:spPr>
      </p:pic>
      <p:pic>
        <p:nvPicPr>
          <p:cNvPr id="64519" name="Picture 65" descr="Switch"/>
          <p:cNvPicPr>
            <a:picLocks noChangeAspect="1" noChangeArrowheads="1"/>
          </p:cNvPicPr>
          <p:nvPr/>
        </p:nvPicPr>
        <p:blipFill>
          <a:blip r:embed="rId6" cstate="print"/>
          <a:srcRect/>
          <a:stretch>
            <a:fillRect/>
          </a:stretch>
        </p:blipFill>
        <p:spPr bwMode="auto">
          <a:xfrm>
            <a:off x="6464300" y="5348288"/>
            <a:ext cx="561975" cy="254000"/>
          </a:xfrm>
          <a:prstGeom prst="rect">
            <a:avLst/>
          </a:prstGeom>
          <a:noFill/>
          <a:ln w="9525">
            <a:noFill/>
            <a:miter lim="800000"/>
            <a:headEnd/>
            <a:tailEnd/>
          </a:ln>
        </p:spPr>
      </p:pic>
      <p:sp>
        <p:nvSpPr>
          <p:cNvPr id="64520" name="Text Box 66"/>
          <p:cNvSpPr txBox="1">
            <a:spLocks noChangeArrowheads="1"/>
          </p:cNvSpPr>
          <p:nvPr/>
        </p:nvSpPr>
        <p:spPr bwMode="auto">
          <a:xfrm>
            <a:off x="5842000" y="5662613"/>
            <a:ext cx="2874963" cy="366712"/>
          </a:xfrm>
          <a:prstGeom prst="rect">
            <a:avLst/>
          </a:prstGeom>
          <a:noFill/>
          <a:ln w="9525">
            <a:noFill/>
            <a:miter lim="800000"/>
            <a:headEnd/>
            <a:tailEnd/>
          </a:ln>
        </p:spPr>
        <p:txBody>
          <a:bodyPr>
            <a:spAutoFit/>
          </a:bodyPr>
          <a:lstStyle/>
          <a:p>
            <a:pPr algn="ctr">
              <a:spcBef>
                <a:spcPct val="50000"/>
              </a:spcBef>
            </a:pPr>
            <a:r>
              <a:rPr lang="en-US" sz="1800" b="0">
                <a:solidFill>
                  <a:schemeClr val="bg1"/>
                </a:solidFill>
              </a:rPr>
              <a:t>Physical infrastructure</a:t>
            </a:r>
          </a:p>
        </p:txBody>
      </p:sp>
      <p:grpSp>
        <p:nvGrpSpPr>
          <p:cNvPr id="3" name="Group 70"/>
          <p:cNvGrpSpPr>
            <a:grpSpLocks/>
          </p:cNvGrpSpPr>
          <p:nvPr/>
        </p:nvGrpSpPr>
        <p:grpSpPr bwMode="auto">
          <a:xfrm>
            <a:off x="6096000" y="1890713"/>
            <a:ext cx="1127125" cy="762000"/>
            <a:chOff x="594" y="2016"/>
            <a:chExt cx="426" cy="288"/>
          </a:xfrm>
        </p:grpSpPr>
        <p:sp>
          <p:nvSpPr>
            <p:cNvPr id="64545"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200" u="sng"/>
            </a:p>
          </p:txBody>
        </p:sp>
        <p:sp>
          <p:nvSpPr>
            <p:cNvPr id="64546"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1200">
                  <a:solidFill>
                    <a:schemeClr val="tx2"/>
                  </a:solidFill>
                </a:rPr>
                <a:t>APP</a:t>
              </a:r>
            </a:p>
          </p:txBody>
        </p:sp>
        <p:sp>
          <p:nvSpPr>
            <p:cNvPr id="64547"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1200">
                  <a:solidFill>
                    <a:schemeClr val="tx2"/>
                  </a:solidFill>
                </a:rPr>
                <a:t>OS</a:t>
              </a:r>
            </a:p>
          </p:txBody>
        </p:sp>
        <p:sp>
          <p:nvSpPr>
            <p:cNvPr id="64548"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200" u="sng"/>
            </a:p>
          </p:txBody>
        </p:sp>
        <p:grpSp>
          <p:nvGrpSpPr>
            <p:cNvPr id="4" name="Group 75"/>
            <p:cNvGrpSpPr>
              <a:grpSpLocks/>
            </p:cNvGrpSpPr>
            <p:nvPr/>
          </p:nvGrpSpPr>
          <p:grpSpPr bwMode="auto">
            <a:xfrm>
              <a:off x="864" y="2038"/>
              <a:ext cx="136" cy="242"/>
              <a:chOff x="1068" y="2713"/>
              <a:chExt cx="157" cy="279"/>
            </a:xfrm>
          </p:grpSpPr>
          <p:sp>
            <p:nvSpPr>
              <p:cNvPr id="64550"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1200">
                    <a:solidFill>
                      <a:schemeClr val="tx2"/>
                    </a:solidFill>
                  </a:rPr>
                  <a:t>APP</a:t>
                </a:r>
              </a:p>
            </p:txBody>
          </p:sp>
          <p:sp>
            <p:nvSpPr>
              <p:cNvPr id="64551"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1200">
                    <a:solidFill>
                      <a:schemeClr val="tx2"/>
                    </a:solidFill>
                  </a:rPr>
                  <a:t>OS</a:t>
                </a:r>
              </a:p>
            </p:txBody>
          </p:sp>
        </p:grpSp>
      </p:grpSp>
      <p:grpSp>
        <p:nvGrpSpPr>
          <p:cNvPr id="5" name="Group 70"/>
          <p:cNvGrpSpPr>
            <a:grpSpLocks/>
          </p:cNvGrpSpPr>
          <p:nvPr/>
        </p:nvGrpSpPr>
        <p:grpSpPr bwMode="auto">
          <a:xfrm>
            <a:off x="7366000" y="1890713"/>
            <a:ext cx="1127125" cy="762000"/>
            <a:chOff x="594" y="2016"/>
            <a:chExt cx="426" cy="288"/>
          </a:xfrm>
        </p:grpSpPr>
        <p:sp>
          <p:nvSpPr>
            <p:cNvPr id="64538"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200" u="sng"/>
            </a:p>
          </p:txBody>
        </p:sp>
        <p:sp>
          <p:nvSpPr>
            <p:cNvPr id="64539"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1200">
                  <a:solidFill>
                    <a:schemeClr val="tx2"/>
                  </a:solidFill>
                </a:rPr>
                <a:t>APP</a:t>
              </a:r>
            </a:p>
          </p:txBody>
        </p:sp>
        <p:sp>
          <p:nvSpPr>
            <p:cNvPr id="64540"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1200">
                  <a:solidFill>
                    <a:schemeClr val="tx2"/>
                  </a:solidFill>
                </a:rPr>
                <a:t>OS</a:t>
              </a:r>
            </a:p>
          </p:txBody>
        </p:sp>
        <p:sp>
          <p:nvSpPr>
            <p:cNvPr id="64541"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200" u="sng"/>
            </a:p>
          </p:txBody>
        </p:sp>
        <p:grpSp>
          <p:nvGrpSpPr>
            <p:cNvPr id="6" name="Group 75"/>
            <p:cNvGrpSpPr>
              <a:grpSpLocks/>
            </p:cNvGrpSpPr>
            <p:nvPr/>
          </p:nvGrpSpPr>
          <p:grpSpPr bwMode="auto">
            <a:xfrm>
              <a:off x="864" y="2038"/>
              <a:ext cx="136" cy="242"/>
              <a:chOff x="1068" y="2713"/>
              <a:chExt cx="157" cy="279"/>
            </a:xfrm>
          </p:grpSpPr>
          <p:sp>
            <p:nvSpPr>
              <p:cNvPr id="64543"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1200">
                    <a:solidFill>
                      <a:schemeClr val="tx2"/>
                    </a:solidFill>
                  </a:rPr>
                  <a:t>APP</a:t>
                </a:r>
              </a:p>
            </p:txBody>
          </p:sp>
          <p:sp>
            <p:nvSpPr>
              <p:cNvPr id="64544"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1200">
                    <a:solidFill>
                      <a:schemeClr val="tx2"/>
                    </a:solidFill>
                  </a:rPr>
                  <a:t>OS</a:t>
                </a:r>
              </a:p>
            </p:txBody>
          </p:sp>
        </p:grpSp>
      </p:grpSp>
      <p:sp>
        <p:nvSpPr>
          <p:cNvPr id="64523" name="Rectangle 81"/>
          <p:cNvSpPr>
            <a:spLocks noChangeArrowheads="1"/>
          </p:cNvSpPr>
          <p:nvPr/>
        </p:nvSpPr>
        <p:spPr bwMode="auto">
          <a:xfrm rot="10800000">
            <a:off x="6151563" y="2644775"/>
            <a:ext cx="355600" cy="2382838"/>
          </a:xfrm>
          <a:prstGeom prst="rect">
            <a:avLst/>
          </a:prstGeom>
          <a:gradFill rotWithShape="1">
            <a:gsLst>
              <a:gs pos="0">
                <a:srgbClr val="587DC6"/>
              </a:gs>
              <a:gs pos="100000">
                <a:srgbClr val="C9BDF8"/>
              </a:gs>
            </a:gsLst>
            <a:lin ang="5400000" scaled="1"/>
          </a:gradFill>
          <a:ln w="9525">
            <a:noFill/>
            <a:miter lim="800000"/>
            <a:headEnd/>
            <a:tailEnd/>
          </a:ln>
        </p:spPr>
        <p:txBody>
          <a:bodyPr rot="10800000" wrap="none" anchor="ctr"/>
          <a:lstStyle/>
          <a:p>
            <a:endParaRPr lang="en-US" sz="2400"/>
          </a:p>
        </p:txBody>
      </p:sp>
      <p:pic>
        <p:nvPicPr>
          <p:cNvPr id="184420" name="Picture 100" descr="lock_closed"/>
          <p:cNvPicPr>
            <a:picLocks noChangeAspect="1" noChangeArrowheads="1"/>
          </p:cNvPicPr>
          <p:nvPr/>
        </p:nvPicPr>
        <p:blipFill>
          <a:blip r:embed="rId7" cstate="print"/>
          <a:srcRect/>
          <a:stretch>
            <a:fillRect/>
          </a:stretch>
        </p:blipFill>
        <p:spPr bwMode="auto">
          <a:xfrm>
            <a:off x="6184900" y="1517650"/>
            <a:ext cx="266700" cy="419100"/>
          </a:xfrm>
          <a:prstGeom prst="rect">
            <a:avLst/>
          </a:prstGeom>
          <a:noFill/>
          <a:ln w="9525">
            <a:noFill/>
            <a:miter lim="800000"/>
            <a:headEnd/>
            <a:tailEnd/>
          </a:ln>
        </p:spPr>
      </p:pic>
      <p:grpSp>
        <p:nvGrpSpPr>
          <p:cNvPr id="7" name="Group 121"/>
          <p:cNvGrpSpPr>
            <a:grpSpLocks/>
          </p:cNvGrpSpPr>
          <p:nvPr/>
        </p:nvGrpSpPr>
        <p:grpSpPr bwMode="auto">
          <a:xfrm>
            <a:off x="5905500" y="1524000"/>
            <a:ext cx="2794000" cy="1181100"/>
            <a:chOff x="360" y="1008"/>
            <a:chExt cx="1760" cy="744"/>
          </a:xfrm>
        </p:grpSpPr>
        <p:sp>
          <p:nvSpPr>
            <p:cNvPr id="64536" name="Rounded Rectangle 8"/>
            <p:cNvSpPr>
              <a:spLocks noChangeArrowheads="1"/>
            </p:cNvSpPr>
            <p:nvPr/>
          </p:nvSpPr>
          <p:spPr bwMode="auto">
            <a:xfrm>
              <a:off x="360" y="1008"/>
              <a:ext cx="1760" cy="744"/>
            </a:xfrm>
            <a:prstGeom prst="roundRect">
              <a:avLst>
                <a:gd name="adj" fmla="val 16667"/>
              </a:avLst>
            </a:prstGeom>
            <a:noFill/>
            <a:ln w="50800" algn="ctr">
              <a:solidFill>
                <a:srgbClr val="C9BDF8"/>
              </a:solidFill>
              <a:round/>
              <a:headEnd/>
              <a:tailEnd/>
            </a:ln>
          </p:spPr>
          <p:txBody>
            <a:bodyPr lIns="0" tIns="0" rIns="0" bIns="0" anchor="ctr"/>
            <a:lstStyle/>
            <a:p>
              <a:pPr algn="ctr" eaLnBrk="0" hangingPunct="0"/>
              <a:endParaRPr lang="en-US" sz="1400">
                <a:solidFill>
                  <a:srgbClr val="000000"/>
                </a:solidFill>
                <a:latin typeface="Tahoma" pitchFamily="34" charset="0"/>
                <a:cs typeface="Tahoma" pitchFamily="34" charset="0"/>
              </a:endParaRPr>
            </a:p>
            <a:p>
              <a:pPr algn="ctr" eaLnBrk="0" hangingPunct="0"/>
              <a:endParaRPr lang="en-US" sz="1400">
                <a:solidFill>
                  <a:srgbClr val="000000"/>
                </a:solidFill>
                <a:latin typeface="Tahoma" pitchFamily="34" charset="0"/>
                <a:cs typeface="Tahoma" pitchFamily="34" charset="0"/>
              </a:endParaRPr>
            </a:p>
            <a:p>
              <a:pPr algn="ctr" eaLnBrk="0" hangingPunct="0"/>
              <a:endParaRPr lang="en-US" sz="1400">
                <a:solidFill>
                  <a:srgbClr val="000000"/>
                </a:solidFill>
                <a:latin typeface="Tahoma" pitchFamily="34" charset="0"/>
                <a:cs typeface="Tahoma" pitchFamily="34" charset="0"/>
              </a:endParaRPr>
            </a:p>
            <a:p>
              <a:pPr algn="ctr" eaLnBrk="0" hangingPunct="0"/>
              <a:endParaRPr lang="en-US" sz="1400">
                <a:solidFill>
                  <a:srgbClr val="000000"/>
                </a:solidFill>
                <a:latin typeface="Tahoma" pitchFamily="34" charset="0"/>
                <a:cs typeface="Tahoma" pitchFamily="34" charset="0"/>
              </a:endParaRPr>
            </a:p>
          </p:txBody>
        </p:sp>
        <p:sp>
          <p:nvSpPr>
            <p:cNvPr id="64537" name="Text Box 108"/>
            <p:cNvSpPr txBox="1">
              <a:spLocks noChangeArrowheads="1"/>
            </p:cNvSpPr>
            <p:nvPr/>
          </p:nvSpPr>
          <p:spPr bwMode="auto">
            <a:xfrm>
              <a:off x="464" y="1048"/>
              <a:ext cx="1488" cy="212"/>
            </a:xfrm>
            <a:prstGeom prst="rect">
              <a:avLst/>
            </a:prstGeom>
            <a:noFill/>
            <a:ln w="9525">
              <a:noFill/>
              <a:miter lim="800000"/>
              <a:headEnd/>
              <a:tailEnd/>
            </a:ln>
          </p:spPr>
          <p:txBody>
            <a:bodyPr>
              <a:spAutoFit/>
            </a:bodyPr>
            <a:lstStyle/>
            <a:p>
              <a:pPr algn="ctr" eaLnBrk="0" hangingPunct="0"/>
              <a:r>
                <a:rPr lang="en-US" sz="1600" b="0">
                  <a:solidFill>
                    <a:srgbClr val="000000"/>
                  </a:solidFill>
                </a:rPr>
                <a:t>vApp and VM layer</a:t>
              </a:r>
              <a:endParaRPr lang="en-US" sz="1600"/>
            </a:p>
          </p:txBody>
        </p:sp>
      </p:grpSp>
      <p:sp>
        <p:nvSpPr>
          <p:cNvPr id="64526" name="Rectangle 81"/>
          <p:cNvSpPr>
            <a:spLocks noChangeArrowheads="1"/>
          </p:cNvSpPr>
          <p:nvPr/>
        </p:nvSpPr>
        <p:spPr bwMode="auto">
          <a:xfrm rot="10800000">
            <a:off x="6811963" y="2632075"/>
            <a:ext cx="355600" cy="2382838"/>
          </a:xfrm>
          <a:prstGeom prst="rect">
            <a:avLst/>
          </a:prstGeom>
          <a:gradFill rotWithShape="1">
            <a:gsLst>
              <a:gs pos="0">
                <a:srgbClr val="587DC6"/>
              </a:gs>
              <a:gs pos="100000">
                <a:srgbClr val="C9BDF8"/>
              </a:gs>
            </a:gsLst>
            <a:lin ang="5400000" scaled="1"/>
          </a:gradFill>
          <a:ln w="9525">
            <a:noFill/>
            <a:miter lim="800000"/>
            <a:headEnd/>
            <a:tailEnd/>
          </a:ln>
        </p:spPr>
        <p:txBody>
          <a:bodyPr rot="10800000" wrap="none" anchor="ctr"/>
          <a:lstStyle/>
          <a:p>
            <a:endParaRPr lang="en-US" sz="2400"/>
          </a:p>
        </p:txBody>
      </p:sp>
      <p:pic>
        <p:nvPicPr>
          <p:cNvPr id="184432" name="Picture 112" descr="lock_closed"/>
          <p:cNvPicPr>
            <a:picLocks noChangeAspect="1" noChangeArrowheads="1"/>
          </p:cNvPicPr>
          <p:nvPr/>
        </p:nvPicPr>
        <p:blipFill>
          <a:blip r:embed="rId7" cstate="print"/>
          <a:srcRect/>
          <a:stretch>
            <a:fillRect/>
          </a:stretch>
        </p:blipFill>
        <p:spPr bwMode="auto">
          <a:xfrm>
            <a:off x="6858000" y="1504950"/>
            <a:ext cx="266700" cy="419100"/>
          </a:xfrm>
          <a:prstGeom prst="rect">
            <a:avLst/>
          </a:prstGeom>
          <a:noFill/>
          <a:ln w="9525">
            <a:noFill/>
            <a:miter lim="800000"/>
            <a:headEnd/>
            <a:tailEnd/>
          </a:ln>
        </p:spPr>
      </p:pic>
      <p:sp>
        <p:nvSpPr>
          <p:cNvPr id="64528" name="Rectangle 81"/>
          <p:cNvSpPr>
            <a:spLocks noChangeArrowheads="1"/>
          </p:cNvSpPr>
          <p:nvPr/>
        </p:nvSpPr>
        <p:spPr bwMode="auto">
          <a:xfrm rot="10800000">
            <a:off x="7434263" y="2632075"/>
            <a:ext cx="355600" cy="2382838"/>
          </a:xfrm>
          <a:prstGeom prst="rect">
            <a:avLst/>
          </a:prstGeom>
          <a:gradFill rotWithShape="1">
            <a:gsLst>
              <a:gs pos="0">
                <a:srgbClr val="587DC6"/>
              </a:gs>
              <a:gs pos="100000">
                <a:srgbClr val="C9BDF8"/>
              </a:gs>
            </a:gsLst>
            <a:lin ang="5400000" scaled="1"/>
          </a:gradFill>
          <a:ln w="9525">
            <a:noFill/>
            <a:miter lim="800000"/>
            <a:headEnd/>
            <a:tailEnd/>
          </a:ln>
        </p:spPr>
        <p:txBody>
          <a:bodyPr rot="10800000" wrap="none" anchor="ctr"/>
          <a:lstStyle/>
          <a:p>
            <a:endParaRPr lang="en-US" sz="2400"/>
          </a:p>
        </p:txBody>
      </p:sp>
      <p:pic>
        <p:nvPicPr>
          <p:cNvPr id="184435" name="Picture 115" descr="lock_closed"/>
          <p:cNvPicPr>
            <a:picLocks noChangeAspect="1" noChangeArrowheads="1"/>
          </p:cNvPicPr>
          <p:nvPr/>
        </p:nvPicPr>
        <p:blipFill>
          <a:blip r:embed="rId7" cstate="print"/>
          <a:srcRect/>
          <a:stretch>
            <a:fillRect/>
          </a:stretch>
        </p:blipFill>
        <p:spPr bwMode="auto">
          <a:xfrm>
            <a:off x="7467600" y="1504950"/>
            <a:ext cx="266700" cy="419100"/>
          </a:xfrm>
          <a:prstGeom prst="rect">
            <a:avLst/>
          </a:prstGeom>
          <a:noFill/>
          <a:ln w="9525">
            <a:noFill/>
            <a:miter lim="800000"/>
            <a:headEnd/>
            <a:tailEnd/>
          </a:ln>
        </p:spPr>
      </p:pic>
      <p:sp>
        <p:nvSpPr>
          <p:cNvPr id="64530" name="Rectangle 81"/>
          <p:cNvSpPr>
            <a:spLocks noChangeArrowheads="1"/>
          </p:cNvSpPr>
          <p:nvPr/>
        </p:nvSpPr>
        <p:spPr bwMode="auto">
          <a:xfrm rot="10800000">
            <a:off x="8069263" y="2632075"/>
            <a:ext cx="355600" cy="2382838"/>
          </a:xfrm>
          <a:prstGeom prst="rect">
            <a:avLst/>
          </a:prstGeom>
          <a:gradFill rotWithShape="1">
            <a:gsLst>
              <a:gs pos="0">
                <a:srgbClr val="587DC6"/>
              </a:gs>
              <a:gs pos="100000">
                <a:srgbClr val="C9BDF8"/>
              </a:gs>
            </a:gsLst>
            <a:lin ang="5400000" scaled="1"/>
          </a:gradFill>
          <a:ln w="9525">
            <a:noFill/>
            <a:miter lim="800000"/>
            <a:headEnd/>
            <a:tailEnd/>
          </a:ln>
        </p:spPr>
        <p:txBody>
          <a:bodyPr rot="10800000" wrap="none" anchor="ctr"/>
          <a:lstStyle/>
          <a:p>
            <a:endParaRPr lang="en-US" sz="2400"/>
          </a:p>
        </p:txBody>
      </p:sp>
      <p:pic>
        <p:nvPicPr>
          <p:cNvPr id="184438" name="Picture 118" descr="lock_closed"/>
          <p:cNvPicPr>
            <a:picLocks noChangeAspect="1" noChangeArrowheads="1"/>
          </p:cNvPicPr>
          <p:nvPr/>
        </p:nvPicPr>
        <p:blipFill>
          <a:blip r:embed="rId7" cstate="print"/>
          <a:srcRect/>
          <a:stretch>
            <a:fillRect/>
          </a:stretch>
        </p:blipFill>
        <p:spPr bwMode="auto">
          <a:xfrm>
            <a:off x="8102600" y="1504950"/>
            <a:ext cx="266700" cy="419100"/>
          </a:xfrm>
          <a:prstGeom prst="rect">
            <a:avLst/>
          </a:prstGeom>
          <a:noFill/>
          <a:ln w="9525">
            <a:noFill/>
            <a:miter lim="800000"/>
            <a:headEnd/>
            <a:tailEnd/>
          </a:ln>
        </p:spPr>
      </p:pic>
      <p:grpSp>
        <p:nvGrpSpPr>
          <p:cNvPr id="8" name="Group 120"/>
          <p:cNvGrpSpPr>
            <a:grpSpLocks/>
          </p:cNvGrpSpPr>
          <p:nvPr/>
        </p:nvGrpSpPr>
        <p:grpSpPr bwMode="auto">
          <a:xfrm>
            <a:off x="5930900" y="3182938"/>
            <a:ext cx="2794000" cy="1238250"/>
            <a:chOff x="360" y="2103"/>
            <a:chExt cx="1760" cy="1080"/>
          </a:xfrm>
        </p:grpSpPr>
        <p:sp>
          <p:nvSpPr>
            <p:cNvPr id="64534" name="AutoShape 44" descr="Wave"/>
            <p:cNvSpPr>
              <a:spLocks noChangeArrowheads="1"/>
            </p:cNvSpPr>
            <p:nvPr/>
          </p:nvSpPr>
          <p:spPr bwMode="auto">
            <a:xfrm>
              <a:off x="376" y="2103"/>
              <a:ext cx="1744" cy="1080"/>
            </a:xfrm>
            <a:prstGeom prst="flowChartAlternateProcess">
              <a:avLst/>
            </a:prstGeom>
            <a:pattFill prst="wave">
              <a:fgClr>
                <a:srgbClr val="389EBE">
                  <a:alpha val="72156"/>
                </a:srgbClr>
              </a:fgClr>
              <a:bgClr>
                <a:schemeClr val="bg1">
                  <a:alpha val="72156"/>
                </a:schemeClr>
              </a:bgClr>
            </a:pattFill>
            <a:ln w="50800">
              <a:solidFill>
                <a:srgbClr val="6FA1D5"/>
              </a:solidFill>
              <a:miter lim="800000"/>
              <a:headEnd/>
              <a:tailEnd/>
            </a:ln>
          </p:spPr>
          <p:txBody>
            <a:bodyPr wrap="none" anchor="ctr"/>
            <a:lstStyle/>
            <a:p>
              <a:endParaRPr lang="en-US" sz="2400"/>
            </a:p>
          </p:txBody>
        </p:sp>
        <p:sp>
          <p:nvSpPr>
            <p:cNvPr id="39" name="Rounded Rectangle 3"/>
            <p:cNvSpPr>
              <a:spLocks noChangeArrowheads="1"/>
            </p:cNvSpPr>
            <p:nvPr/>
          </p:nvSpPr>
          <p:spPr bwMode="auto">
            <a:xfrm>
              <a:off x="360" y="2408"/>
              <a:ext cx="1757" cy="408"/>
            </a:xfrm>
            <a:prstGeom prst="roundRect">
              <a:avLst>
                <a:gd name="adj" fmla="val 16667"/>
              </a:avLst>
            </a:prstGeom>
            <a:noFill/>
            <a:ln w="9525" algn="ctr">
              <a:noFill/>
              <a:round/>
              <a:headEnd/>
              <a:tailEnd/>
            </a:ln>
            <a:effectLst>
              <a:outerShdw dist="35080" dir="4126492" rotWithShape="0">
                <a:schemeClr val="tx1">
                  <a:alpha val="37999"/>
                </a:schemeClr>
              </a:outerShdw>
            </a:effectLst>
          </p:spPr>
          <p:txBody>
            <a:bodyPr lIns="0" tIns="0" rIns="0" bIns="0" anchor="ctr"/>
            <a:lstStyle/>
            <a:p>
              <a:pPr algn="ctr" eaLnBrk="0" hangingPunct="0">
                <a:defRPr/>
              </a:pPr>
              <a:r>
                <a:rPr lang="en-US" sz="2400" b="0">
                  <a:solidFill>
                    <a:schemeClr val="tx2"/>
                  </a:solidFill>
                  <a:latin typeface="Tahoma" pitchFamily="34" charset="0"/>
                  <a:cs typeface="Tahoma" pitchFamily="34" charset="0"/>
                </a:rPr>
                <a:t>Virtual and cloud</a:t>
              </a:r>
              <a:br>
                <a:rPr lang="en-US" sz="2400" b="0">
                  <a:solidFill>
                    <a:schemeClr val="tx2"/>
                  </a:solidFill>
                  <a:latin typeface="Tahoma" pitchFamily="34" charset="0"/>
                  <a:cs typeface="Tahoma" pitchFamily="34" charset="0"/>
                </a:rPr>
              </a:br>
              <a:r>
                <a:rPr lang="en-US" sz="2400" b="0">
                  <a:solidFill>
                    <a:schemeClr val="tx2"/>
                  </a:solidFill>
                  <a:latin typeface="Tahoma" pitchFamily="34" charset="0"/>
                  <a:cs typeface="Tahoma" pitchFamily="34" charset="0"/>
                </a:rPr>
                <a:t>infrastructure</a:t>
              </a:r>
            </a:p>
          </p:txBody>
        </p:sp>
      </p:grpSp>
      <p:sp>
        <p:nvSpPr>
          <p:cNvPr id="2" name="Content Placeholder 48"/>
          <p:cNvSpPr>
            <a:spLocks/>
          </p:cNvSpPr>
          <p:nvPr/>
        </p:nvSpPr>
        <p:spPr bwMode="auto">
          <a:xfrm>
            <a:off x="571500" y="1574800"/>
            <a:ext cx="4927600" cy="1328738"/>
          </a:xfrm>
          <a:prstGeom prst="rect">
            <a:avLst/>
          </a:prstGeom>
          <a:noFill/>
          <a:ln w="9525">
            <a:noFill/>
            <a:miter lim="800000"/>
            <a:headEnd/>
            <a:tailEnd/>
          </a:ln>
        </p:spPr>
        <p:txBody>
          <a:bodyPr/>
          <a:lstStyle/>
          <a:p>
            <a:pPr algn="l">
              <a:spcAft>
                <a:spcPct val="55000"/>
              </a:spcAft>
              <a:buClr>
                <a:srgbClr val="2D5DAD"/>
              </a:buClr>
            </a:pPr>
            <a:r>
              <a:rPr lang="en-US" sz="2000" b="0" dirty="0"/>
              <a:t>Today most security is enforced by the OS and application stack making it ineffective, inconsistent and complex</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dissolve">
                                      <p:cBhvr>
                                        <p:cTn id="10" dur="500"/>
                                        <p:tgtEl>
                                          <p:spTgt spid="49">
                                            <p:txEl>
                                              <p:pRg st="0" end="0"/>
                                            </p:txEl>
                                          </p:spTgt>
                                        </p:tgtEl>
                                      </p:cBhvr>
                                    </p:animEffect>
                                  </p:childTnLst>
                                </p:cTn>
                              </p:par>
                              <p:par>
                                <p:cTn id="11" presetID="42" presetClass="path" presetSubtype="0" accel="50000" decel="50000" fill="hold" nodeType="withEffect">
                                  <p:stCondLst>
                                    <p:cond delay="0"/>
                                  </p:stCondLst>
                                  <p:childTnLst>
                                    <p:animMotion origin="layout" path="M -3.33333E-6 -2.22222E-6 L -3.33333E-6 0.28426 " pathEditMode="relative" rAng="0" ptsTypes="AA">
                                      <p:cBhvr>
                                        <p:cTn id="12" dur="1000" fill="hold"/>
                                        <p:tgtEl>
                                          <p:spTgt spid="184438"/>
                                        </p:tgtEl>
                                        <p:attrNameLst>
                                          <p:attrName>ppt_x</p:attrName>
                                          <p:attrName>ppt_y</p:attrName>
                                        </p:attrNameLst>
                                      </p:cBhvr>
                                      <p:rCtr x="0" y="142"/>
                                    </p:animMotion>
                                  </p:childTnLst>
                                </p:cTn>
                              </p:par>
                              <p:par>
                                <p:cTn id="13" presetID="42" presetClass="path" presetSubtype="0" accel="50000" decel="50000" fill="hold" nodeType="withEffect">
                                  <p:stCondLst>
                                    <p:cond delay="0"/>
                                  </p:stCondLst>
                                  <p:childTnLst>
                                    <p:animMotion origin="layout" path="M 1.11111E-6 -2.22222E-6 L 1.11111E-6 0.28334 " pathEditMode="relative" rAng="0" ptsTypes="AA">
                                      <p:cBhvr>
                                        <p:cTn id="14" dur="1000" fill="hold"/>
                                        <p:tgtEl>
                                          <p:spTgt spid="184435"/>
                                        </p:tgtEl>
                                        <p:attrNameLst>
                                          <p:attrName>ppt_x</p:attrName>
                                          <p:attrName>ppt_y</p:attrName>
                                        </p:attrNameLst>
                                      </p:cBhvr>
                                      <p:rCtr x="0" y="142"/>
                                    </p:animMotion>
                                  </p:childTnLst>
                                </p:cTn>
                              </p:par>
                              <p:par>
                                <p:cTn id="15" presetID="42" presetClass="path" presetSubtype="0" accel="50000" decel="50000" fill="hold" nodeType="withEffect">
                                  <p:stCondLst>
                                    <p:cond delay="0"/>
                                  </p:stCondLst>
                                  <p:childTnLst>
                                    <p:animMotion origin="layout" path="M -2.22222E-6 -2.22222E-6 L -2.22222E-6 0.28449 " pathEditMode="relative" rAng="0" ptsTypes="AA">
                                      <p:cBhvr>
                                        <p:cTn id="16" dur="1000" fill="hold"/>
                                        <p:tgtEl>
                                          <p:spTgt spid="184432"/>
                                        </p:tgtEl>
                                        <p:attrNameLst>
                                          <p:attrName>ppt_x</p:attrName>
                                          <p:attrName>ppt_y</p:attrName>
                                        </p:attrNameLst>
                                      </p:cBhvr>
                                      <p:rCtr x="0" y="142"/>
                                    </p:animMotion>
                                  </p:childTnLst>
                                </p:cTn>
                              </p:par>
                              <p:par>
                                <p:cTn id="17" presetID="42" presetClass="path" presetSubtype="0" accel="50000" decel="50000" fill="hold" nodeType="withEffect">
                                  <p:stCondLst>
                                    <p:cond delay="0"/>
                                  </p:stCondLst>
                                  <p:childTnLst>
                                    <p:animMotion origin="layout" path="M -1.11111E-6 -4.07407E-6 L -1.11111E-6 0.28403 " pathEditMode="relative" rAng="0" ptsTypes="AA">
                                      <p:cBhvr>
                                        <p:cTn id="18" dur="1000" fill="hold"/>
                                        <p:tgtEl>
                                          <p:spTgt spid="184420"/>
                                        </p:tgtEl>
                                        <p:attrNameLst>
                                          <p:attrName>ppt_x</p:attrName>
                                          <p:attrName>ppt_y</p:attrName>
                                        </p:attrNameLst>
                                      </p:cBhvr>
                                      <p:rCtr x="0" y="142"/>
                                    </p:animMotion>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idx="4294967295"/>
          </p:nvPr>
        </p:nvSpPr>
        <p:spPr>
          <a:xfrm>
            <a:off x="457200" y="76200"/>
            <a:ext cx="8153400" cy="914400"/>
          </a:xfrm>
        </p:spPr>
        <p:txBody>
          <a:bodyPr/>
          <a:lstStyle/>
          <a:p>
            <a:pPr eaLnBrk="1" hangingPunct="1"/>
            <a:r>
              <a:rPr lang="en-US" smtClean="0"/>
              <a:t>VMware vShield Zones and RSA DLP: </a:t>
            </a:r>
            <a:br>
              <a:rPr lang="en-US" smtClean="0"/>
            </a:br>
            <a:r>
              <a:rPr lang="en-US" smtClean="0"/>
              <a:t>Building a Content-Aware Trusted Zone</a:t>
            </a:r>
          </a:p>
        </p:txBody>
      </p:sp>
      <p:sp>
        <p:nvSpPr>
          <p:cNvPr id="65539" name="Slide Number Placeholder 2"/>
          <p:cNvSpPr txBox="1">
            <a:spLocks noGrp="1"/>
          </p:cNvSpPr>
          <p:nvPr/>
        </p:nvSpPr>
        <p:spPr bwMode="auto">
          <a:xfrm>
            <a:off x="457200" y="6477000"/>
            <a:ext cx="2133600" cy="304800"/>
          </a:xfrm>
          <a:prstGeom prst="rect">
            <a:avLst/>
          </a:prstGeom>
          <a:noFill/>
          <a:ln w="9525">
            <a:noFill/>
            <a:miter lim="800000"/>
            <a:headEnd/>
            <a:tailEnd/>
          </a:ln>
        </p:spPr>
        <p:txBody>
          <a:bodyPr/>
          <a:lstStyle/>
          <a:p>
            <a:fld id="{7C3A8BED-521E-435D-9A07-0EA945BE94A3}" type="slidenum">
              <a:rPr lang="en-US" sz="1200" b="0">
                <a:solidFill>
                  <a:srgbClr val="000000"/>
                </a:solidFill>
              </a:rPr>
              <a:pPr/>
              <a:t>16</a:t>
            </a:fld>
            <a:endParaRPr lang="en-US" sz="1200" b="0">
              <a:solidFill>
                <a:srgbClr val="000000"/>
              </a:solidFill>
            </a:endParaRPr>
          </a:p>
        </p:txBody>
      </p:sp>
      <p:sp>
        <p:nvSpPr>
          <p:cNvPr id="65540" name="Rectangle 3"/>
          <p:cNvSpPr>
            <a:spLocks noChangeArrowheads="1"/>
          </p:cNvSpPr>
          <p:nvPr/>
        </p:nvSpPr>
        <p:spPr bwMode="auto">
          <a:xfrm>
            <a:off x="571500" y="1409700"/>
            <a:ext cx="4038600" cy="4876800"/>
          </a:xfrm>
          <a:prstGeom prst="rect">
            <a:avLst/>
          </a:prstGeom>
          <a:noFill/>
          <a:ln w="9525">
            <a:noFill/>
            <a:miter lim="800000"/>
            <a:headEnd/>
            <a:tailEnd/>
          </a:ln>
        </p:spPr>
        <p:txBody>
          <a:bodyPr/>
          <a:lstStyle/>
          <a:p>
            <a:pPr marL="342900" indent="-342900" algn="l" eaLnBrk="0" hangingPunct="0">
              <a:spcAft>
                <a:spcPct val="20000"/>
              </a:spcAft>
              <a:buClr>
                <a:srgbClr val="2D5DAD"/>
              </a:buClr>
            </a:pPr>
            <a:r>
              <a:rPr lang="en-US" sz="2000" b="0" dirty="0">
                <a:solidFill>
                  <a:srgbClr val="FF0000"/>
                </a:solidFill>
              </a:rPr>
              <a:t>Overview</a:t>
            </a:r>
          </a:p>
          <a:p>
            <a:pPr marL="342900" indent="-342900" algn="l" eaLnBrk="0" hangingPunct="0">
              <a:spcAft>
                <a:spcPct val="20000"/>
              </a:spcAft>
              <a:buClr>
                <a:srgbClr val="2D5DAD"/>
              </a:buClr>
              <a:buFontTx/>
              <a:buBlip>
                <a:blip r:embed="rId3"/>
              </a:buBlip>
            </a:pPr>
            <a:r>
              <a:rPr lang="en-US" sz="1800" b="0" dirty="0">
                <a:solidFill>
                  <a:srgbClr val="000000"/>
                </a:solidFill>
              </a:rPr>
              <a:t>VMware </a:t>
            </a:r>
            <a:r>
              <a:rPr lang="en-US" sz="1800" b="0" dirty="0" err="1">
                <a:solidFill>
                  <a:srgbClr val="000000"/>
                </a:solidFill>
              </a:rPr>
              <a:t>vShield</a:t>
            </a:r>
            <a:r>
              <a:rPr lang="en-US" sz="1800" b="0" dirty="0">
                <a:solidFill>
                  <a:srgbClr val="000000"/>
                </a:solidFill>
              </a:rPr>
              <a:t> Zones provides isolation between groups of VMs in the virtual infrastructure</a:t>
            </a:r>
          </a:p>
          <a:p>
            <a:pPr marL="342900" indent="-342900" algn="l" eaLnBrk="0" hangingPunct="0">
              <a:spcAft>
                <a:spcPct val="20000"/>
              </a:spcAft>
              <a:buClr>
                <a:srgbClr val="2D5DAD"/>
              </a:buClr>
              <a:buFontTx/>
              <a:buBlip>
                <a:blip r:embed="rId3"/>
              </a:buBlip>
            </a:pPr>
            <a:r>
              <a:rPr lang="en-US" sz="1800" b="0" dirty="0">
                <a:solidFill>
                  <a:srgbClr val="000000"/>
                </a:solidFill>
              </a:rPr>
              <a:t>Leverages the capabilities of </a:t>
            </a:r>
            <a:r>
              <a:rPr lang="en-US" sz="1800" b="0" dirty="0" err="1">
                <a:solidFill>
                  <a:srgbClr val="000000"/>
                </a:solidFill>
              </a:rPr>
              <a:t>vShield</a:t>
            </a:r>
            <a:r>
              <a:rPr lang="en-US" sz="1800" b="0" dirty="0">
                <a:solidFill>
                  <a:srgbClr val="000000"/>
                </a:solidFill>
              </a:rPr>
              <a:t> Zones to deploy DLP as a virtual application monitoring data traversing virtual networks</a:t>
            </a:r>
          </a:p>
          <a:p>
            <a:pPr marL="342900" indent="-342900" algn="l" eaLnBrk="0" hangingPunct="0">
              <a:spcAft>
                <a:spcPct val="20000"/>
              </a:spcAft>
              <a:buClr>
                <a:srgbClr val="2D5DAD"/>
              </a:buClr>
              <a:buFontTx/>
              <a:buBlip>
                <a:blip r:embed="rId3"/>
              </a:buBlip>
            </a:pPr>
            <a:r>
              <a:rPr lang="en-US" sz="1800" b="0" dirty="0">
                <a:solidFill>
                  <a:srgbClr val="000000"/>
                </a:solidFill>
              </a:rPr>
              <a:t>Uses a centrally managed policies and enforcement controls to prevent data loss in the virtual datacenter</a:t>
            </a:r>
          </a:p>
          <a:p>
            <a:pPr marL="342900" indent="-342900" algn="l" eaLnBrk="0" hangingPunct="0">
              <a:spcAft>
                <a:spcPct val="20000"/>
              </a:spcAft>
              <a:buClr>
                <a:srgbClr val="2D5DAD"/>
              </a:buClr>
            </a:pPr>
            <a:r>
              <a:rPr lang="en-US" sz="2000" b="0" dirty="0">
                <a:solidFill>
                  <a:srgbClr val="FF0000"/>
                </a:solidFill>
              </a:rPr>
              <a:t>Customer Benefits</a:t>
            </a:r>
          </a:p>
          <a:p>
            <a:pPr marL="342900" indent="-342900" algn="l" eaLnBrk="0" hangingPunct="0">
              <a:spcAft>
                <a:spcPct val="20000"/>
              </a:spcAft>
              <a:buClr>
                <a:srgbClr val="2D5DAD"/>
              </a:buClr>
              <a:buFontTx/>
              <a:buBlip>
                <a:blip r:embed="rId3"/>
              </a:buBlip>
            </a:pPr>
            <a:r>
              <a:rPr lang="en-US" sz="2000" b="0" dirty="0">
                <a:solidFill>
                  <a:srgbClr val="000000"/>
                </a:solidFill>
              </a:rPr>
              <a:t>Pervasive protection</a:t>
            </a:r>
          </a:p>
          <a:p>
            <a:pPr marL="342900" indent="-342900" algn="l" eaLnBrk="0" hangingPunct="0">
              <a:spcAft>
                <a:spcPct val="20000"/>
              </a:spcAft>
              <a:buClr>
                <a:srgbClr val="2D5DAD"/>
              </a:buClr>
              <a:buFontTx/>
              <a:buBlip>
                <a:blip r:embed="rId3"/>
              </a:buBlip>
            </a:pPr>
            <a:r>
              <a:rPr lang="en-US" sz="2000" b="0" dirty="0">
                <a:solidFill>
                  <a:srgbClr val="000000"/>
                </a:solidFill>
              </a:rPr>
              <a:t>Persistent protection</a:t>
            </a:r>
          </a:p>
          <a:p>
            <a:pPr marL="342900" indent="-342900" algn="l" eaLnBrk="0" hangingPunct="0">
              <a:spcAft>
                <a:spcPct val="20000"/>
              </a:spcAft>
              <a:buClr>
                <a:srgbClr val="2D5DAD"/>
              </a:buClr>
              <a:buFontTx/>
              <a:buBlip>
                <a:blip r:embed="rId3"/>
              </a:buBlip>
            </a:pPr>
            <a:r>
              <a:rPr lang="en-US" sz="2000" b="0" dirty="0">
                <a:solidFill>
                  <a:srgbClr val="000000"/>
                </a:solidFill>
              </a:rPr>
              <a:t>Improved scalability</a:t>
            </a:r>
          </a:p>
          <a:p>
            <a:pPr marL="342900" indent="-342900" algn="l" eaLnBrk="0" hangingPunct="0">
              <a:spcAft>
                <a:spcPct val="20000"/>
              </a:spcAft>
              <a:buClr>
                <a:srgbClr val="2D5DAD"/>
              </a:buClr>
              <a:buFontTx/>
              <a:buBlip>
                <a:blip r:embed="rId3"/>
              </a:buBlip>
            </a:pPr>
            <a:endParaRPr lang="en-US" sz="2000" b="0" dirty="0">
              <a:solidFill>
                <a:srgbClr val="000000"/>
              </a:solidFill>
            </a:endParaRPr>
          </a:p>
        </p:txBody>
      </p:sp>
      <p:sp>
        <p:nvSpPr>
          <p:cNvPr id="65541" name="AutoShape 44" descr="Wave"/>
          <p:cNvSpPr>
            <a:spLocks noChangeArrowheads="1"/>
          </p:cNvSpPr>
          <p:nvPr/>
        </p:nvSpPr>
        <p:spPr bwMode="auto">
          <a:xfrm>
            <a:off x="5080000" y="3949700"/>
            <a:ext cx="3687763" cy="7366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pic>
        <p:nvPicPr>
          <p:cNvPr id="65542" name="Picture 5" descr="IRM-infraBox"/>
          <p:cNvPicPr>
            <a:picLocks noChangeAspect="1" noChangeArrowheads="1"/>
          </p:cNvPicPr>
          <p:nvPr/>
        </p:nvPicPr>
        <p:blipFill>
          <a:blip r:embed="rId4" cstate="print"/>
          <a:srcRect/>
          <a:stretch>
            <a:fillRect/>
          </a:stretch>
        </p:blipFill>
        <p:spPr bwMode="gray">
          <a:xfrm>
            <a:off x="5903913" y="5092700"/>
            <a:ext cx="2943225" cy="1155700"/>
          </a:xfrm>
          <a:prstGeom prst="rect">
            <a:avLst/>
          </a:prstGeom>
          <a:noFill/>
          <a:ln w="9525">
            <a:noFill/>
            <a:miter lim="800000"/>
            <a:headEnd/>
            <a:tailEnd/>
          </a:ln>
        </p:spPr>
      </p:pic>
      <p:pic>
        <p:nvPicPr>
          <p:cNvPr id="65543" name="Picture 63" descr="disc blue"/>
          <p:cNvPicPr>
            <a:picLocks noChangeAspect="1" noChangeArrowheads="1"/>
          </p:cNvPicPr>
          <p:nvPr/>
        </p:nvPicPr>
        <p:blipFill>
          <a:blip r:embed="rId5" cstate="print"/>
          <a:srcRect/>
          <a:stretch>
            <a:fillRect/>
          </a:stretch>
        </p:blipFill>
        <p:spPr bwMode="auto">
          <a:xfrm>
            <a:off x="7897813" y="5324475"/>
            <a:ext cx="342900" cy="373063"/>
          </a:xfrm>
          <a:prstGeom prst="rect">
            <a:avLst/>
          </a:prstGeom>
          <a:noFill/>
          <a:ln w="9525">
            <a:noFill/>
            <a:miter lim="800000"/>
            <a:headEnd/>
            <a:tailEnd/>
          </a:ln>
        </p:spPr>
      </p:pic>
      <p:pic>
        <p:nvPicPr>
          <p:cNvPr id="65544" name="Picture 64" descr="server"/>
          <p:cNvPicPr>
            <a:picLocks noChangeAspect="1" noChangeArrowheads="1"/>
          </p:cNvPicPr>
          <p:nvPr/>
        </p:nvPicPr>
        <p:blipFill>
          <a:blip r:embed="rId6" cstate="print"/>
          <a:srcRect/>
          <a:stretch>
            <a:fillRect/>
          </a:stretch>
        </p:blipFill>
        <p:spPr bwMode="auto">
          <a:xfrm>
            <a:off x="7339013" y="5232400"/>
            <a:ext cx="323850" cy="465138"/>
          </a:xfrm>
          <a:prstGeom prst="rect">
            <a:avLst/>
          </a:prstGeom>
          <a:noFill/>
          <a:ln w="9525">
            <a:noFill/>
            <a:miter lim="800000"/>
            <a:headEnd/>
            <a:tailEnd/>
          </a:ln>
        </p:spPr>
      </p:pic>
      <p:pic>
        <p:nvPicPr>
          <p:cNvPr id="65545" name="Picture 65" descr="Switch"/>
          <p:cNvPicPr>
            <a:picLocks noChangeAspect="1" noChangeArrowheads="1"/>
          </p:cNvPicPr>
          <p:nvPr/>
        </p:nvPicPr>
        <p:blipFill>
          <a:blip r:embed="rId7" cstate="print"/>
          <a:srcRect/>
          <a:stretch>
            <a:fillRect/>
          </a:stretch>
        </p:blipFill>
        <p:spPr bwMode="auto">
          <a:xfrm>
            <a:off x="6526213" y="5451475"/>
            <a:ext cx="561975" cy="254000"/>
          </a:xfrm>
          <a:prstGeom prst="rect">
            <a:avLst/>
          </a:prstGeom>
          <a:noFill/>
          <a:ln w="9525">
            <a:noFill/>
            <a:miter lim="800000"/>
            <a:headEnd/>
            <a:tailEnd/>
          </a:ln>
        </p:spPr>
      </p:pic>
      <p:sp>
        <p:nvSpPr>
          <p:cNvPr id="65546" name="Text Box 66"/>
          <p:cNvSpPr txBox="1">
            <a:spLocks noChangeArrowheads="1"/>
          </p:cNvSpPr>
          <p:nvPr/>
        </p:nvSpPr>
        <p:spPr bwMode="auto">
          <a:xfrm>
            <a:off x="5880100" y="5765800"/>
            <a:ext cx="3098800" cy="369888"/>
          </a:xfrm>
          <a:prstGeom prst="rect">
            <a:avLst/>
          </a:prstGeom>
          <a:noFill/>
          <a:ln w="9525">
            <a:noFill/>
            <a:miter lim="800000"/>
            <a:headEnd/>
            <a:tailEnd/>
          </a:ln>
        </p:spPr>
        <p:txBody>
          <a:bodyPr>
            <a:spAutoFit/>
          </a:bodyPr>
          <a:lstStyle/>
          <a:p>
            <a:pPr algn="ctr">
              <a:spcBef>
                <a:spcPct val="50000"/>
              </a:spcBef>
            </a:pPr>
            <a:r>
              <a:rPr lang="en-US" sz="1800" b="0">
                <a:solidFill>
                  <a:schemeClr val="bg1"/>
                </a:solidFill>
              </a:rPr>
              <a:t>Physical Infrastructure</a:t>
            </a:r>
          </a:p>
        </p:txBody>
      </p:sp>
      <p:sp>
        <p:nvSpPr>
          <p:cNvPr id="65547" name="Rectangle 81"/>
          <p:cNvSpPr>
            <a:spLocks noChangeArrowheads="1"/>
          </p:cNvSpPr>
          <p:nvPr/>
        </p:nvSpPr>
        <p:spPr bwMode="auto">
          <a:xfrm>
            <a:off x="8308975" y="4703763"/>
            <a:ext cx="279400" cy="452437"/>
          </a:xfrm>
          <a:prstGeom prst="rect">
            <a:avLst/>
          </a:prstGeom>
          <a:gradFill rotWithShape="1">
            <a:gsLst>
              <a:gs pos="0">
                <a:srgbClr val="587DC6"/>
              </a:gs>
              <a:gs pos="100000">
                <a:srgbClr val="3F4365"/>
              </a:gs>
            </a:gsLst>
            <a:lin ang="5400000" scaled="1"/>
          </a:gradFill>
          <a:ln w="9525">
            <a:noFill/>
            <a:miter lim="800000"/>
            <a:headEnd/>
            <a:tailEnd/>
          </a:ln>
        </p:spPr>
        <p:txBody>
          <a:bodyPr wrap="none" anchor="ctr"/>
          <a:lstStyle/>
          <a:p>
            <a:endParaRPr lang="en-US" sz="2400"/>
          </a:p>
        </p:txBody>
      </p:sp>
      <p:sp>
        <p:nvSpPr>
          <p:cNvPr id="65548" name="Text Box 49"/>
          <p:cNvSpPr txBox="1">
            <a:spLocks noChangeArrowheads="1"/>
          </p:cNvSpPr>
          <p:nvPr/>
        </p:nvSpPr>
        <p:spPr bwMode="auto">
          <a:xfrm>
            <a:off x="5492750" y="3978275"/>
            <a:ext cx="2976563" cy="309563"/>
          </a:xfrm>
          <a:prstGeom prst="rect">
            <a:avLst/>
          </a:prstGeom>
          <a:noFill/>
          <a:ln w="9525">
            <a:noFill/>
            <a:miter lim="800000"/>
            <a:headEnd/>
            <a:tailEnd/>
          </a:ln>
        </p:spPr>
        <p:txBody>
          <a:bodyPr anchor="ctr"/>
          <a:lstStyle/>
          <a:p>
            <a:pPr algn="ctr" eaLnBrk="0" hangingPunct="0"/>
            <a:r>
              <a:rPr lang="en-US" sz="1800" b="0">
                <a:solidFill>
                  <a:srgbClr val="587DC6"/>
                </a:solidFill>
              </a:rPr>
              <a:t>VMware VSphere</a:t>
            </a:r>
          </a:p>
        </p:txBody>
      </p:sp>
      <p:pic>
        <p:nvPicPr>
          <p:cNvPr id="65549" name="Picture 8" descr="ICON_Server_flat_Q408.png"/>
          <p:cNvPicPr>
            <a:picLocks noChangeAspect="1"/>
          </p:cNvPicPr>
          <p:nvPr/>
        </p:nvPicPr>
        <p:blipFill>
          <a:blip r:embed="rId8" cstate="print"/>
          <a:srcRect/>
          <a:stretch>
            <a:fillRect/>
          </a:stretch>
        </p:blipFill>
        <p:spPr bwMode="auto">
          <a:xfrm>
            <a:off x="6111875" y="4346575"/>
            <a:ext cx="641350" cy="196850"/>
          </a:xfrm>
          <a:prstGeom prst="rect">
            <a:avLst/>
          </a:prstGeom>
          <a:noFill/>
          <a:ln w="9525">
            <a:noFill/>
            <a:miter lim="800000"/>
            <a:headEnd/>
            <a:tailEnd/>
          </a:ln>
        </p:spPr>
      </p:pic>
      <p:sp>
        <p:nvSpPr>
          <p:cNvPr id="65550" name="Rectangle 81"/>
          <p:cNvSpPr>
            <a:spLocks noChangeArrowheads="1"/>
          </p:cNvSpPr>
          <p:nvPr/>
        </p:nvSpPr>
        <p:spPr bwMode="auto">
          <a:xfrm>
            <a:off x="7318375" y="4703763"/>
            <a:ext cx="279400" cy="452437"/>
          </a:xfrm>
          <a:prstGeom prst="rect">
            <a:avLst/>
          </a:prstGeom>
          <a:gradFill rotWithShape="1">
            <a:gsLst>
              <a:gs pos="0">
                <a:srgbClr val="587DC6"/>
              </a:gs>
              <a:gs pos="100000">
                <a:srgbClr val="3F4365"/>
              </a:gs>
            </a:gsLst>
            <a:lin ang="5400000" scaled="1"/>
          </a:gradFill>
          <a:ln w="9525">
            <a:noFill/>
            <a:miter lim="800000"/>
            <a:headEnd/>
            <a:tailEnd/>
          </a:ln>
        </p:spPr>
        <p:txBody>
          <a:bodyPr wrap="none" anchor="ctr"/>
          <a:lstStyle/>
          <a:p>
            <a:endParaRPr lang="en-US" sz="2400"/>
          </a:p>
        </p:txBody>
      </p:sp>
      <p:sp>
        <p:nvSpPr>
          <p:cNvPr id="65551" name="Rectangle 81"/>
          <p:cNvSpPr>
            <a:spLocks noChangeArrowheads="1"/>
          </p:cNvSpPr>
          <p:nvPr/>
        </p:nvSpPr>
        <p:spPr bwMode="auto">
          <a:xfrm>
            <a:off x="6315075" y="4703763"/>
            <a:ext cx="279400" cy="452437"/>
          </a:xfrm>
          <a:prstGeom prst="rect">
            <a:avLst/>
          </a:prstGeom>
          <a:gradFill rotWithShape="1">
            <a:gsLst>
              <a:gs pos="0">
                <a:srgbClr val="587DC6"/>
              </a:gs>
              <a:gs pos="100000">
                <a:srgbClr val="3F4365"/>
              </a:gs>
            </a:gsLst>
            <a:lin ang="5400000" scaled="1"/>
          </a:gradFill>
          <a:ln w="9525">
            <a:noFill/>
            <a:miter lim="800000"/>
            <a:headEnd/>
            <a:tailEnd/>
          </a:ln>
        </p:spPr>
        <p:txBody>
          <a:bodyPr wrap="none" anchor="ctr"/>
          <a:lstStyle/>
          <a:p>
            <a:endParaRPr lang="en-US" sz="2400"/>
          </a:p>
        </p:txBody>
      </p:sp>
      <p:sp>
        <p:nvSpPr>
          <p:cNvPr id="65552" name="Rectangle 81"/>
          <p:cNvSpPr>
            <a:spLocks noChangeArrowheads="1"/>
          </p:cNvSpPr>
          <p:nvPr/>
        </p:nvSpPr>
        <p:spPr bwMode="auto">
          <a:xfrm>
            <a:off x="5299075" y="4703763"/>
            <a:ext cx="279400" cy="452437"/>
          </a:xfrm>
          <a:prstGeom prst="rect">
            <a:avLst/>
          </a:prstGeom>
          <a:gradFill rotWithShape="1">
            <a:gsLst>
              <a:gs pos="0">
                <a:srgbClr val="587DC6"/>
              </a:gs>
              <a:gs pos="100000">
                <a:srgbClr val="1AC2F6"/>
              </a:gs>
            </a:gsLst>
            <a:lin ang="5400000" scaled="1"/>
          </a:gradFill>
          <a:ln w="9525">
            <a:noFill/>
            <a:miter lim="800000"/>
            <a:headEnd/>
            <a:tailEnd/>
          </a:ln>
        </p:spPr>
        <p:txBody>
          <a:bodyPr wrap="none" anchor="ctr"/>
          <a:lstStyle/>
          <a:p>
            <a:endParaRPr lang="en-US" sz="2400"/>
          </a:p>
        </p:txBody>
      </p:sp>
      <p:pic>
        <p:nvPicPr>
          <p:cNvPr id="65553" name="Picture 84" descr="globe_grid"/>
          <p:cNvPicPr>
            <a:picLocks noChangeAspect="1" noChangeArrowheads="1"/>
          </p:cNvPicPr>
          <p:nvPr/>
        </p:nvPicPr>
        <p:blipFill>
          <a:blip r:embed="rId9" cstate="print"/>
          <a:srcRect/>
          <a:stretch>
            <a:fillRect/>
          </a:stretch>
        </p:blipFill>
        <p:spPr bwMode="auto">
          <a:xfrm>
            <a:off x="4938713" y="5092700"/>
            <a:ext cx="989012" cy="989013"/>
          </a:xfrm>
          <a:prstGeom prst="rect">
            <a:avLst/>
          </a:prstGeom>
          <a:noFill/>
          <a:ln w="9525">
            <a:noFill/>
            <a:miter lim="800000"/>
            <a:headEnd/>
            <a:tailEnd/>
          </a:ln>
        </p:spPr>
      </p:pic>
      <p:pic>
        <p:nvPicPr>
          <p:cNvPr id="65554" name="Picture 8" descr="ICON_Server_flat_Q408.png"/>
          <p:cNvPicPr>
            <a:picLocks noChangeAspect="1"/>
          </p:cNvPicPr>
          <p:nvPr/>
        </p:nvPicPr>
        <p:blipFill>
          <a:blip r:embed="rId8" cstate="print"/>
          <a:srcRect/>
          <a:stretch>
            <a:fillRect/>
          </a:stretch>
        </p:blipFill>
        <p:spPr bwMode="auto">
          <a:xfrm>
            <a:off x="7077075" y="4346575"/>
            <a:ext cx="641350" cy="196850"/>
          </a:xfrm>
          <a:prstGeom prst="rect">
            <a:avLst/>
          </a:prstGeom>
          <a:noFill/>
          <a:ln w="9525">
            <a:noFill/>
            <a:miter lim="800000"/>
            <a:headEnd/>
            <a:tailEnd/>
          </a:ln>
        </p:spPr>
      </p:pic>
      <p:pic>
        <p:nvPicPr>
          <p:cNvPr id="65555" name="Picture 8" descr="ICON_Server_flat_Q408.png"/>
          <p:cNvPicPr>
            <a:picLocks noChangeAspect="1"/>
          </p:cNvPicPr>
          <p:nvPr/>
        </p:nvPicPr>
        <p:blipFill>
          <a:blip r:embed="rId8" cstate="print"/>
          <a:srcRect/>
          <a:stretch>
            <a:fillRect/>
          </a:stretch>
        </p:blipFill>
        <p:spPr bwMode="auto">
          <a:xfrm>
            <a:off x="8042275" y="4333875"/>
            <a:ext cx="641350" cy="196850"/>
          </a:xfrm>
          <a:prstGeom prst="rect">
            <a:avLst/>
          </a:prstGeom>
          <a:noFill/>
          <a:ln w="9525">
            <a:noFill/>
            <a:miter lim="800000"/>
            <a:headEnd/>
            <a:tailEnd/>
          </a:ln>
        </p:spPr>
      </p:pic>
      <p:pic>
        <p:nvPicPr>
          <p:cNvPr id="65556" name="Picture 8" descr="ICON_Server_flat_Q408.png"/>
          <p:cNvPicPr>
            <a:picLocks noChangeAspect="1"/>
          </p:cNvPicPr>
          <p:nvPr/>
        </p:nvPicPr>
        <p:blipFill>
          <a:blip r:embed="rId8" cstate="print"/>
          <a:srcRect/>
          <a:stretch>
            <a:fillRect/>
          </a:stretch>
        </p:blipFill>
        <p:spPr bwMode="auto">
          <a:xfrm>
            <a:off x="5184775" y="4346575"/>
            <a:ext cx="641350" cy="196850"/>
          </a:xfrm>
          <a:prstGeom prst="rect">
            <a:avLst/>
          </a:prstGeom>
          <a:noFill/>
          <a:ln w="9525">
            <a:noFill/>
            <a:miter lim="800000"/>
            <a:headEnd/>
            <a:tailEnd/>
          </a:ln>
        </p:spPr>
      </p:pic>
      <p:sp>
        <p:nvSpPr>
          <p:cNvPr id="65557" name="Text Box 138"/>
          <p:cNvSpPr txBox="1">
            <a:spLocks noChangeArrowheads="1"/>
          </p:cNvSpPr>
          <p:nvPr/>
        </p:nvSpPr>
        <p:spPr bwMode="auto">
          <a:xfrm>
            <a:off x="5441950" y="1501775"/>
            <a:ext cx="2976563" cy="309563"/>
          </a:xfrm>
          <a:prstGeom prst="rect">
            <a:avLst/>
          </a:prstGeom>
          <a:noFill/>
          <a:ln w="9525">
            <a:noFill/>
            <a:miter lim="800000"/>
            <a:headEnd/>
            <a:tailEnd/>
          </a:ln>
        </p:spPr>
        <p:txBody>
          <a:bodyPr anchor="ctr"/>
          <a:lstStyle/>
          <a:p>
            <a:pPr algn="ctr" eaLnBrk="0" hangingPunct="0"/>
            <a:r>
              <a:rPr lang="en-US" sz="1800" b="0">
                <a:solidFill>
                  <a:srgbClr val="587DC6"/>
                </a:solidFill>
              </a:rPr>
              <a:t>VMware vShield zones</a:t>
            </a:r>
          </a:p>
        </p:txBody>
      </p:sp>
      <p:sp>
        <p:nvSpPr>
          <p:cNvPr id="65558" name="Rectangle 81"/>
          <p:cNvSpPr>
            <a:spLocks noChangeArrowheads="1"/>
          </p:cNvSpPr>
          <p:nvPr/>
        </p:nvSpPr>
        <p:spPr bwMode="auto">
          <a:xfrm>
            <a:off x="5311775" y="2827338"/>
            <a:ext cx="279400" cy="1100137"/>
          </a:xfrm>
          <a:prstGeom prst="rect">
            <a:avLst/>
          </a:prstGeom>
          <a:gradFill rotWithShape="1">
            <a:gsLst>
              <a:gs pos="0">
                <a:srgbClr val="587DC6"/>
              </a:gs>
              <a:gs pos="100000">
                <a:srgbClr val="1AC2F6"/>
              </a:gs>
            </a:gsLst>
            <a:lin ang="5400000" scaled="1"/>
          </a:gradFill>
          <a:ln w="9525">
            <a:noFill/>
            <a:miter lim="800000"/>
            <a:headEnd/>
            <a:tailEnd/>
          </a:ln>
        </p:spPr>
        <p:txBody>
          <a:bodyPr wrap="none" anchor="ctr"/>
          <a:lstStyle/>
          <a:p>
            <a:endParaRPr lang="en-US" sz="2400"/>
          </a:p>
        </p:txBody>
      </p:sp>
      <p:sp>
        <p:nvSpPr>
          <p:cNvPr id="65559" name="Rectangle 81"/>
          <p:cNvSpPr>
            <a:spLocks noChangeArrowheads="1"/>
          </p:cNvSpPr>
          <p:nvPr/>
        </p:nvSpPr>
        <p:spPr bwMode="auto">
          <a:xfrm>
            <a:off x="6315075" y="2760663"/>
            <a:ext cx="279400" cy="1163637"/>
          </a:xfrm>
          <a:prstGeom prst="rect">
            <a:avLst/>
          </a:prstGeom>
          <a:gradFill rotWithShape="1">
            <a:gsLst>
              <a:gs pos="0">
                <a:srgbClr val="587DC6"/>
              </a:gs>
              <a:gs pos="100000">
                <a:srgbClr val="1AC2F6"/>
              </a:gs>
            </a:gsLst>
            <a:lin ang="5400000" scaled="1"/>
          </a:gradFill>
          <a:ln w="9525">
            <a:noFill/>
            <a:miter lim="800000"/>
            <a:headEnd/>
            <a:tailEnd/>
          </a:ln>
        </p:spPr>
        <p:txBody>
          <a:bodyPr wrap="none" anchor="ctr"/>
          <a:lstStyle/>
          <a:p>
            <a:endParaRPr lang="en-US" sz="2400"/>
          </a:p>
        </p:txBody>
      </p:sp>
      <p:sp>
        <p:nvSpPr>
          <p:cNvPr id="65560" name="Rectangle 81"/>
          <p:cNvSpPr>
            <a:spLocks noChangeArrowheads="1"/>
          </p:cNvSpPr>
          <p:nvPr/>
        </p:nvSpPr>
        <p:spPr bwMode="auto">
          <a:xfrm>
            <a:off x="7318375" y="2811463"/>
            <a:ext cx="279400" cy="1112837"/>
          </a:xfrm>
          <a:prstGeom prst="rect">
            <a:avLst/>
          </a:prstGeom>
          <a:gradFill rotWithShape="1">
            <a:gsLst>
              <a:gs pos="0">
                <a:srgbClr val="587DC6"/>
              </a:gs>
              <a:gs pos="100000">
                <a:srgbClr val="1AC2F6"/>
              </a:gs>
            </a:gsLst>
            <a:lin ang="5400000" scaled="1"/>
          </a:gradFill>
          <a:ln w="9525">
            <a:noFill/>
            <a:miter lim="800000"/>
            <a:headEnd/>
            <a:tailEnd/>
          </a:ln>
        </p:spPr>
        <p:txBody>
          <a:bodyPr wrap="none" anchor="ctr"/>
          <a:lstStyle/>
          <a:p>
            <a:endParaRPr lang="en-US" sz="2400"/>
          </a:p>
        </p:txBody>
      </p:sp>
      <p:sp>
        <p:nvSpPr>
          <p:cNvPr id="65561" name="Rectangle 81"/>
          <p:cNvSpPr>
            <a:spLocks noChangeArrowheads="1"/>
          </p:cNvSpPr>
          <p:nvPr/>
        </p:nvSpPr>
        <p:spPr bwMode="auto">
          <a:xfrm>
            <a:off x="8321675" y="2747963"/>
            <a:ext cx="279400" cy="1176337"/>
          </a:xfrm>
          <a:prstGeom prst="rect">
            <a:avLst/>
          </a:prstGeom>
          <a:gradFill rotWithShape="1">
            <a:gsLst>
              <a:gs pos="0">
                <a:srgbClr val="587DC6"/>
              </a:gs>
              <a:gs pos="100000">
                <a:srgbClr val="1AC2F6"/>
              </a:gs>
            </a:gsLst>
            <a:lin ang="5400000" scaled="1"/>
          </a:gradFill>
          <a:ln w="9525">
            <a:noFill/>
            <a:miter lim="800000"/>
            <a:headEnd/>
            <a:tailEnd/>
          </a:ln>
        </p:spPr>
        <p:txBody>
          <a:bodyPr wrap="none" anchor="ctr"/>
          <a:lstStyle/>
          <a:p>
            <a:endParaRPr lang="en-US" sz="2400"/>
          </a:p>
        </p:txBody>
      </p:sp>
      <p:pic>
        <p:nvPicPr>
          <p:cNvPr id="65562" name="Picture 159" descr="firewall"/>
          <p:cNvPicPr>
            <a:picLocks noChangeAspect="1" noChangeArrowheads="1"/>
          </p:cNvPicPr>
          <p:nvPr/>
        </p:nvPicPr>
        <p:blipFill>
          <a:blip r:embed="rId10" cstate="print"/>
          <a:srcRect/>
          <a:stretch>
            <a:fillRect/>
          </a:stretch>
        </p:blipFill>
        <p:spPr bwMode="auto">
          <a:xfrm>
            <a:off x="5156200" y="3060700"/>
            <a:ext cx="517525" cy="430213"/>
          </a:xfrm>
          <a:prstGeom prst="rect">
            <a:avLst/>
          </a:prstGeom>
          <a:noFill/>
          <a:ln w="9525">
            <a:noFill/>
            <a:miter lim="800000"/>
            <a:headEnd/>
            <a:tailEnd/>
          </a:ln>
        </p:spPr>
      </p:pic>
      <p:pic>
        <p:nvPicPr>
          <p:cNvPr id="65563" name="Picture 161" descr="firewall"/>
          <p:cNvPicPr>
            <a:picLocks noChangeAspect="1" noChangeArrowheads="1"/>
          </p:cNvPicPr>
          <p:nvPr/>
        </p:nvPicPr>
        <p:blipFill>
          <a:blip r:embed="rId10" cstate="print"/>
          <a:srcRect/>
          <a:stretch>
            <a:fillRect/>
          </a:stretch>
        </p:blipFill>
        <p:spPr bwMode="auto">
          <a:xfrm>
            <a:off x="8191500" y="3105150"/>
            <a:ext cx="517525" cy="430213"/>
          </a:xfrm>
          <a:prstGeom prst="rect">
            <a:avLst/>
          </a:prstGeom>
          <a:noFill/>
          <a:ln w="9525">
            <a:noFill/>
            <a:miter lim="800000"/>
            <a:headEnd/>
            <a:tailEnd/>
          </a:ln>
        </p:spPr>
      </p:pic>
      <p:pic>
        <p:nvPicPr>
          <p:cNvPr id="65564" name="Picture 159" descr="firewall"/>
          <p:cNvPicPr>
            <a:picLocks noChangeAspect="1" noChangeArrowheads="1"/>
          </p:cNvPicPr>
          <p:nvPr/>
        </p:nvPicPr>
        <p:blipFill>
          <a:blip r:embed="rId10" cstate="print"/>
          <a:srcRect/>
          <a:stretch>
            <a:fillRect/>
          </a:stretch>
        </p:blipFill>
        <p:spPr bwMode="auto">
          <a:xfrm>
            <a:off x="6197600" y="3060700"/>
            <a:ext cx="517525" cy="430213"/>
          </a:xfrm>
          <a:prstGeom prst="rect">
            <a:avLst/>
          </a:prstGeom>
          <a:noFill/>
          <a:ln w="9525">
            <a:noFill/>
            <a:miter lim="800000"/>
            <a:headEnd/>
            <a:tailEnd/>
          </a:ln>
        </p:spPr>
      </p:pic>
      <p:pic>
        <p:nvPicPr>
          <p:cNvPr id="65565" name="Picture 159" descr="firewall"/>
          <p:cNvPicPr>
            <a:picLocks noChangeAspect="1" noChangeArrowheads="1"/>
          </p:cNvPicPr>
          <p:nvPr/>
        </p:nvPicPr>
        <p:blipFill>
          <a:blip r:embed="rId10" cstate="print"/>
          <a:srcRect/>
          <a:stretch>
            <a:fillRect/>
          </a:stretch>
        </p:blipFill>
        <p:spPr bwMode="auto">
          <a:xfrm>
            <a:off x="7213600" y="3086100"/>
            <a:ext cx="517525" cy="430213"/>
          </a:xfrm>
          <a:prstGeom prst="rect">
            <a:avLst/>
          </a:prstGeom>
          <a:noFill/>
          <a:ln w="9525">
            <a:noFill/>
            <a:miter lim="800000"/>
            <a:headEnd/>
            <a:tailEnd/>
          </a:ln>
        </p:spPr>
      </p:pic>
      <p:sp>
        <p:nvSpPr>
          <p:cNvPr id="65566" name="Rectangle 16"/>
          <p:cNvSpPr>
            <a:spLocks noChangeArrowheads="1"/>
          </p:cNvSpPr>
          <p:nvPr/>
        </p:nvSpPr>
        <p:spPr bwMode="auto">
          <a:xfrm>
            <a:off x="5422900" y="3343275"/>
            <a:ext cx="685800" cy="241300"/>
          </a:xfrm>
          <a:prstGeom prst="rect">
            <a:avLst/>
          </a:prstGeom>
          <a:noFill/>
          <a:ln w="25400" algn="ctr">
            <a:noFill/>
            <a:miter lim="800000"/>
            <a:headEnd/>
            <a:tailEnd/>
          </a:ln>
        </p:spPr>
        <p:txBody>
          <a:bodyPr anchor="ctr"/>
          <a:lstStyle/>
          <a:p>
            <a:pPr algn="ctr" eaLnBrk="0" hangingPunct="0"/>
            <a:r>
              <a:rPr lang="en-US" sz="1600"/>
              <a:t>DLP</a:t>
            </a:r>
          </a:p>
        </p:txBody>
      </p:sp>
      <p:sp>
        <p:nvSpPr>
          <p:cNvPr id="65567" name="Rectangle 16"/>
          <p:cNvSpPr>
            <a:spLocks noChangeArrowheads="1"/>
          </p:cNvSpPr>
          <p:nvPr/>
        </p:nvSpPr>
        <p:spPr bwMode="auto">
          <a:xfrm>
            <a:off x="6489700" y="3317875"/>
            <a:ext cx="685800" cy="241300"/>
          </a:xfrm>
          <a:prstGeom prst="rect">
            <a:avLst/>
          </a:prstGeom>
          <a:noFill/>
          <a:ln w="25400" algn="ctr">
            <a:noFill/>
            <a:miter lim="800000"/>
            <a:headEnd/>
            <a:tailEnd/>
          </a:ln>
        </p:spPr>
        <p:txBody>
          <a:bodyPr anchor="ctr"/>
          <a:lstStyle/>
          <a:p>
            <a:pPr algn="ctr" eaLnBrk="0" hangingPunct="0"/>
            <a:r>
              <a:rPr lang="en-US" sz="1600"/>
              <a:t>DLP</a:t>
            </a:r>
          </a:p>
        </p:txBody>
      </p:sp>
      <p:sp>
        <p:nvSpPr>
          <p:cNvPr id="65568" name="Rectangle 16"/>
          <p:cNvSpPr>
            <a:spLocks noChangeArrowheads="1"/>
          </p:cNvSpPr>
          <p:nvPr/>
        </p:nvSpPr>
        <p:spPr bwMode="auto">
          <a:xfrm>
            <a:off x="7556500" y="3305175"/>
            <a:ext cx="685800" cy="241300"/>
          </a:xfrm>
          <a:prstGeom prst="rect">
            <a:avLst/>
          </a:prstGeom>
          <a:noFill/>
          <a:ln w="25400" algn="ctr">
            <a:noFill/>
            <a:miter lim="800000"/>
            <a:headEnd/>
            <a:tailEnd/>
          </a:ln>
        </p:spPr>
        <p:txBody>
          <a:bodyPr anchor="ctr"/>
          <a:lstStyle/>
          <a:p>
            <a:pPr algn="ctr" eaLnBrk="0" hangingPunct="0"/>
            <a:r>
              <a:rPr lang="en-US" sz="1600"/>
              <a:t>DLP</a:t>
            </a:r>
          </a:p>
        </p:txBody>
      </p:sp>
      <p:sp>
        <p:nvSpPr>
          <p:cNvPr id="65569" name="Rectangle 16"/>
          <p:cNvSpPr>
            <a:spLocks noChangeArrowheads="1"/>
          </p:cNvSpPr>
          <p:nvPr/>
        </p:nvSpPr>
        <p:spPr bwMode="auto">
          <a:xfrm>
            <a:off x="8470900" y="3305175"/>
            <a:ext cx="685800" cy="241300"/>
          </a:xfrm>
          <a:prstGeom prst="rect">
            <a:avLst/>
          </a:prstGeom>
          <a:noFill/>
          <a:ln w="25400" algn="ctr">
            <a:noFill/>
            <a:miter lim="800000"/>
            <a:headEnd/>
            <a:tailEnd/>
          </a:ln>
        </p:spPr>
        <p:txBody>
          <a:bodyPr anchor="ctr"/>
          <a:lstStyle/>
          <a:p>
            <a:pPr algn="ctr" eaLnBrk="0" hangingPunct="0"/>
            <a:r>
              <a:rPr lang="en-US" sz="1600"/>
              <a:t>DLP</a:t>
            </a:r>
          </a:p>
        </p:txBody>
      </p:sp>
      <p:sp>
        <p:nvSpPr>
          <p:cNvPr id="65570" name="AutoShape 44" descr="Wave"/>
          <p:cNvSpPr>
            <a:spLocks noChangeArrowheads="1"/>
          </p:cNvSpPr>
          <p:nvPr/>
        </p:nvSpPr>
        <p:spPr bwMode="auto">
          <a:xfrm>
            <a:off x="4800600" y="1917700"/>
            <a:ext cx="2095500" cy="9271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grpSp>
        <p:nvGrpSpPr>
          <p:cNvPr id="2" name="Group 70"/>
          <p:cNvGrpSpPr>
            <a:grpSpLocks/>
          </p:cNvGrpSpPr>
          <p:nvPr/>
        </p:nvGrpSpPr>
        <p:grpSpPr bwMode="auto">
          <a:xfrm>
            <a:off x="5002213" y="2146300"/>
            <a:ext cx="676275" cy="457200"/>
            <a:chOff x="594" y="2016"/>
            <a:chExt cx="426" cy="288"/>
          </a:xfrm>
        </p:grpSpPr>
        <p:sp>
          <p:nvSpPr>
            <p:cNvPr id="65603"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5604"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605"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5606"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3" name="Group 75"/>
            <p:cNvGrpSpPr>
              <a:grpSpLocks/>
            </p:cNvGrpSpPr>
            <p:nvPr/>
          </p:nvGrpSpPr>
          <p:grpSpPr bwMode="auto">
            <a:xfrm>
              <a:off x="864" y="2038"/>
              <a:ext cx="136" cy="242"/>
              <a:chOff x="1068" y="2713"/>
              <a:chExt cx="157" cy="279"/>
            </a:xfrm>
          </p:grpSpPr>
          <p:sp>
            <p:nvSpPr>
              <p:cNvPr id="65608"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609"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grpSp>
        <p:nvGrpSpPr>
          <p:cNvPr id="4" name="Group 149"/>
          <p:cNvGrpSpPr>
            <a:grpSpLocks/>
          </p:cNvGrpSpPr>
          <p:nvPr/>
        </p:nvGrpSpPr>
        <p:grpSpPr bwMode="auto">
          <a:xfrm>
            <a:off x="5897563" y="2001838"/>
            <a:ext cx="919162" cy="736600"/>
            <a:chOff x="3144" y="1136"/>
            <a:chExt cx="579" cy="464"/>
          </a:xfrm>
        </p:grpSpPr>
        <p:sp>
          <p:nvSpPr>
            <p:cNvPr id="65594" name="AutoShape 44" descr="Wave"/>
            <p:cNvSpPr>
              <a:spLocks noChangeArrowheads="1"/>
            </p:cNvSpPr>
            <p:nvPr/>
          </p:nvSpPr>
          <p:spPr bwMode="auto">
            <a:xfrm>
              <a:off x="3144" y="1136"/>
              <a:ext cx="579" cy="464"/>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grpSp>
          <p:nvGrpSpPr>
            <p:cNvPr id="5" name="Group 70"/>
            <p:cNvGrpSpPr>
              <a:grpSpLocks/>
            </p:cNvGrpSpPr>
            <p:nvPr/>
          </p:nvGrpSpPr>
          <p:grpSpPr bwMode="auto">
            <a:xfrm>
              <a:off x="3215" y="1224"/>
              <a:ext cx="426" cy="288"/>
              <a:chOff x="594" y="2016"/>
              <a:chExt cx="426" cy="288"/>
            </a:xfrm>
          </p:grpSpPr>
          <p:sp>
            <p:nvSpPr>
              <p:cNvPr id="65596"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5597"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598"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5599"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6" name="Group 75"/>
              <p:cNvGrpSpPr>
                <a:grpSpLocks/>
              </p:cNvGrpSpPr>
              <p:nvPr/>
            </p:nvGrpSpPr>
            <p:grpSpPr bwMode="auto">
              <a:xfrm>
                <a:off x="864" y="2038"/>
                <a:ext cx="136" cy="242"/>
                <a:chOff x="1068" y="2713"/>
                <a:chExt cx="157" cy="279"/>
              </a:xfrm>
            </p:grpSpPr>
            <p:sp>
              <p:nvSpPr>
                <p:cNvPr id="65601"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602"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grpSp>
      <p:sp>
        <p:nvSpPr>
          <p:cNvPr id="65573" name="AutoShape 44" descr="Wave"/>
          <p:cNvSpPr>
            <a:spLocks noChangeArrowheads="1"/>
          </p:cNvSpPr>
          <p:nvPr/>
        </p:nvSpPr>
        <p:spPr bwMode="auto">
          <a:xfrm>
            <a:off x="7005638" y="1905000"/>
            <a:ext cx="1973262" cy="9144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grpSp>
        <p:nvGrpSpPr>
          <p:cNvPr id="7" name="Group 70"/>
          <p:cNvGrpSpPr>
            <a:grpSpLocks/>
          </p:cNvGrpSpPr>
          <p:nvPr/>
        </p:nvGrpSpPr>
        <p:grpSpPr bwMode="auto">
          <a:xfrm>
            <a:off x="7118350" y="2138363"/>
            <a:ext cx="676275" cy="457200"/>
            <a:chOff x="594" y="2016"/>
            <a:chExt cx="426" cy="288"/>
          </a:xfrm>
        </p:grpSpPr>
        <p:sp>
          <p:nvSpPr>
            <p:cNvPr id="65587"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5588"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589"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5590"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8" name="Group 75"/>
            <p:cNvGrpSpPr>
              <a:grpSpLocks/>
            </p:cNvGrpSpPr>
            <p:nvPr/>
          </p:nvGrpSpPr>
          <p:grpSpPr bwMode="auto">
            <a:xfrm>
              <a:off x="864" y="2038"/>
              <a:ext cx="136" cy="242"/>
              <a:chOff x="1068" y="2713"/>
              <a:chExt cx="157" cy="279"/>
            </a:xfrm>
          </p:grpSpPr>
          <p:sp>
            <p:nvSpPr>
              <p:cNvPr id="65592"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593"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grpSp>
        <p:nvGrpSpPr>
          <p:cNvPr id="9" name="Group 169"/>
          <p:cNvGrpSpPr>
            <a:grpSpLocks/>
          </p:cNvGrpSpPr>
          <p:nvPr/>
        </p:nvGrpSpPr>
        <p:grpSpPr bwMode="auto">
          <a:xfrm>
            <a:off x="8001000" y="1995488"/>
            <a:ext cx="919163" cy="736600"/>
            <a:chOff x="3144" y="1136"/>
            <a:chExt cx="579" cy="464"/>
          </a:xfrm>
        </p:grpSpPr>
        <p:sp>
          <p:nvSpPr>
            <p:cNvPr id="65578" name="AutoShape 44" descr="Wave"/>
            <p:cNvSpPr>
              <a:spLocks noChangeArrowheads="1"/>
            </p:cNvSpPr>
            <p:nvPr/>
          </p:nvSpPr>
          <p:spPr bwMode="auto">
            <a:xfrm>
              <a:off x="3144" y="1136"/>
              <a:ext cx="579" cy="464"/>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grpSp>
          <p:nvGrpSpPr>
            <p:cNvPr id="10" name="Group 70"/>
            <p:cNvGrpSpPr>
              <a:grpSpLocks/>
            </p:cNvGrpSpPr>
            <p:nvPr/>
          </p:nvGrpSpPr>
          <p:grpSpPr bwMode="auto">
            <a:xfrm>
              <a:off x="3215" y="1224"/>
              <a:ext cx="426" cy="288"/>
              <a:chOff x="594" y="2016"/>
              <a:chExt cx="426" cy="288"/>
            </a:xfrm>
          </p:grpSpPr>
          <p:sp>
            <p:nvSpPr>
              <p:cNvPr id="65580"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5581"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582"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5583"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11" name="Group 75"/>
              <p:cNvGrpSpPr>
                <a:grpSpLocks/>
              </p:cNvGrpSpPr>
              <p:nvPr/>
            </p:nvGrpSpPr>
            <p:grpSpPr bwMode="auto">
              <a:xfrm>
                <a:off x="864" y="2038"/>
                <a:ext cx="136" cy="242"/>
                <a:chOff x="1068" y="2713"/>
                <a:chExt cx="157" cy="279"/>
              </a:xfrm>
            </p:grpSpPr>
            <p:sp>
              <p:nvSpPr>
                <p:cNvPr id="65585"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5586"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grpSp>
      <p:sp>
        <p:nvSpPr>
          <p:cNvPr id="65576" name="Rectangle 73"/>
          <p:cNvSpPr>
            <a:spLocks noChangeArrowheads="1"/>
          </p:cNvSpPr>
          <p:nvPr/>
        </p:nvSpPr>
        <p:spPr bwMode="auto">
          <a:xfrm>
            <a:off x="4711700" y="1485900"/>
            <a:ext cx="4368800" cy="3441700"/>
          </a:xfrm>
          <a:prstGeom prst="rect">
            <a:avLst/>
          </a:prstGeom>
          <a:noFill/>
          <a:ln w="28575" algn="ctr">
            <a:solidFill>
              <a:schemeClr val="tx1"/>
            </a:solidFill>
            <a:prstDash val="dash"/>
            <a:miter lim="800000"/>
            <a:headEnd/>
            <a:tailEnd/>
          </a:ln>
        </p:spPr>
        <p:txBody>
          <a:bodyPr wrap="none"/>
          <a:lstStyle/>
          <a:p>
            <a:pPr algn="ctr" eaLnBrk="0" hangingPunct="0"/>
            <a:endParaRPr lang="en-US" sz="2400"/>
          </a:p>
        </p:txBody>
      </p:sp>
      <p:sp>
        <p:nvSpPr>
          <p:cNvPr id="65577" name="TextBox 74"/>
          <p:cNvSpPr txBox="1">
            <a:spLocks noChangeArrowheads="1"/>
          </p:cNvSpPr>
          <p:nvPr/>
        </p:nvSpPr>
        <p:spPr bwMode="auto">
          <a:xfrm>
            <a:off x="5743094" y="1154668"/>
            <a:ext cx="2463174" cy="369332"/>
          </a:xfrm>
          <a:prstGeom prst="rect">
            <a:avLst/>
          </a:prstGeom>
          <a:noFill/>
          <a:ln w="9525">
            <a:noFill/>
            <a:miter lim="800000"/>
            <a:headEnd/>
            <a:tailEnd/>
          </a:ln>
        </p:spPr>
        <p:txBody>
          <a:bodyPr wrap="none">
            <a:spAutoFit/>
          </a:bodyPr>
          <a:lstStyle/>
          <a:p>
            <a:r>
              <a:rPr lang="en-US" sz="1800" i="1" dirty="0"/>
              <a:t>Virtual Infrastructure</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4" descr="Wave"/>
          <p:cNvSpPr>
            <a:spLocks noChangeArrowheads="1"/>
          </p:cNvSpPr>
          <p:nvPr/>
        </p:nvSpPr>
        <p:spPr bwMode="auto">
          <a:xfrm>
            <a:off x="584200" y="3740150"/>
            <a:ext cx="3665538" cy="277495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sp>
        <p:nvSpPr>
          <p:cNvPr id="20" name="Left Arrow 19"/>
          <p:cNvSpPr>
            <a:spLocks noChangeArrowheads="1"/>
          </p:cNvSpPr>
          <p:nvPr/>
        </p:nvSpPr>
        <p:spPr bwMode="auto">
          <a:xfrm rot="10800000">
            <a:off x="1497013" y="4460875"/>
            <a:ext cx="1193800" cy="190500"/>
          </a:xfrm>
          <a:prstGeom prst="leftArrow">
            <a:avLst>
              <a:gd name="adj1" fmla="val 50000"/>
              <a:gd name="adj2" fmla="val 72299"/>
            </a:avLst>
          </a:prstGeom>
          <a:solidFill>
            <a:srgbClr val="000080"/>
          </a:solidFill>
          <a:ln w="25400" algn="ctr">
            <a:noFill/>
            <a:miter lim="800000"/>
            <a:headEnd/>
            <a:tailEnd/>
          </a:ln>
        </p:spPr>
        <p:txBody>
          <a:bodyPr rot="10800000" anchor="ctr"/>
          <a:lstStyle/>
          <a:p>
            <a:pPr algn="ctr" eaLnBrk="0" fontAlgn="auto" hangingPunct="0">
              <a:spcBef>
                <a:spcPts val="0"/>
              </a:spcBef>
              <a:spcAft>
                <a:spcPts val="0"/>
              </a:spcAft>
              <a:defRPr/>
            </a:pPr>
            <a:endParaRPr lang="en-US" sz="2400" dirty="0">
              <a:solidFill>
                <a:srgbClr val="FFFFFF"/>
              </a:solidFill>
              <a:latin typeface="+mn-lt"/>
              <a:cs typeface="+mn-cs"/>
            </a:endParaRPr>
          </a:p>
        </p:txBody>
      </p:sp>
      <p:sp>
        <p:nvSpPr>
          <p:cNvPr id="66564" name="AutoShape 59"/>
          <p:cNvSpPr>
            <a:spLocks noChangeArrowheads="1"/>
          </p:cNvSpPr>
          <p:nvPr/>
        </p:nvSpPr>
        <p:spPr bwMode="auto">
          <a:xfrm>
            <a:off x="749300" y="4089400"/>
            <a:ext cx="1052513" cy="990600"/>
          </a:xfrm>
          <a:prstGeom prst="flowChartAlternateProcess">
            <a:avLst/>
          </a:prstGeom>
          <a:solidFill>
            <a:schemeClr val="tx2"/>
          </a:solidFill>
          <a:ln w="50800">
            <a:solidFill>
              <a:srgbClr val="8BF1A3"/>
            </a:solidFill>
            <a:miter lim="800000"/>
            <a:headEnd/>
            <a:tailEnd/>
          </a:ln>
        </p:spPr>
        <p:txBody>
          <a:bodyPr wrap="none" anchor="ctr"/>
          <a:lstStyle/>
          <a:p>
            <a:endParaRPr lang="en-US" sz="2400"/>
          </a:p>
        </p:txBody>
      </p:sp>
      <p:sp>
        <p:nvSpPr>
          <p:cNvPr id="66565" name="TextBox 25"/>
          <p:cNvSpPr txBox="1">
            <a:spLocks noChangeArrowheads="1"/>
          </p:cNvSpPr>
          <p:nvPr/>
        </p:nvSpPr>
        <p:spPr bwMode="auto">
          <a:xfrm>
            <a:off x="500063" y="5549900"/>
            <a:ext cx="1371600" cy="825500"/>
          </a:xfrm>
          <a:prstGeom prst="rect">
            <a:avLst/>
          </a:prstGeom>
          <a:noFill/>
          <a:ln w="9525">
            <a:noFill/>
            <a:miter lim="800000"/>
            <a:headEnd/>
            <a:tailEnd/>
          </a:ln>
        </p:spPr>
        <p:txBody>
          <a:bodyPr>
            <a:spAutoFit/>
          </a:bodyPr>
          <a:lstStyle/>
          <a:p>
            <a:pPr algn="ctr" eaLnBrk="0" hangingPunct="0"/>
            <a:r>
              <a:rPr lang="en-US" sz="1600">
                <a:solidFill>
                  <a:srgbClr val="587DC6"/>
                </a:solidFill>
              </a:rPr>
              <a:t>Internal storage Cloud</a:t>
            </a:r>
          </a:p>
        </p:txBody>
      </p:sp>
      <p:sp>
        <p:nvSpPr>
          <p:cNvPr id="66566" name="TextBox 45"/>
          <p:cNvSpPr txBox="1">
            <a:spLocks noChangeArrowheads="1"/>
          </p:cNvSpPr>
          <p:nvPr/>
        </p:nvSpPr>
        <p:spPr bwMode="auto">
          <a:xfrm>
            <a:off x="1882775" y="5118100"/>
            <a:ext cx="868363" cy="274638"/>
          </a:xfrm>
          <a:prstGeom prst="rect">
            <a:avLst/>
          </a:prstGeom>
          <a:noFill/>
          <a:ln w="9525">
            <a:noFill/>
            <a:miter lim="800000"/>
            <a:headEnd/>
            <a:tailEnd/>
          </a:ln>
        </p:spPr>
        <p:txBody>
          <a:bodyPr wrap="none">
            <a:spAutoFit/>
          </a:bodyPr>
          <a:lstStyle/>
          <a:p>
            <a:pPr algn="ctr" eaLnBrk="0" hangingPunct="0"/>
            <a:r>
              <a:rPr lang="en-US" sz="1200" b="0" i="1">
                <a:solidFill>
                  <a:srgbClr val="000000"/>
                </a:solidFill>
              </a:rPr>
              <a:t>Scan data</a:t>
            </a:r>
          </a:p>
        </p:txBody>
      </p:sp>
      <p:sp>
        <p:nvSpPr>
          <p:cNvPr id="66567" name="Rectangle 3"/>
          <p:cNvSpPr>
            <a:spLocks noGrp="1" noChangeArrowheads="1"/>
          </p:cNvSpPr>
          <p:nvPr>
            <p:ph type="title" idx="4294967295"/>
          </p:nvPr>
        </p:nvSpPr>
        <p:spPr>
          <a:xfrm>
            <a:off x="457200" y="76200"/>
            <a:ext cx="8521700" cy="914400"/>
          </a:xfrm>
        </p:spPr>
        <p:txBody>
          <a:bodyPr/>
          <a:lstStyle/>
          <a:p>
            <a:pPr eaLnBrk="1" hangingPunct="1"/>
            <a:r>
              <a:rPr lang="en-US" smtClean="0"/>
              <a:t>Proof of Concept: RSA Data Loss Prevention </a:t>
            </a:r>
            <a:br>
              <a:rPr lang="en-US" smtClean="0"/>
            </a:br>
            <a:r>
              <a:rPr lang="en-US" smtClean="0"/>
              <a:t>with EMC Atmos</a:t>
            </a:r>
          </a:p>
        </p:txBody>
      </p:sp>
      <p:sp>
        <p:nvSpPr>
          <p:cNvPr id="66568" name="Content Placeholder 27"/>
          <p:cNvSpPr>
            <a:spLocks noGrp="1"/>
          </p:cNvSpPr>
          <p:nvPr>
            <p:ph idx="4294967295"/>
          </p:nvPr>
        </p:nvSpPr>
        <p:spPr>
          <a:xfrm>
            <a:off x="484188" y="1343025"/>
            <a:ext cx="8458200" cy="1905000"/>
          </a:xfrm>
        </p:spPr>
        <p:txBody>
          <a:bodyPr/>
          <a:lstStyle/>
          <a:p>
            <a:pPr eaLnBrk="1" hangingPunct="1"/>
            <a:r>
              <a:rPr lang="en-US" smtClean="0"/>
              <a:t>Concept demonstrated at EMC World 2009</a:t>
            </a:r>
          </a:p>
          <a:p>
            <a:pPr eaLnBrk="1" hangingPunct="1"/>
            <a:r>
              <a:rPr lang="en-US" smtClean="0"/>
              <a:t>Atmos metadata update based on DLP policy</a:t>
            </a:r>
          </a:p>
          <a:p>
            <a:pPr eaLnBrk="1" hangingPunct="1"/>
            <a:r>
              <a:rPr lang="en-US" smtClean="0"/>
              <a:t>Sensitive data never leaves customer sites or is only sent to trusted external cloud sites</a:t>
            </a:r>
          </a:p>
          <a:p>
            <a:pPr eaLnBrk="1" hangingPunct="1"/>
            <a:r>
              <a:rPr lang="en-US" smtClean="0"/>
              <a:t>Build content-aware private storage clouds</a:t>
            </a:r>
          </a:p>
        </p:txBody>
      </p:sp>
      <p:sp>
        <p:nvSpPr>
          <p:cNvPr id="66569" name="TextBox 50"/>
          <p:cNvSpPr txBox="1">
            <a:spLocks noChangeArrowheads="1"/>
          </p:cNvSpPr>
          <p:nvPr/>
        </p:nvSpPr>
        <p:spPr bwMode="auto">
          <a:xfrm>
            <a:off x="6456363" y="5811838"/>
            <a:ext cx="1485900" cy="517525"/>
          </a:xfrm>
          <a:prstGeom prst="rect">
            <a:avLst/>
          </a:prstGeom>
          <a:noFill/>
          <a:ln w="9525">
            <a:noFill/>
            <a:miter lim="800000"/>
            <a:headEnd/>
            <a:tailEnd/>
          </a:ln>
        </p:spPr>
        <p:txBody>
          <a:bodyPr>
            <a:spAutoFit/>
          </a:bodyPr>
          <a:lstStyle/>
          <a:p>
            <a:pPr algn="ctr" eaLnBrk="0" hangingPunct="0"/>
            <a:r>
              <a:rPr lang="en-US" sz="1400" b="0">
                <a:solidFill>
                  <a:srgbClr val="000000"/>
                </a:solidFill>
              </a:rPr>
              <a:t>External Storage Cloud</a:t>
            </a:r>
          </a:p>
        </p:txBody>
      </p:sp>
      <p:sp>
        <p:nvSpPr>
          <p:cNvPr id="66570" name="AutoShape 44" descr="Wave"/>
          <p:cNvSpPr>
            <a:spLocks noChangeArrowheads="1"/>
          </p:cNvSpPr>
          <p:nvPr/>
        </p:nvSpPr>
        <p:spPr bwMode="auto">
          <a:xfrm>
            <a:off x="6642100" y="3879850"/>
            <a:ext cx="1163638" cy="184785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sp>
        <p:nvSpPr>
          <p:cNvPr id="66571" name="TextBox 73"/>
          <p:cNvSpPr txBox="1">
            <a:spLocks noChangeArrowheads="1"/>
          </p:cNvSpPr>
          <p:nvPr/>
        </p:nvSpPr>
        <p:spPr bwMode="auto">
          <a:xfrm>
            <a:off x="901700" y="4292600"/>
            <a:ext cx="736600" cy="584200"/>
          </a:xfrm>
          <a:prstGeom prst="rect">
            <a:avLst/>
          </a:prstGeom>
          <a:noFill/>
          <a:ln w="9525">
            <a:noFill/>
            <a:miter lim="800000"/>
            <a:headEnd/>
            <a:tailEnd/>
          </a:ln>
        </p:spPr>
        <p:txBody>
          <a:bodyPr>
            <a:spAutoFit/>
          </a:bodyPr>
          <a:lstStyle/>
          <a:p>
            <a:pPr algn="ctr" eaLnBrk="0" hangingPunct="0"/>
            <a:r>
              <a:rPr lang="en-US" sz="1600" b="0"/>
              <a:t>Client App</a:t>
            </a:r>
          </a:p>
        </p:txBody>
      </p:sp>
      <p:sp>
        <p:nvSpPr>
          <p:cNvPr id="66572" name="Rectangle 16"/>
          <p:cNvSpPr>
            <a:spLocks noChangeArrowheads="1"/>
          </p:cNvSpPr>
          <p:nvPr/>
        </p:nvSpPr>
        <p:spPr bwMode="auto">
          <a:xfrm>
            <a:off x="6729413" y="4727575"/>
            <a:ext cx="990600" cy="990600"/>
          </a:xfrm>
          <a:prstGeom prst="rect">
            <a:avLst/>
          </a:prstGeom>
          <a:noFill/>
          <a:ln w="25400" algn="ctr">
            <a:noFill/>
            <a:miter lim="800000"/>
            <a:headEnd/>
            <a:tailEnd/>
          </a:ln>
        </p:spPr>
        <p:txBody>
          <a:bodyPr anchor="ctr"/>
          <a:lstStyle/>
          <a:p>
            <a:pPr algn="ctr" eaLnBrk="0" hangingPunct="0"/>
            <a:r>
              <a:rPr lang="en-US" sz="2000" b="0"/>
              <a:t>EMC Atmos Online</a:t>
            </a:r>
          </a:p>
        </p:txBody>
      </p:sp>
      <p:sp>
        <p:nvSpPr>
          <p:cNvPr id="66573" name="Rectangle 16"/>
          <p:cNvSpPr>
            <a:spLocks noChangeArrowheads="1"/>
          </p:cNvSpPr>
          <p:nvPr/>
        </p:nvSpPr>
        <p:spPr bwMode="auto">
          <a:xfrm>
            <a:off x="3249613" y="3806825"/>
            <a:ext cx="1020762" cy="620713"/>
          </a:xfrm>
          <a:prstGeom prst="rect">
            <a:avLst/>
          </a:prstGeom>
          <a:noFill/>
          <a:ln w="25400" algn="ctr">
            <a:noFill/>
            <a:miter lim="800000"/>
            <a:headEnd/>
            <a:tailEnd/>
          </a:ln>
        </p:spPr>
        <p:txBody>
          <a:bodyPr anchor="ctr"/>
          <a:lstStyle/>
          <a:p>
            <a:pPr algn="ctr" eaLnBrk="0" hangingPunct="0"/>
            <a:r>
              <a:rPr lang="en-US" sz="2000" b="0"/>
              <a:t>EMC Atmos</a:t>
            </a:r>
          </a:p>
        </p:txBody>
      </p:sp>
      <p:sp>
        <p:nvSpPr>
          <p:cNvPr id="4" name="Left Arrow 19"/>
          <p:cNvSpPr>
            <a:spLocks noChangeArrowheads="1"/>
          </p:cNvSpPr>
          <p:nvPr/>
        </p:nvSpPr>
        <p:spPr bwMode="auto">
          <a:xfrm rot="16200000">
            <a:off x="2360613" y="4956175"/>
            <a:ext cx="965200" cy="114300"/>
          </a:xfrm>
          <a:prstGeom prst="leftArrow">
            <a:avLst>
              <a:gd name="adj1" fmla="val 50000"/>
              <a:gd name="adj2" fmla="val 97424"/>
            </a:avLst>
          </a:prstGeom>
          <a:solidFill>
            <a:srgbClr val="000080"/>
          </a:solidFill>
          <a:ln w="25400" algn="ctr">
            <a:noFill/>
            <a:miter lim="800000"/>
            <a:headEnd/>
            <a:tailEnd/>
          </a:ln>
        </p:spPr>
        <p:txBody>
          <a:bodyPr vert="eaVert" anchor="ctr"/>
          <a:lstStyle/>
          <a:p>
            <a:pPr algn="ctr" eaLnBrk="0" fontAlgn="auto" hangingPunct="0">
              <a:spcBef>
                <a:spcPts val="0"/>
              </a:spcBef>
              <a:spcAft>
                <a:spcPts val="0"/>
              </a:spcAft>
              <a:defRPr/>
            </a:pPr>
            <a:endParaRPr lang="en-US" sz="2400" dirty="0">
              <a:solidFill>
                <a:srgbClr val="FFFFFF"/>
              </a:solidFill>
              <a:latin typeface="+mn-lt"/>
              <a:cs typeface="+mn-cs"/>
            </a:endParaRPr>
          </a:p>
        </p:txBody>
      </p:sp>
      <p:sp>
        <p:nvSpPr>
          <p:cNvPr id="66575" name="Rectangle 16"/>
          <p:cNvSpPr>
            <a:spLocks noChangeArrowheads="1"/>
          </p:cNvSpPr>
          <p:nvPr/>
        </p:nvSpPr>
        <p:spPr bwMode="auto">
          <a:xfrm>
            <a:off x="2006600" y="5832475"/>
            <a:ext cx="685800" cy="482600"/>
          </a:xfrm>
          <a:prstGeom prst="rect">
            <a:avLst/>
          </a:prstGeom>
          <a:noFill/>
          <a:ln w="25400" algn="ctr">
            <a:noFill/>
            <a:miter lim="800000"/>
            <a:headEnd/>
            <a:tailEnd/>
          </a:ln>
        </p:spPr>
        <p:txBody>
          <a:bodyPr anchor="ctr"/>
          <a:lstStyle/>
          <a:p>
            <a:pPr algn="ctr" eaLnBrk="0" hangingPunct="0"/>
            <a:r>
              <a:rPr lang="en-US" sz="2000" b="0"/>
              <a:t>DLP</a:t>
            </a:r>
          </a:p>
        </p:txBody>
      </p:sp>
      <p:sp>
        <p:nvSpPr>
          <p:cNvPr id="6" name="Left Arrow 19"/>
          <p:cNvSpPr>
            <a:spLocks noChangeArrowheads="1"/>
          </p:cNvSpPr>
          <p:nvPr/>
        </p:nvSpPr>
        <p:spPr bwMode="auto">
          <a:xfrm rot="10800000">
            <a:off x="3306763" y="4460875"/>
            <a:ext cx="1479550" cy="190500"/>
          </a:xfrm>
          <a:prstGeom prst="leftArrow">
            <a:avLst>
              <a:gd name="adj1" fmla="val 50000"/>
              <a:gd name="adj2" fmla="val 89604"/>
            </a:avLst>
          </a:prstGeom>
          <a:solidFill>
            <a:srgbClr val="000080"/>
          </a:solidFill>
          <a:ln w="25400" algn="ctr">
            <a:noFill/>
            <a:miter lim="800000"/>
            <a:headEnd/>
            <a:tailEnd/>
          </a:ln>
        </p:spPr>
        <p:txBody>
          <a:bodyPr rot="10800000" anchor="ctr"/>
          <a:lstStyle/>
          <a:p>
            <a:pPr algn="ctr" eaLnBrk="0" fontAlgn="auto" hangingPunct="0">
              <a:spcBef>
                <a:spcPts val="0"/>
              </a:spcBef>
              <a:spcAft>
                <a:spcPts val="0"/>
              </a:spcAft>
              <a:defRPr/>
            </a:pPr>
            <a:endParaRPr lang="en-US" sz="2400" dirty="0">
              <a:solidFill>
                <a:srgbClr val="FFFFFF"/>
              </a:solidFill>
              <a:latin typeface="+mn-lt"/>
              <a:cs typeface="+mn-cs"/>
            </a:endParaRPr>
          </a:p>
        </p:txBody>
      </p:sp>
      <p:pic>
        <p:nvPicPr>
          <p:cNvPr id="66577" name="Picture 68" descr="storage - generic"/>
          <p:cNvPicPr>
            <a:picLocks noChangeAspect="1" noChangeArrowheads="1"/>
          </p:cNvPicPr>
          <p:nvPr/>
        </p:nvPicPr>
        <p:blipFill>
          <a:blip r:embed="rId3" cstate="print"/>
          <a:srcRect/>
          <a:stretch>
            <a:fillRect/>
          </a:stretch>
        </p:blipFill>
        <p:spPr bwMode="auto">
          <a:xfrm>
            <a:off x="2743200" y="3975100"/>
            <a:ext cx="593725" cy="1179513"/>
          </a:xfrm>
          <a:prstGeom prst="rect">
            <a:avLst/>
          </a:prstGeom>
          <a:noFill/>
          <a:ln w="9525">
            <a:noFill/>
            <a:miter lim="800000"/>
            <a:headEnd/>
            <a:tailEnd/>
          </a:ln>
        </p:spPr>
      </p:pic>
      <p:sp>
        <p:nvSpPr>
          <p:cNvPr id="7" name="Left Arrow 19"/>
          <p:cNvSpPr>
            <a:spLocks noChangeArrowheads="1"/>
          </p:cNvSpPr>
          <p:nvPr/>
        </p:nvSpPr>
        <p:spPr bwMode="auto">
          <a:xfrm rot="5400000">
            <a:off x="2665413" y="5591175"/>
            <a:ext cx="965200" cy="114300"/>
          </a:xfrm>
          <a:prstGeom prst="leftArrow">
            <a:avLst>
              <a:gd name="adj1" fmla="val 50000"/>
              <a:gd name="adj2" fmla="val 97424"/>
            </a:avLst>
          </a:prstGeom>
          <a:solidFill>
            <a:srgbClr val="000080"/>
          </a:solidFill>
          <a:ln w="25400" algn="ctr">
            <a:noFill/>
            <a:miter lim="800000"/>
            <a:headEnd/>
            <a:tailEnd/>
          </a:ln>
        </p:spPr>
        <p:txBody>
          <a:bodyPr rot="10800000" vert="eaVert" anchor="ctr"/>
          <a:lstStyle/>
          <a:p>
            <a:pPr algn="ctr" eaLnBrk="0" fontAlgn="auto" hangingPunct="0">
              <a:spcBef>
                <a:spcPts val="0"/>
              </a:spcBef>
              <a:spcAft>
                <a:spcPts val="0"/>
              </a:spcAft>
              <a:defRPr/>
            </a:pPr>
            <a:endParaRPr lang="en-US" sz="2400" dirty="0">
              <a:solidFill>
                <a:srgbClr val="FFFFFF"/>
              </a:solidFill>
              <a:latin typeface="+mn-lt"/>
              <a:cs typeface="+mn-cs"/>
            </a:endParaRPr>
          </a:p>
        </p:txBody>
      </p:sp>
      <p:pic>
        <p:nvPicPr>
          <p:cNvPr id="66579" name="Picture 72" descr="server"/>
          <p:cNvPicPr>
            <a:picLocks noChangeAspect="1" noChangeArrowheads="1"/>
          </p:cNvPicPr>
          <p:nvPr/>
        </p:nvPicPr>
        <p:blipFill>
          <a:blip r:embed="rId4" cstate="print"/>
          <a:srcRect/>
          <a:stretch>
            <a:fillRect/>
          </a:stretch>
        </p:blipFill>
        <p:spPr bwMode="auto">
          <a:xfrm>
            <a:off x="2686050" y="5543550"/>
            <a:ext cx="614363" cy="882650"/>
          </a:xfrm>
          <a:prstGeom prst="rect">
            <a:avLst/>
          </a:prstGeom>
          <a:noFill/>
          <a:ln w="9525">
            <a:noFill/>
            <a:miter lim="800000"/>
            <a:headEnd/>
            <a:tailEnd/>
          </a:ln>
        </p:spPr>
      </p:pic>
      <p:sp>
        <p:nvSpPr>
          <p:cNvPr id="66580" name="TextBox 45"/>
          <p:cNvSpPr txBox="1">
            <a:spLocks noChangeArrowheads="1"/>
          </p:cNvSpPr>
          <p:nvPr/>
        </p:nvSpPr>
        <p:spPr bwMode="auto">
          <a:xfrm>
            <a:off x="3248025" y="5181600"/>
            <a:ext cx="828675" cy="457200"/>
          </a:xfrm>
          <a:prstGeom prst="rect">
            <a:avLst/>
          </a:prstGeom>
          <a:noFill/>
          <a:ln w="9525">
            <a:noFill/>
            <a:miter lim="800000"/>
            <a:headEnd/>
            <a:tailEnd/>
          </a:ln>
        </p:spPr>
        <p:txBody>
          <a:bodyPr>
            <a:spAutoFit/>
          </a:bodyPr>
          <a:lstStyle/>
          <a:p>
            <a:pPr algn="ctr" eaLnBrk="0" hangingPunct="0"/>
            <a:r>
              <a:rPr lang="en-US" sz="1200" b="0" i="1">
                <a:solidFill>
                  <a:srgbClr val="000000"/>
                </a:solidFill>
              </a:rPr>
              <a:t>Update metadata</a:t>
            </a:r>
          </a:p>
        </p:txBody>
      </p:sp>
      <p:sp>
        <p:nvSpPr>
          <p:cNvPr id="66581" name="TextBox 45"/>
          <p:cNvSpPr txBox="1">
            <a:spLocks noChangeArrowheads="1"/>
          </p:cNvSpPr>
          <p:nvPr/>
        </p:nvSpPr>
        <p:spPr bwMode="auto">
          <a:xfrm>
            <a:off x="4513263" y="3746500"/>
            <a:ext cx="1738312" cy="274638"/>
          </a:xfrm>
          <a:prstGeom prst="rect">
            <a:avLst/>
          </a:prstGeom>
          <a:noFill/>
          <a:ln w="9525">
            <a:noFill/>
            <a:miter lim="800000"/>
            <a:headEnd/>
            <a:tailEnd/>
          </a:ln>
        </p:spPr>
        <p:txBody>
          <a:bodyPr wrap="none">
            <a:spAutoFit/>
          </a:bodyPr>
          <a:lstStyle/>
          <a:p>
            <a:pPr algn="ctr" eaLnBrk="0" hangingPunct="0"/>
            <a:r>
              <a:rPr lang="en-US" sz="1200" b="0" i="1">
                <a:solidFill>
                  <a:srgbClr val="000000"/>
                </a:solidFill>
              </a:rPr>
              <a:t>Federate data securely</a:t>
            </a:r>
          </a:p>
        </p:txBody>
      </p:sp>
      <p:sp>
        <p:nvSpPr>
          <p:cNvPr id="10" name="Left Arrow 19"/>
          <p:cNvSpPr>
            <a:spLocks noChangeArrowheads="1"/>
          </p:cNvSpPr>
          <p:nvPr/>
        </p:nvSpPr>
        <p:spPr bwMode="auto">
          <a:xfrm rot="10800000">
            <a:off x="5675313" y="4448175"/>
            <a:ext cx="1193800" cy="190500"/>
          </a:xfrm>
          <a:prstGeom prst="leftArrow">
            <a:avLst>
              <a:gd name="adj1" fmla="val 50000"/>
              <a:gd name="adj2" fmla="val 72299"/>
            </a:avLst>
          </a:prstGeom>
          <a:solidFill>
            <a:srgbClr val="000080"/>
          </a:solidFill>
          <a:ln w="25400" algn="ctr">
            <a:noFill/>
            <a:miter lim="800000"/>
            <a:headEnd/>
            <a:tailEnd/>
          </a:ln>
        </p:spPr>
        <p:txBody>
          <a:bodyPr rot="10800000" anchor="ctr"/>
          <a:lstStyle/>
          <a:p>
            <a:pPr algn="ctr" eaLnBrk="0" fontAlgn="auto" hangingPunct="0">
              <a:spcBef>
                <a:spcPts val="0"/>
              </a:spcBef>
              <a:spcAft>
                <a:spcPts val="0"/>
              </a:spcAft>
              <a:defRPr/>
            </a:pPr>
            <a:endParaRPr lang="en-US" sz="2400" dirty="0">
              <a:solidFill>
                <a:srgbClr val="FFFFFF"/>
              </a:solidFill>
              <a:latin typeface="+mn-lt"/>
              <a:cs typeface="+mn-cs"/>
            </a:endParaRPr>
          </a:p>
        </p:txBody>
      </p:sp>
      <p:pic>
        <p:nvPicPr>
          <p:cNvPr id="66583" name="Picture 81" descr="storage - generic"/>
          <p:cNvPicPr>
            <a:picLocks noChangeAspect="1" noChangeArrowheads="1"/>
          </p:cNvPicPr>
          <p:nvPr/>
        </p:nvPicPr>
        <p:blipFill>
          <a:blip r:embed="rId5" cstate="print"/>
          <a:srcRect/>
          <a:stretch>
            <a:fillRect/>
          </a:stretch>
        </p:blipFill>
        <p:spPr bwMode="auto">
          <a:xfrm>
            <a:off x="7023100" y="4000500"/>
            <a:ext cx="376238" cy="747713"/>
          </a:xfrm>
          <a:prstGeom prst="rect">
            <a:avLst/>
          </a:prstGeom>
          <a:noFill/>
          <a:ln w="9525">
            <a:noFill/>
            <a:miter lim="800000"/>
            <a:headEnd/>
            <a:tailEnd/>
          </a:ln>
        </p:spPr>
      </p:pic>
      <p:pic>
        <p:nvPicPr>
          <p:cNvPr id="66584" name="Picture 84" descr="globe_grid"/>
          <p:cNvPicPr>
            <a:picLocks noChangeAspect="1" noChangeArrowheads="1"/>
          </p:cNvPicPr>
          <p:nvPr/>
        </p:nvPicPr>
        <p:blipFill>
          <a:blip r:embed="rId6" cstate="print"/>
          <a:srcRect/>
          <a:stretch>
            <a:fillRect/>
          </a:stretch>
        </p:blipFill>
        <p:spPr bwMode="auto">
          <a:xfrm>
            <a:off x="4852988" y="4048125"/>
            <a:ext cx="1090612" cy="1090613"/>
          </a:xfrm>
          <a:prstGeom prst="rect">
            <a:avLst/>
          </a:prstGeom>
          <a:noFill/>
          <a:ln w="9525">
            <a:noFill/>
            <a:miter lim="800000"/>
            <a:headEnd/>
            <a:tailEnd/>
          </a:ln>
        </p:spPr>
      </p:pic>
      <p:sp>
        <p:nvSpPr>
          <p:cNvPr id="66585" name="TextBox 45"/>
          <p:cNvSpPr txBox="1">
            <a:spLocks noChangeArrowheads="1"/>
          </p:cNvSpPr>
          <p:nvPr/>
        </p:nvSpPr>
        <p:spPr bwMode="auto">
          <a:xfrm>
            <a:off x="1800225" y="4178300"/>
            <a:ext cx="885825" cy="274638"/>
          </a:xfrm>
          <a:prstGeom prst="rect">
            <a:avLst/>
          </a:prstGeom>
          <a:noFill/>
          <a:ln w="9525">
            <a:noFill/>
            <a:miter lim="800000"/>
            <a:headEnd/>
            <a:tailEnd/>
          </a:ln>
        </p:spPr>
        <p:txBody>
          <a:bodyPr wrap="none">
            <a:spAutoFit/>
          </a:bodyPr>
          <a:lstStyle/>
          <a:p>
            <a:pPr algn="ctr" eaLnBrk="0" hangingPunct="0"/>
            <a:r>
              <a:rPr lang="en-US" sz="1200" b="0" i="1">
                <a:solidFill>
                  <a:srgbClr val="000000"/>
                </a:solidFill>
              </a:rPr>
              <a:t>Store data</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3"/>
          <p:cNvSpPr txBox="1">
            <a:spLocks noChangeArrowheads="1"/>
          </p:cNvSpPr>
          <p:nvPr/>
        </p:nvSpPr>
        <p:spPr bwMode="gray">
          <a:xfrm>
            <a:off x="3944938" y="5864225"/>
            <a:ext cx="1689100" cy="274638"/>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sp>
        <p:nvSpPr>
          <p:cNvPr id="67587" name="Title 4"/>
          <p:cNvSpPr>
            <a:spLocks noGrp="1"/>
          </p:cNvSpPr>
          <p:nvPr>
            <p:ph type="title" idx="4294967295"/>
          </p:nvPr>
        </p:nvSpPr>
        <p:spPr>
          <a:xfrm>
            <a:off x="457200" y="76200"/>
            <a:ext cx="8382000" cy="914400"/>
          </a:xfrm>
        </p:spPr>
        <p:txBody>
          <a:bodyPr/>
          <a:lstStyle/>
          <a:p>
            <a:pPr eaLnBrk="1" hangingPunct="1"/>
            <a:r>
              <a:rPr lang="en-US" smtClean="0"/>
              <a:t>Creating “Trusted Zones”</a:t>
            </a:r>
          </a:p>
        </p:txBody>
      </p:sp>
      <p:sp>
        <p:nvSpPr>
          <p:cNvPr id="67588" name="Slide Number Placeholder 3"/>
          <p:cNvSpPr txBox="1">
            <a:spLocks noGrp="1"/>
          </p:cNvSpPr>
          <p:nvPr/>
        </p:nvSpPr>
        <p:spPr bwMode="auto">
          <a:xfrm>
            <a:off x="381000" y="6629400"/>
            <a:ext cx="2133600" cy="304800"/>
          </a:xfrm>
          <a:prstGeom prst="rect">
            <a:avLst/>
          </a:prstGeom>
          <a:noFill/>
          <a:ln w="9525">
            <a:noFill/>
            <a:miter lim="800000"/>
            <a:headEnd/>
            <a:tailEnd/>
          </a:ln>
        </p:spPr>
        <p:txBody>
          <a:bodyPr/>
          <a:lstStyle/>
          <a:p>
            <a:pPr eaLnBrk="0" hangingPunct="0"/>
            <a:fld id="{EB15D113-BD13-40AA-A120-680FC65648AF}" type="slidenum">
              <a:rPr lang="en-US" sz="1200" b="0"/>
              <a:pPr eaLnBrk="0" hangingPunct="0"/>
              <a:t>18</a:t>
            </a:fld>
            <a:endParaRPr lang="en-US" sz="1200" b="0"/>
          </a:p>
        </p:txBody>
      </p:sp>
      <p:sp>
        <p:nvSpPr>
          <p:cNvPr id="67589" name="Content Placeholder 4"/>
          <p:cNvSpPr>
            <a:spLocks/>
          </p:cNvSpPr>
          <p:nvPr/>
        </p:nvSpPr>
        <p:spPr bwMode="auto">
          <a:xfrm>
            <a:off x="457200" y="1219200"/>
            <a:ext cx="6019800" cy="5410200"/>
          </a:xfrm>
          <a:prstGeom prst="rect">
            <a:avLst/>
          </a:prstGeom>
          <a:noFill/>
          <a:ln w="9525">
            <a:noFill/>
            <a:miter lim="800000"/>
            <a:headEnd/>
            <a:tailEnd/>
          </a:ln>
        </p:spPr>
        <p:txBody>
          <a:bodyPr/>
          <a:lstStyle/>
          <a:p>
            <a:pPr marL="342900" indent="-342900" algn="l">
              <a:spcAft>
                <a:spcPct val="40000"/>
              </a:spcAft>
              <a:buClr>
                <a:srgbClr val="2D5DAD"/>
              </a:buClr>
              <a:buFontTx/>
              <a:buBlip>
                <a:blip r:embed="rId3"/>
              </a:buBlip>
            </a:pPr>
            <a:r>
              <a:rPr lang="en-US" sz="2000" b="0" dirty="0">
                <a:solidFill>
                  <a:schemeClr val="bg2"/>
                </a:solidFill>
              </a:rPr>
              <a:t>Protect against cybercriminals</a:t>
            </a:r>
          </a:p>
          <a:p>
            <a:pPr marL="803275" lvl="1" indent="-341313" algn="l">
              <a:spcAft>
                <a:spcPct val="40000"/>
              </a:spcAft>
              <a:buClr>
                <a:srgbClr val="2D5DAD"/>
              </a:buClr>
              <a:buSzPct val="150000"/>
              <a:buFont typeface="Arial" pitchFamily="34" charset="0"/>
              <a:buChar char="–"/>
            </a:pPr>
            <a:r>
              <a:rPr lang="en-US" sz="2000" b="0" dirty="0">
                <a:solidFill>
                  <a:schemeClr val="bg2"/>
                </a:solidFill>
              </a:rPr>
              <a:t>Use cybercrime intelligence</a:t>
            </a:r>
          </a:p>
          <a:p>
            <a:pPr marL="803275" lvl="1" indent="-341313" algn="l">
              <a:spcAft>
                <a:spcPct val="40000"/>
              </a:spcAft>
              <a:buClr>
                <a:srgbClr val="2D5DAD"/>
              </a:buClr>
              <a:buSzPct val="150000"/>
              <a:buFont typeface="Arial" pitchFamily="34" charset="0"/>
              <a:buChar char="–"/>
            </a:pPr>
            <a:r>
              <a:rPr lang="en-US" sz="2000" b="0" dirty="0">
                <a:solidFill>
                  <a:schemeClr val="bg2"/>
                </a:solidFill>
              </a:rPr>
              <a:t>Implement strong authentication</a:t>
            </a:r>
          </a:p>
          <a:p>
            <a:pPr marL="342900" indent="-342900" algn="l">
              <a:spcAft>
                <a:spcPct val="40000"/>
              </a:spcAft>
              <a:buClr>
                <a:schemeClr val="bg2"/>
              </a:buClr>
              <a:buFontTx/>
              <a:buBlip>
                <a:blip r:embed="rId3"/>
              </a:buBlip>
            </a:pPr>
            <a:r>
              <a:rPr lang="en-US" sz="2000" b="0" dirty="0">
                <a:solidFill>
                  <a:schemeClr val="bg2"/>
                </a:solidFill>
              </a:rPr>
              <a:t>Enforce trust policies</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VM-level:</a:t>
            </a:r>
          </a:p>
          <a:p>
            <a:pPr marL="1255713" lvl="2" indent="-227013" algn="l">
              <a:spcAft>
                <a:spcPct val="40000"/>
              </a:spcAft>
              <a:buClr>
                <a:schemeClr val="bg2"/>
              </a:buClr>
              <a:buSzPct val="130000"/>
              <a:buFontTx/>
              <a:buChar char="•"/>
            </a:pPr>
            <a:r>
              <a:rPr lang="en-US" sz="1600" b="0" dirty="0">
                <a:solidFill>
                  <a:schemeClr val="bg2"/>
                </a:solidFill>
              </a:rPr>
              <a:t>Group VMs into trusted zones</a:t>
            </a:r>
          </a:p>
          <a:p>
            <a:pPr marL="1255713" lvl="2" indent="-227013" algn="l">
              <a:spcAft>
                <a:spcPct val="40000"/>
              </a:spcAft>
              <a:buClr>
                <a:schemeClr val="bg2"/>
              </a:buClr>
              <a:buSzPct val="130000"/>
              <a:buFontTx/>
              <a:buChar char="•"/>
            </a:pPr>
            <a:r>
              <a:rPr lang="en-US" sz="1600" b="0" dirty="0">
                <a:solidFill>
                  <a:schemeClr val="bg2"/>
                </a:solidFill>
              </a:rPr>
              <a:t>Control VM provisioning policies</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Data level</a:t>
            </a:r>
          </a:p>
          <a:p>
            <a:pPr marL="1255713" lvl="2" indent="-227013" algn="l">
              <a:spcAft>
                <a:spcPct val="40000"/>
              </a:spcAft>
              <a:buClr>
                <a:schemeClr val="bg2"/>
              </a:buClr>
              <a:buSzPct val="130000"/>
              <a:buFontTx/>
              <a:buChar char="•"/>
            </a:pPr>
            <a:r>
              <a:rPr lang="en-US" sz="1600" b="0" dirty="0">
                <a:solidFill>
                  <a:schemeClr val="bg2"/>
                </a:solidFill>
              </a:rPr>
              <a:t>Avoid data leakage between tenants</a:t>
            </a:r>
          </a:p>
          <a:p>
            <a:pPr marL="1255713" lvl="2" indent="-227013" algn="l">
              <a:spcAft>
                <a:spcPct val="40000"/>
              </a:spcAft>
              <a:buClr>
                <a:schemeClr val="bg2"/>
              </a:buClr>
              <a:buSzPct val="130000"/>
              <a:buFontTx/>
              <a:buChar char="•"/>
            </a:pPr>
            <a:r>
              <a:rPr lang="en-US" sz="1600" b="0" dirty="0">
                <a:solidFill>
                  <a:schemeClr val="bg2"/>
                </a:solidFill>
              </a:rPr>
              <a:t>Control data in the cloud provider infrastructure</a:t>
            </a:r>
          </a:p>
          <a:p>
            <a:pPr marL="803275" lvl="1" indent="-341313" algn="l">
              <a:spcAft>
                <a:spcPct val="40000"/>
              </a:spcAft>
              <a:buClr>
                <a:schemeClr val="bg2"/>
              </a:buClr>
              <a:buSzPct val="150000"/>
              <a:buFont typeface="Arial" pitchFamily="34" charset="0"/>
              <a:buChar char="–"/>
            </a:pPr>
            <a:r>
              <a:rPr lang="en-US" sz="2000" b="0" dirty="0">
                <a:solidFill>
                  <a:schemeClr val="bg2"/>
                </a:solidFill>
              </a:rPr>
              <a:t>Identity level: Manage user access within </a:t>
            </a:r>
            <a:br>
              <a:rPr lang="en-US" sz="2000" b="0" dirty="0">
                <a:solidFill>
                  <a:schemeClr val="bg2"/>
                </a:solidFill>
              </a:rPr>
            </a:br>
            <a:r>
              <a:rPr lang="en-US" sz="2000" b="0" dirty="0">
                <a:solidFill>
                  <a:schemeClr val="bg2"/>
                </a:solidFill>
              </a:rPr>
              <a:t>a trusted zone and across trusted zones</a:t>
            </a:r>
          </a:p>
          <a:p>
            <a:pPr marL="342900" indent="-342900" algn="l">
              <a:spcAft>
                <a:spcPct val="40000"/>
              </a:spcAft>
              <a:buClr>
                <a:srgbClr val="2D5DAD"/>
              </a:buClr>
              <a:buFontTx/>
              <a:buBlip>
                <a:blip r:embed="rId3"/>
              </a:buBlip>
            </a:pPr>
            <a:r>
              <a:rPr lang="en-US" sz="2000" b="0" dirty="0"/>
              <a:t>Managing policy compliance across physical, </a:t>
            </a:r>
            <a:br>
              <a:rPr lang="en-US" sz="2000" b="0" dirty="0"/>
            </a:br>
            <a:r>
              <a:rPr lang="en-US" sz="2000" b="0" dirty="0"/>
              <a:t>virtual and cloud infrastructures</a:t>
            </a:r>
          </a:p>
        </p:txBody>
      </p:sp>
      <p:sp>
        <p:nvSpPr>
          <p:cNvPr id="67590" name="AutoShape 44" descr="Wave"/>
          <p:cNvSpPr>
            <a:spLocks noChangeArrowheads="1"/>
          </p:cNvSpPr>
          <p:nvPr/>
        </p:nvSpPr>
        <p:spPr bwMode="auto">
          <a:xfrm>
            <a:off x="6135688" y="2159000"/>
            <a:ext cx="2519362" cy="40005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sp>
        <p:nvSpPr>
          <p:cNvPr id="67591" name="AutoShape 45"/>
          <p:cNvSpPr>
            <a:spLocks noChangeArrowheads="1"/>
          </p:cNvSpPr>
          <p:nvPr/>
        </p:nvSpPr>
        <p:spPr bwMode="auto">
          <a:xfrm rot="399751">
            <a:off x="5853113" y="1219200"/>
            <a:ext cx="3214687" cy="904875"/>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pPr algn="ctr"/>
            <a:endParaRPr lang="en-US" sz="2400"/>
          </a:p>
        </p:txBody>
      </p:sp>
      <p:grpSp>
        <p:nvGrpSpPr>
          <p:cNvPr id="3" name="Group 46"/>
          <p:cNvGrpSpPr>
            <a:grpSpLocks/>
          </p:cNvGrpSpPr>
          <p:nvPr/>
        </p:nvGrpSpPr>
        <p:grpSpPr bwMode="auto">
          <a:xfrm>
            <a:off x="6269038" y="1676400"/>
            <a:ext cx="2333625" cy="4495800"/>
            <a:chOff x="3949" y="1056"/>
            <a:chExt cx="1470" cy="2832"/>
          </a:xfrm>
        </p:grpSpPr>
        <p:grpSp>
          <p:nvGrpSpPr>
            <p:cNvPr id="4" name="Group 47"/>
            <p:cNvGrpSpPr>
              <a:grpSpLocks/>
            </p:cNvGrpSpPr>
            <p:nvPr/>
          </p:nvGrpSpPr>
          <p:grpSpPr bwMode="auto">
            <a:xfrm>
              <a:off x="4004" y="1440"/>
              <a:ext cx="1335" cy="624"/>
              <a:chOff x="4196" y="1536"/>
              <a:chExt cx="1335" cy="624"/>
            </a:xfrm>
          </p:grpSpPr>
          <p:sp>
            <p:nvSpPr>
              <p:cNvPr id="67632" name="Rectangle 48"/>
              <p:cNvSpPr>
                <a:spLocks noChangeArrowheads="1"/>
              </p:cNvSpPr>
              <p:nvPr/>
            </p:nvSpPr>
            <p:spPr bwMode="auto">
              <a:xfrm>
                <a:off x="4248" y="1633"/>
                <a:ext cx="888" cy="377"/>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defRPr/>
                </a:pPr>
                <a:endParaRPr lang="en-US" sz="2400"/>
              </a:p>
            </p:txBody>
          </p:sp>
          <p:pic>
            <p:nvPicPr>
              <p:cNvPr id="67623" name="Picture 49" descr="Tenant-2"/>
              <p:cNvPicPr>
                <a:picLocks noChangeAspect="1" noChangeArrowheads="1"/>
              </p:cNvPicPr>
              <p:nvPr/>
            </p:nvPicPr>
            <p:blipFill>
              <a:blip r:embed="rId4" cstate="print"/>
              <a:srcRect/>
              <a:stretch>
                <a:fillRect/>
              </a:stretch>
            </p:blipFill>
            <p:spPr bwMode="auto">
              <a:xfrm>
                <a:off x="5088" y="1621"/>
                <a:ext cx="432" cy="408"/>
              </a:xfrm>
              <a:prstGeom prst="rect">
                <a:avLst/>
              </a:prstGeom>
              <a:noFill/>
              <a:ln w="9525">
                <a:noFill/>
                <a:miter lim="800000"/>
                <a:headEnd/>
                <a:tailEnd/>
              </a:ln>
            </p:spPr>
          </p:pic>
          <p:sp>
            <p:nvSpPr>
              <p:cNvPr id="67624" name="TextBox 73"/>
              <p:cNvSpPr txBox="1">
                <a:spLocks noChangeArrowheads="1"/>
              </p:cNvSpPr>
              <p:nvPr/>
            </p:nvSpPr>
            <p:spPr bwMode="auto">
              <a:xfrm>
                <a:off x="5088" y="1680"/>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#2</a:t>
                </a:r>
              </a:p>
            </p:txBody>
          </p:sp>
          <p:grpSp>
            <p:nvGrpSpPr>
              <p:cNvPr id="5" name="Group 51"/>
              <p:cNvGrpSpPr>
                <a:grpSpLocks/>
              </p:cNvGrpSpPr>
              <p:nvPr/>
            </p:nvGrpSpPr>
            <p:grpSpPr bwMode="auto">
              <a:xfrm>
                <a:off x="4472" y="1681"/>
                <a:ext cx="424" cy="287"/>
                <a:chOff x="3072" y="2017"/>
                <a:chExt cx="424" cy="287"/>
              </a:xfrm>
            </p:grpSpPr>
            <p:sp>
              <p:nvSpPr>
                <p:cNvPr id="67628"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67629"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7630"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67631"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2"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7633"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67626" name="Text Box 58"/>
              <p:cNvSpPr txBox="1">
                <a:spLocks noChangeArrowheads="1"/>
              </p:cNvSpPr>
              <p:nvPr/>
            </p:nvSpPr>
            <p:spPr bwMode="auto">
              <a:xfrm>
                <a:off x="4205" y="1987"/>
                <a:ext cx="1315"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7627" name="AutoShape 59"/>
              <p:cNvSpPr>
                <a:spLocks noChangeArrowheads="1"/>
              </p:cNvSpPr>
              <p:nvPr/>
            </p:nvSpPr>
            <p:spPr bwMode="auto">
              <a:xfrm>
                <a:off x="4196" y="1536"/>
                <a:ext cx="1335" cy="624"/>
              </a:xfrm>
              <a:prstGeom prst="flowChartAlternateProcess">
                <a:avLst/>
              </a:prstGeom>
              <a:noFill/>
              <a:ln w="50800">
                <a:solidFill>
                  <a:srgbClr val="8BF1A3"/>
                </a:solidFill>
                <a:miter lim="800000"/>
                <a:headEnd/>
                <a:tailEnd/>
              </a:ln>
            </p:spPr>
            <p:txBody>
              <a:bodyPr wrap="none" anchor="ctr"/>
              <a:lstStyle/>
              <a:p>
                <a:endParaRPr lang="en-US" sz="2400"/>
              </a:p>
            </p:txBody>
          </p:sp>
        </p:grpSp>
        <p:grpSp>
          <p:nvGrpSpPr>
            <p:cNvPr id="6" name="Group 60"/>
            <p:cNvGrpSpPr>
              <a:grpSpLocks/>
            </p:cNvGrpSpPr>
            <p:nvPr/>
          </p:nvGrpSpPr>
          <p:grpSpPr bwMode="auto">
            <a:xfrm>
              <a:off x="3949" y="3024"/>
              <a:ext cx="1470" cy="864"/>
              <a:chOff x="4141" y="3024"/>
              <a:chExt cx="1470" cy="864"/>
            </a:xfrm>
          </p:grpSpPr>
          <p:pic>
            <p:nvPicPr>
              <p:cNvPr id="67616" name="Picture 5" descr="IRM-infraBox"/>
              <p:cNvPicPr>
                <a:picLocks noChangeAspect="1" noChangeArrowheads="1"/>
              </p:cNvPicPr>
              <p:nvPr/>
            </p:nvPicPr>
            <p:blipFill>
              <a:blip r:embed="rId5" cstate="print"/>
              <a:srcRect/>
              <a:stretch>
                <a:fillRect/>
              </a:stretch>
            </p:blipFill>
            <p:spPr bwMode="gray">
              <a:xfrm>
                <a:off x="4144" y="3024"/>
                <a:ext cx="1446" cy="864"/>
              </a:xfrm>
              <a:prstGeom prst="rect">
                <a:avLst/>
              </a:prstGeom>
              <a:noFill/>
              <a:ln w="9525">
                <a:noFill/>
                <a:miter lim="800000"/>
                <a:headEnd/>
                <a:tailEnd/>
              </a:ln>
            </p:spPr>
          </p:pic>
          <p:sp>
            <p:nvSpPr>
              <p:cNvPr id="67617" name="Text Box 13"/>
              <p:cNvSpPr txBox="1">
                <a:spLocks noChangeArrowheads="1"/>
              </p:cNvSpPr>
              <p:nvPr/>
            </p:nvSpPr>
            <p:spPr bwMode="gray">
              <a:xfrm>
                <a:off x="4243" y="3648"/>
                <a:ext cx="1221" cy="192"/>
              </a:xfrm>
              <a:prstGeom prst="rect">
                <a:avLst/>
              </a:prstGeom>
              <a:noFill/>
              <a:ln w="9525">
                <a:noFill/>
                <a:miter lim="800000"/>
                <a:headEnd/>
                <a:tailEnd/>
              </a:ln>
            </p:spPr>
            <p:txBody>
              <a:bodyPr>
                <a:spAutoFit/>
              </a:bodyPr>
              <a:lstStyle/>
              <a:p>
                <a:pPr algn="ctr" eaLnBrk="0" hangingPunct="0"/>
                <a:r>
                  <a:rPr lang="en-US" sz="1400" b="0">
                    <a:solidFill>
                      <a:schemeClr val="tx2"/>
                    </a:solidFill>
                  </a:rPr>
                  <a:t>Physical Infrastructure</a:t>
                </a:r>
              </a:p>
            </p:txBody>
          </p:sp>
          <p:pic>
            <p:nvPicPr>
              <p:cNvPr id="67618" name="Picture 63" descr="disc blue"/>
              <p:cNvPicPr>
                <a:picLocks noChangeAspect="1" noChangeArrowheads="1"/>
              </p:cNvPicPr>
              <p:nvPr/>
            </p:nvPicPr>
            <p:blipFill>
              <a:blip r:embed="rId6" cstate="print"/>
              <a:srcRect/>
              <a:stretch>
                <a:fillRect/>
              </a:stretch>
            </p:blipFill>
            <p:spPr bwMode="auto">
              <a:xfrm>
                <a:off x="5160" y="3178"/>
                <a:ext cx="216" cy="235"/>
              </a:xfrm>
              <a:prstGeom prst="rect">
                <a:avLst/>
              </a:prstGeom>
              <a:noFill/>
              <a:ln w="9525">
                <a:noFill/>
                <a:miter lim="800000"/>
                <a:headEnd/>
                <a:tailEnd/>
              </a:ln>
            </p:spPr>
          </p:pic>
          <p:pic>
            <p:nvPicPr>
              <p:cNvPr id="67619" name="Picture 64" descr="server"/>
              <p:cNvPicPr>
                <a:picLocks noChangeAspect="1" noChangeArrowheads="1"/>
              </p:cNvPicPr>
              <p:nvPr/>
            </p:nvPicPr>
            <p:blipFill>
              <a:blip r:embed="rId7" cstate="print"/>
              <a:srcRect/>
              <a:stretch>
                <a:fillRect/>
              </a:stretch>
            </p:blipFill>
            <p:spPr bwMode="auto">
              <a:xfrm>
                <a:off x="4808" y="3120"/>
                <a:ext cx="204" cy="293"/>
              </a:xfrm>
              <a:prstGeom prst="rect">
                <a:avLst/>
              </a:prstGeom>
              <a:noFill/>
              <a:ln w="9525">
                <a:noFill/>
                <a:miter lim="800000"/>
                <a:headEnd/>
                <a:tailEnd/>
              </a:ln>
            </p:spPr>
          </p:pic>
          <p:pic>
            <p:nvPicPr>
              <p:cNvPr id="67620" name="Picture 65" descr="Switch"/>
              <p:cNvPicPr>
                <a:picLocks noChangeAspect="1" noChangeArrowheads="1"/>
              </p:cNvPicPr>
              <p:nvPr/>
            </p:nvPicPr>
            <p:blipFill>
              <a:blip r:embed="rId8" cstate="print"/>
              <a:srcRect/>
              <a:stretch>
                <a:fillRect/>
              </a:stretch>
            </p:blipFill>
            <p:spPr bwMode="auto">
              <a:xfrm>
                <a:off x="4296" y="3258"/>
                <a:ext cx="354" cy="160"/>
              </a:xfrm>
              <a:prstGeom prst="rect">
                <a:avLst/>
              </a:prstGeom>
              <a:noFill/>
              <a:ln w="9525">
                <a:noFill/>
                <a:miter lim="800000"/>
                <a:headEnd/>
                <a:tailEnd/>
              </a:ln>
            </p:spPr>
          </p:pic>
          <p:sp>
            <p:nvSpPr>
              <p:cNvPr id="67621" name="Text Box 66"/>
              <p:cNvSpPr txBox="1">
                <a:spLocks noChangeArrowheads="1"/>
              </p:cNvSpPr>
              <p:nvPr/>
            </p:nvSpPr>
            <p:spPr bwMode="auto">
              <a:xfrm>
                <a:off x="4141" y="3408"/>
                <a:ext cx="1470" cy="269"/>
              </a:xfrm>
              <a:prstGeom prst="rect">
                <a:avLst/>
              </a:prstGeom>
              <a:noFill/>
              <a:ln w="9525">
                <a:noFill/>
                <a:miter lim="800000"/>
                <a:headEnd/>
                <a:tailEnd/>
              </a:ln>
            </p:spPr>
            <p:txBody>
              <a:bodyPr>
                <a:spAutoFit/>
              </a:bodyPr>
              <a:lstStyle/>
              <a:p>
                <a:pPr algn="ctr">
                  <a:spcBef>
                    <a:spcPct val="50000"/>
                  </a:spcBef>
                </a:pPr>
                <a:r>
                  <a:rPr lang="en-US" b="0">
                    <a:solidFill>
                      <a:schemeClr val="bg1"/>
                    </a:solidFill>
                  </a:rPr>
                  <a:t>Cloud Provider</a:t>
                </a:r>
              </a:p>
            </p:txBody>
          </p:sp>
        </p:grpSp>
        <p:grpSp>
          <p:nvGrpSpPr>
            <p:cNvPr id="7" name="Group 67"/>
            <p:cNvGrpSpPr>
              <a:grpSpLocks/>
            </p:cNvGrpSpPr>
            <p:nvPr/>
          </p:nvGrpSpPr>
          <p:grpSpPr bwMode="auto">
            <a:xfrm>
              <a:off x="4000" y="2256"/>
              <a:ext cx="1347" cy="643"/>
              <a:chOff x="4192" y="2304"/>
              <a:chExt cx="1347" cy="643"/>
            </a:xfrm>
          </p:grpSpPr>
          <p:sp>
            <p:nvSpPr>
              <p:cNvPr id="67652" name="Rectangle 68"/>
              <p:cNvSpPr>
                <a:spLocks noChangeArrowheads="1"/>
              </p:cNvSpPr>
              <p:nvPr/>
            </p:nvSpPr>
            <p:spPr bwMode="auto">
              <a:xfrm>
                <a:off x="4240" y="2400"/>
                <a:ext cx="944" cy="384"/>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defRPr/>
                </a:pPr>
                <a:endParaRPr lang="en-US" sz="2400"/>
              </a:p>
            </p:txBody>
          </p:sp>
          <p:pic>
            <p:nvPicPr>
              <p:cNvPr id="67604" name="Picture 69" descr="Tenant-1"/>
              <p:cNvPicPr>
                <a:picLocks noChangeAspect="1" noChangeArrowheads="1"/>
              </p:cNvPicPr>
              <p:nvPr/>
            </p:nvPicPr>
            <p:blipFill>
              <a:blip r:embed="rId9" cstate="print"/>
              <a:srcRect/>
              <a:stretch>
                <a:fillRect/>
              </a:stretch>
            </p:blipFill>
            <p:spPr bwMode="auto">
              <a:xfrm>
                <a:off x="5088" y="2391"/>
                <a:ext cx="434" cy="411"/>
              </a:xfrm>
              <a:prstGeom prst="rect">
                <a:avLst/>
              </a:prstGeom>
              <a:noFill/>
              <a:ln w="9525">
                <a:noFill/>
                <a:miter lim="800000"/>
                <a:headEnd/>
                <a:tailEnd/>
              </a:ln>
            </p:spPr>
          </p:pic>
          <p:grpSp>
            <p:nvGrpSpPr>
              <p:cNvPr id="8" name="Group 70"/>
              <p:cNvGrpSpPr>
                <a:grpSpLocks/>
              </p:cNvGrpSpPr>
              <p:nvPr/>
            </p:nvGrpSpPr>
            <p:grpSpPr bwMode="auto">
              <a:xfrm>
                <a:off x="4416" y="2448"/>
                <a:ext cx="426" cy="288"/>
                <a:chOff x="594" y="2016"/>
                <a:chExt cx="426" cy="288"/>
              </a:xfrm>
            </p:grpSpPr>
            <p:sp>
              <p:nvSpPr>
                <p:cNvPr id="67609"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67610"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7611"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67612"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9" name="Group 75"/>
                <p:cNvGrpSpPr>
                  <a:grpSpLocks/>
                </p:cNvGrpSpPr>
                <p:nvPr/>
              </p:nvGrpSpPr>
              <p:grpSpPr bwMode="auto">
                <a:xfrm>
                  <a:off x="864" y="2038"/>
                  <a:ext cx="136" cy="242"/>
                  <a:chOff x="1068" y="2713"/>
                  <a:chExt cx="157" cy="279"/>
                </a:xfrm>
              </p:grpSpPr>
              <p:sp>
                <p:nvSpPr>
                  <p:cNvPr id="67614"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67615"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67606" name="AutoShape 78"/>
              <p:cNvSpPr>
                <a:spLocks noChangeArrowheads="1"/>
              </p:cNvSpPr>
              <p:nvPr/>
            </p:nvSpPr>
            <p:spPr bwMode="auto">
              <a:xfrm>
                <a:off x="4192" y="2304"/>
                <a:ext cx="1334" cy="643"/>
              </a:xfrm>
              <a:prstGeom prst="flowChartAlternateProcess">
                <a:avLst/>
              </a:prstGeom>
              <a:noFill/>
              <a:ln w="50800">
                <a:solidFill>
                  <a:srgbClr val="C9BDF8"/>
                </a:solidFill>
                <a:miter lim="800000"/>
                <a:headEnd/>
                <a:tailEnd/>
              </a:ln>
            </p:spPr>
            <p:txBody>
              <a:bodyPr wrap="none" anchor="ctr"/>
              <a:lstStyle/>
              <a:p>
                <a:endParaRPr lang="en-US" sz="2400"/>
              </a:p>
            </p:txBody>
          </p:sp>
          <p:sp>
            <p:nvSpPr>
              <p:cNvPr id="67607" name="Text Box 79"/>
              <p:cNvSpPr txBox="1">
                <a:spLocks noChangeArrowheads="1"/>
              </p:cNvSpPr>
              <p:nvPr/>
            </p:nvSpPr>
            <p:spPr bwMode="auto">
              <a:xfrm>
                <a:off x="4195" y="2769"/>
                <a:ext cx="1344" cy="173"/>
              </a:xfrm>
              <a:prstGeom prst="rect">
                <a:avLst/>
              </a:prstGeom>
              <a:noFill/>
              <a:ln w="9525">
                <a:noFill/>
                <a:miter lim="800000"/>
                <a:headEnd/>
                <a:tailEnd/>
              </a:ln>
            </p:spPr>
            <p:txBody>
              <a:bodyPr>
                <a:spAutoFit/>
              </a:bodyPr>
              <a:lstStyle/>
              <a:p>
                <a:pPr>
                  <a:spcBef>
                    <a:spcPct val="50000"/>
                  </a:spcBef>
                </a:pPr>
                <a:r>
                  <a:rPr lang="en-US" sz="1200" b="0"/>
                  <a:t>Virtual Infrastructure</a:t>
                </a:r>
              </a:p>
            </p:txBody>
          </p:sp>
          <p:sp>
            <p:nvSpPr>
              <p:cNvPr id="67608" name="TextBox 73"/>
              <p:cNvSpPr txBox="1">
                <a:spLocks noChangeArrowheads="1"/>
              </p:cNvSpPr>
              <p:nvPr/>
            </p:nvSpPr>
            <p:spPr bwMode="auto">
              <a:xfrm>
                <a:off x="5088" y="2448"/>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#1</a:t>
                </a:r>
              </a:p>
            </p:txBody>
          </p:sp>
        </p:grpSp>
        <p:sp>
          <p:nvSpPr>
            <p:cNvPr id="67600" name="Rectangle 81"/>
            <p:cNvSpPr>
              <a:spLocks noChangeArrowheads="1"/>
            </p:cNvSpPr>
            <p:nvPr/>
          </p:nvSpPr>
          <p:spPr bwMode="auto">
            <a:xfrm>
              <a:off x="4539" y="2883"/>
              <a:ext cx="288" cy="189"/>
            </a:xfrm>
            <a:prstGeom prst="rect">
              <a:avLst/>
            </a:prstGeom>
            <a:gradFill rotWithShape="1">
              <a:gsLst>
                <a:gs pos="0">
                  <a:srgbClr val="C9BDF8"/>
                </a:gs>
                <a:gs pos="100000">
                  <a:srgbClr val="3F4365"/>
                </a:gs>
              </a:gsLst>
              <a:lin ang="5400000" scaled="1"/>
            </a:gradFill>
            <a:ln w="9525">
              <a:noFill/>
              <a:miter lim="800000"/>
              <a:headEnd/>
              <a:tailEnd/>
            </a:ln>
          </p:spPr>
          <p:txBody>
            <a:bodyPr wrap="none" anchor="ctr"/>
            <a:lstStyle/>
            <a:p>
              <a:endParaRPr lang="en-US" sz="2400"/>
            </a:p>
          </p:txBody>
        </p:sp>
        <p:sp>
          <p:nvSpPr>
            <p:cNvPr id="67601" name="Rectangle 82"/>
            <p:cNvSpPr>
              <a:spLocks noChangeArrowheads="1"/>
            </p:cNvSpPr>
            <p:nvPr/>
          </p:nvSpPr>
          <p:spPr bwMode="auto">
            <a:xfrm rot="10800000">
              <a:off x="4536" y="2058"/>
              <a:ext cx="288" cy="198"/>
            </a:xfrm>
            <a:prstGeom prst="rect">
              <a:avLst/>
            </a:prstGeom>
            <a:gradFill rotWithShape="1">
              <a:gsLst>
                <a:gs pos="0">
                  <a:srgbClr val="C9BDF8"/>
                </a:gs>
                <a:gs pos="100000">
                  <a:srgbClr val="8BF1A3"/>
                </a:gs>
              </a:gsLst>
              <a:lin ang="5400000" scaled="1"/>
            </a:gradFill>
            <a:ln w="9525">
              <a:noFill/>
              <a:miter lim="800000"/>
              <a:headEnd/>
              <a:tailEnd/>
            </a:ln>
          </p:spPr>
          <p:txBody>
            <a:bodyPr wrap="none" anchor="ctr"/>
            <a:lstStyle/>
            <a:p>
              <a:endParaRPr lang="en-US" sz="2400"/>
            </a:p>
          </p:txBody>
        </p:sp>
        <p:sp>
          <p:nvSpPr>
            <p:cNvPr id="67602" name="Rectangle 83"/>
            <p:cNvSpPr>
              <a:spLocks noChangeArrowheads="1"/>
            </p:cNvSpPr>
            <p:nvPr/>
          </p:nvSpPr>
          <p:spPr bwMode="auto">
            <a:xfrm>
              <a:off x="4537" y="1056"/>
              <a:ext cx="288" cy="390"/>
            </a:xfrm>
            <a:prstGeom prst="rect">
              <a:avLst/>
            </a:prstGeom>
            <a:gradFill rotWithShape="1">
              <a:gsLst>
                <a:gs pos="0">
                  <a:srgbClr val="C9BDF8"/>
                </a:gs>
                <a:gs pos="100000">
                  <a:srgbClr val="8BF1A3">
                    <a:alpha val="39998"/>
                  </a:srgbClr>
                </a:gs>
              </a:gsLst>
              <a:lin ang="5400000" scaled="1"/>
            </a:gradFill>
            <a:ln w="9525">
              <a:noFill/>
              <a:miter lim="800000"/>
              <a:headEnd/>
              <a:tailEnd/>
            </a:ln>
          </p:spPr>
          <p:txBody>
            <a:bodyPr wrap="none" anchor="ctr"/>
            <a:lstStyle/>
            <a:p>
              <a:endParaRPr lang="en-US" sz="2400"/>
            </a:p>
          </p:txBody>
        </p:sp>
      </p:grpSp>
      <p:pic>
        <p:nvPicPr>
          <p:cNvPr id="67593" name="Picture 84" descr="globe_grid"/>
          <p:cNvPicPr>
            <a:picLocks noChangeAspect="1" noChangeArrowheads="1"/>
          </p:cNvPicPr>
          <p:nvPr/>
        </p:nvPicPr>
        <p:blipFill>
          <a:blip r:embed="rId10" cstate="print"/>
          <a:srcRect/>
          <a:stretch>
            <a:fillRect/>
          </a:stretch>
        </p:blipFill>
        <p:spPr bwMode="auto">
          <a:xfrm>
            <a:off x="7048500" y="1295400"/>
            <a:ext cx="747713" cy="747713"/>
          </a:xfrm>
          <a:prstGeom prst="rect">
            <a:avLst/>
          </a:prstGeom>
          <a:noFill/>
          <a:ln w="9525">
            <a:noFill/>
            <a:miter lim="800000"/>
            <a:headEnd/>
            <a:tailEnd/>
          </a:ln>
        </p:spPr>
      </p:pic>
      <p:sp>
        <p:nvSpPr>
          <p:cNvPr id="47" name="Oval 47"/>
          <p:cNvSpPr>
            <a:spLocks noChangeArrowheads="1"/>
          </p:cNvSpPr>
          <p:nvPr/>
        </p:nvSpPr>
        <p:spPr bwMode="auto">
          <a:xfrm>
            <a:off x="7105650" y="1828800"/>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
        <p:nvSpPr>
          <p:cNvPr id="48" name="Oval 47"/>
          <p:cNvSpPr>
            <a:spLocks noChangeArrowheads="1"/>
          </p:cNvSpPr>
          <p:nvPr/>
        </p:nvSpPr>
        <p:spPr bwMode="auto">
          <a:xfrm>
            <a:off x="7124700" y="3076575"/>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
        <p:nvSpPr>
          <p:cNvPr id="49" name="Oval 48"/>
          <p:cNvSpPr>
            <a:spLocks noChangeArrowheads="1"/>
          </p:cNvSpPr>
          <p:nvPr/>
        </p:nvSpPr>
        <p:spPr bwMode="auto">
          <a:xfrm>
            <a:off x="7115175" y="4391025"/>
            <a:ext cx="638175" cy="638175"/>
          </a:xfrm>
          <a:prstGeom prst="ellipse">
            <a:avLst/>
          </a:prstGeom>
          <a:solidFill>
            <a:srgbClr val="FF0000">
              <a:alpha val="21176"/>
            </a:srgbClr>
          </a:solidFill>
          <a:ln w="38100">
            <a:solidFill>
              <a:srgbClr val="FF0000"/>
            </a:solidFill>
            <a:round/>
            <a:headEnd/>
            <a:tailEnd/>
          </a:ln>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Monitoring and Managing Corporate Policy Compliance</a:t>
            </a:r>
          </a:p>
        </p:txBody>
      </p:sp>
      <p:sp>
        <p:nvSpPr>
          <p:cNvPr id="37890" name="Slide Number Placeholder 3"/>
          <p:cNvSpPr>
            <a:spLocks noGrp="1"/>
          </p:cNvSpPr>
          <p:nvPr>
            <p:ph type="sldNum" sz="quarter" idx="10"/>
          </p:nvPr>
        </p:nvSpPr>
        <p:spPr>
          <a:noFill/>
        </p:spPr>
        <p:txBody>
          <a:bodyPr/>
          <a:lstStyle/>
          <a:p>
            <a:fld id="{40E3456B-1F44-46C6-974A-3C2AC88EECA6}" type="slidenum">
              <a:rPr lang="en-US" smtClean="0">
                <a:latin typeface="Arial" charset="0"/>
                <a:cs typeface="Arial" charset="0"/>
              </a:rPr>
              <a:pPr/>
              <a:t>19</a:t>
            </a:fld>
            <a:endParaRPr lang="en-US" smtClean="0">
              <a:latin typeface="Arial" charset="0"/>
              <a:cs typeface="Arial" charset="0"/>
            </a:endParaRPr>
          </a:p>
        </p:txBody>
      </p:sp>
      <p:sp>
        <p:nvSpPr>
          <p:cNvPr id="37891" name="Rectangle 5"/>
          <p:cNvSpPr>
            <a:spLocks noChangeArrowheads="1"/>
          </p:cNvSpPr>
          <p:nvPr/>
        </p:nvSpPr>
        <p:spPr bwMode="auto">
          <a:xfrm>
            <a:off x="381000" y="1123950"/>
            <a:ext cx="8534400" cy="400050"/>
          </a:xfrm>
          <a:prstGeom prst="rect">
            <a:avLst/>
          </a:prstGeom>
          <a:noFill/>
          <a:ln w="9525">
            <a:noFill/>
            <a:miter lim="800000"/>
            <a:headEnd/>
            <a:tailEnd/>
          </a:ln>
        </p:spPr>
        <p:txBody>
          <a:bodyPr>
            <a:spAutoFit/>
          </a:bodyPr>
          <a:lstStyle/>
          <a:p>
            <a:pPr eaLnBrk="0" hangingPunct="0"/>
            <a:r>
              <a:rPr lang="en-US" sz="2000" i="1">
                <a:solidFill>
                  <a:srgbClr val="002060"/>
                </a:solidFill>
              </a:rPr>
              <a:t>Across virtual, physical, internal and external infrastructures</a:t>
            </a:r>
          </a:p>
        </p:txBody>
      </p:sp>
      <p:sp>
        <p:nvSpPr>
          <p:cNvPr id="37892" name="AutoShape 63" descr="Wave"/>
          <p:cNvSpPr>
            <a:spLocks noChangeArrowheads="1"/>
          </p:cNvSpPr>
          <p:nvPr/>
        </p:nvSpPr>
        <p:spPr bwMode="auto">
          <a:xfrm>
            <a:off x="6135688" y="2343150"/>
            <a:ext cx="2519362" cy="40005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pPr algn="ctr" eaLnBrk="0" hangingPunct="0"/>
            <a:endParaRPr lang="en-US"/>
          </a:p>
        </p:txBody>
      </p:sp>
      <p:sp>
        <p:nvSpPr>
          <p:cNvPr id="37893" name="AutoShape 64"/>
          <p:cNvSpPr>
            <a:spLocks noChangeArrowheads="1"/>
          </p:cNvSpPr>
          <p:nvPr/>
        </p:nvSpPr>
        <p:spPr bwMode="auto">
          <a:xfrm rot="399751">
            <a:off x="5853113" y="1403350"/>
            <a:ext cx="3214687" cy="904875"/>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pPr algn="ctr" eaLnBrk="0" hangingPunct="0"/>
            <a:endParaRPr lang="en-US"/>
          </a:p>
        </p:txBody>
      </p:sp>
      <p:grpSp>
        <p:nvGrpSpPr>
          <p:cNvPr id="2" name="Group 65"/>
          <p:cNvGrpSpPr>
            <a:grpSpLocks/>
          </p:cNvGrpSpPr>
          <p:nvPr/>
        </p:nvGrpSpPr>
        <p:grpSpPr bwMode="auto">
          <a:xfrm>
            <a:off x="6269038" y="1860550"/>
            <a:ext cx="2333625" cy="4495800"/>
            <a:chOff x="3949" y="1056"/>
            <a:chExt cx="1470" cy="2832"/>
          </a:xfrm>
        </p:grpSpPr>
        <p:grpSp>
          <p:nvGrpSpPr>
            <p:cNvPr id="3" name="Group 66"/>
            <p:cNvGrpSpPr>
              <a:grpSpLocks/>
            </p:cNvGrpSpPr>
            <p:nvPr/>
          </p:nvGrpSpPr>
          <p:grpSpPr bwMode="auto">
            <a:xfrm>
              <a:off x="4004" y="1440"/>
              <a:ext cx="1335" cy="624"/>
              <a:chOff x="4196" y="1536"/>
              <a:chExt cx="1335" cy="624"/>
            </a:xfrm>
          </p:grpSpPr>
          <p:sp>
            <p:nvSpPr>
              <p:cNvPr id="35" name="Rectangle 67"/>
              <p:cNvSpPr>
                <a:spLocks noChangeArrowheads="1"/>
              </p:cNvSpPr>
              <p:nvPr/>
            </p:nvSpPr>
            <p:spPr bwMode="auto">
              <a:xfrm>
                <a:off x="4248" y="1633"/>
                <a:ext cx="888" cy="377"/>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lgn="ctr" eaLnBrk="0" hangingPunct="0">
                  <a:defRPr/>
                </a:pPr>
                <a:endParaRPr lang="en-US">
                  <a:latin typeface="Arial" pitchFamily="34" charset="0"/>
                  <a:cs typeface="+mn-cs"/>
                </a:endParaRPr>
              </a:p>
            </p:txBody>
          </p:sp>
          <p:pic>
            <p:nvPicPr>
              <p:cNvPr id="37948" name="Picture 68" descr="Tenant-2"/>
              <p:cNvPicPr>
                <a:picLocks noChangeAspect="1" noChangeArrowheads="1"/>
              </p:cNvPicPr>
              <p:nvPr/>
            </p:nvPicPr>
            <p:blipFill>
              <a:blip r:embed="rId2" cstate="print"/>
              <a:srcRect/>
              <a:stretch>
                <a:fillRect/>
              </a:stretch>
            </p:blipFill>
            <p:spPr bwMode="auto">
              <a:xfrm>
                <a:off x="5088" y="1621"/>
                <a:ext cx="432" cy="408"/>
              </a:xfrm>
              <a:prstGeom prst="rect">
                <a:avLst/>
              </a:prstGeom>
              <a:noFill/>
              <a:ln w="9525">
                <a:noFill/>
                <a:miter lim="800000"/>
                <a:headEnd/>
                <a:tailEnd/>
              </a:ln>
            </p:spPr>
          </p:pic>
          <p:sp>
            <p:nvSpPr>
              <p:cNvPr id="37949" name="TextBox 73"/>
              <p:cNvSpPr txBox="1">
                <a:spLocks noChangeArrowheads="1"/>
              </p:cNvSpPr>
              <p:nvPr/>
            </p:nvSpPr>
            <p:spPr bwMode="auto">
              <a:xfrm>
                <a:off x="5088" y="1680"/>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#2</a:t>
                </a:r>
              </a:p>
            </p:txBody>
          </p:sp>
          <p:grpSp>
            <p:nvGrpSpPr>
              <p:cNvPr id="4" name="Group 70"/>
              <p:cNvGrpSpPr>
                <a:grpSpLocks/>
              </p:cNvGrpSpPr>
              <p:nvPr/>
            </p:nvGrpSpPr>
            <p:grpSpPr bwMode="auto">
              <a:xfrm>
                <a:off x="4472" y="1681"/>
                <a:ext cx="424" cy="287"/>
                <a:chOff x="3072" y="2017"/>
                <a:chExt cx="424" cy="287"/>
              </a:xfrm>
            </p:grpSpPr>
            <p:sp>
              <p:nvSpPr>
                <p:cNvPr id="37953"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37954"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7955"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37956"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37957"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7958"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37951" name="Text Box 77"/>
              <p:cNvSpPr txBox="1">
                <a:spLocks noChangeArrowheads="1"/>
              </p:cNvSpPr>
              <p:nvPr/>
            </p:nvSpPr>
            <p:spPr bwMode="auto">
              <a:xfrm>
                <a:off x="4205" y="1987"/>
                <a:ext cx="1315" cy="173"/>
              </a:xfrm>
              <a:prstGeom prst="rect">
                <a:avLst/>
              </a:prstGeom>
              <a:noFill/>
              <a:ln w="9525">
                <a:noFill/>
                <a:miter lim="800000"/>
                <a:headEnd/>
                <a:tailEnd/>
              </a:ln>
            </p:spPr>
            <p:txBody>
              <a:bodyPr>
                <a:spAutoFit/>
              </a:bodyPr>
              <a:lstStyle/>
              <a:p>
                <a:pPr algn="ctr" eaLnBrk="0" hangingPunct="0">
                  <a:spcBef>
                    <a:spcPct val="50000"/>
                  </a:spcBef>
                </a:pPr>
                <a:r>
                  <a:rPr lang="en-US" sz="1200" b="0"/>
                  <a:t>Virtual Infrastructure</a:t>
                </a:r>
              </a:p>
            </p:txBody>
          </p:sp>
          <p:sp>
            <p:nvSpPr>
              <p:cNvPr id="37952" name="AutoShape 78"/>
              <p:cNvSpPr>
                <a:spLocks noChangeArrowheads="1"/>
              </p:cNvSpPr>
              <p:nvPr/>
            </p:nvSpPr>
            <p:spPr bwMode="auto">
              <a:xfrm>
                <a:off x="4196" y="1536"/>
                <a:ext cx="1335" cy="624"/>
              </a:xfrm>
              <a:prstGeom prst="flowChartAlternateProcess">
                <a:avLst/>
              </a:prstGeom>
              <a:noFill/>
              <a:ln w="50800">
                <a:solidFill>
                  <a:srgbClr val="8BF1A3"/>
                </a:solidFill>
                <a:miter lim="800000"/>
                <a:headEnd/>
                <a:tailEnd/>
              </a:ln>
            </p:spPr>
            <p:txBody>
              <a:bodyPr wrap="none" anchor="ctr"/>
              <a:lstStyle/>
              <a:p>
                <a:pPr algn="ctr" eaLnBrk="0" hangingPunct="0"/>
                <a:endParaRPr lang="en-US"/>
              </a:p>
            </p:txBody>
          </p:sp>
        </p:grpSp>
        <p:grpSp>
          <p:nvGrpSpPr>
            <p:cNvPr id="5" name="Group 79"/>
            <p:cNvGrpSpPr>
              <a:grpSpLocks/>
            </p:cNvGrpSpPr>
            <p:nvPr/>
          </p:nvGrpSpPr>
          <p:grpSpPr bwMode="auto">
            <a:xfrm>
              <a:off x="3949" y="3024"/>
              <a:ext cx="1470" cy="864"/>
              <a:chOff x="4141" y="3024"/>
              <a:chExt cx="1470" cy="864"/>
            </a:xfrm>
          </p:grpSpPr>
          <p:pic>
            <p:nvPicPr>
              <p:cNvPr id="37941" name="Picture 5" descr="IRM-infraBox"/>
              <p:cNvPicPr>
                <a:picLocks noChangeAspect="1" noChangeArrowheads="1"/>
              </p:cNvPicPr>
              <p:nvPr/>
            </p:nvPicPr>
            <p:blipFill>
              <a:blip r:embed="rId3" cstate="print"/>
              <a:srcRect/>
              <a:stretch>
                <a:fillRect/>
              </a:stretch>
            </p:blipFill>
            <p:spPr bwMode="gray">
              <a:xfrm>
                <a:off x="4144" y="3024"/>
                <a:ext cx="1446" cy="864"/>
              </a:xfrm>
              <a:prstGeom prst="rect">
                <a:avLst/>
              </a:prstGeom>
              <a:noFill/>
              <a:ln w="9525">
                <a:noFill/>
                <a:miter lim="800000"/>
                <a:headEnd/>
                <a:tailEnd/>
              </a:ln>
            </p:spPr>
          </p:pic>
          <p:sp>
            <p:nvSpPr>
              <p:cNvPr id="37942" name="Text Box 13"/>
              <p:cNvSpPr txBox="1">
                <a:spLocks noChangeArrowheads="1"/>
              </p:cNvSpPr>
              <p:nvPr/>
            </p:nvSpPr>
            <p:spPr bwMode="gray">
              <a:xfrm>
                <a:off x="4243" y="3648"/>
                <a:ext cx="1221" cy="192"/>
              </a:xfrm>
              <a:prstGeom prst="rect">
                <a:avLst/>
              </a:prstGeom>
              <a:noFill/>
              <a:ln w="9525">
                <a:noFill/>
                <a:miter lim="800000"/>
                <a:headEnd/>
                <a:tailEnd/>
              </a:ln>
            </p:spPr>
            <p:txBody>
              <a:bodyPr>
                <a:spAutoFit/>
              </a:bodyPr>
              <a:lstStyle/>
              <a:p>
                <a:pPr algn="ctr" eaLnBrk="0" hangingPunct="0"/>
                <a:r>
                  <a:rPr lang="en-US" sz="1400" b="0">
                    <a:solidFill>
                      <a:schemeClr val="tx2"/>
                    </a:solidFill>
                  </a:rPr>
                  <a:t>Physical Infrastructure</a:t>
                </a:r>
              </a:p>
            </p:txBody>
          </p:sp>
          <p:pic>
            <p:nvPicPr>
              <p:cNvPr id="37943" name="Picture 82" descr="disc blue"/>
              <p:cNvPicPr>
                <a:picLocks noChangeAspect="1" noChangeArrowheads="1"/>
              </p:cNvPicPr>
              <p:nvPr/>
            </p:nvPicPr>
            <p:blipFill>
              <a:blip r:embed="rId4" cstate="print"/>
              <a:srcRect/>
              <a:stretch>
                <a:fillRect/>
              </a:stretch>
            </p:blipFill>
            <p:spPr bwMode="auto">
              <a:xfrm>
                <a:off x="5160" y="3178"/>
                <a:ext cx="216" cy="235"/>
              </a:xfrm>
              <a:prstGeom prst="rect">
                <a:avLst/>
              </a:prstGeom>
              <a:noFill/>
              <a:ln w="9525">
                <a:noFill/>
                <a:miter lim="800000"/>
                <a:headEnd/>
                <a:tailEnd/>
              </a:ln>
            </p:spPr>
          </p:pic>
          <p:pic>
            <p:nvPicPr>
              <p:cNvPr id="37944" name="Picture 83" descr="server"/>
              <p:cNvPicPr>
                <a:picLocks noChangeAspect="1" noChangeArrowheads="1"/>
              </p:cNvPicPr>
              <p:nvPr/>
            </p:nvPicPr>
            <p:blipFill>
              <a:blip r:embed="rId5" cstate="print"/>
              <a:srcRect/>
              <a:stretch>
                <a:fillRect/>
              </a:stretch>
            </p:blipFill>
            <p:spPr bwMode="auto">
              <a:xfrm>
                <a:off x="4808" y="3120"/>
                <a:ext cx="204" cy="293"/>
              </a:xfrm>
              <a:prstGeom prst="rect">
                <a:avLst/>
              </a:prstGeom>
              <a:noFill/>
              <a:ln w="9525">
                <a:noFill/>
                <a:miter lim="800000"/>
                <a:headEnd/>
                <a:tailEnd/>
              </a:ln>
            </p:spPr>
          </p:pic>
          <p:pic>
            <p:nvPicPr>
              <p:cNvPr id="37945" name="Picture 84" descr="Switch"/>
              <p:cNvPicPr>
                <a:picLocks noChangeAspect="1" noChangeArrowheads="1"/>
              </p:cNvPicPr>
              <p:nvPr/>
            </p:nvPicPr>
            <p:blipFill>
              <a:blip r:embed="rId6" cstate="print"/>
              <a:srcRect/>
              <a:stretch>
                <a:fillRect/>
              </a:stretch>
            </p:blipFill>
            <p:spPr bwMode="auto">
              <a:xfrm>
                <a:off x="4296" y="3258"/>
                <a:ext cx="354" cy="160"/>
              </a:xfrm>
              <a:prstGeom prst="rect">
                <a:avLst/>
              </a:prstGeom>
              <a:noFill/>
              <a:ln w="9525">
                <a:noFill/>
                <a:miter lim="800000"/>
                <a:headEnd/>
                <a:tailEnd/>
              </a:ln>
            </p:spPr>
          </p:pic>
          <p:sp>
            <p:nvSpPr>
              <p:cNvPr id="37946" name="Text Box 85"/>
              <p:cNvSpPr txBox="1">
                <a:spLocks noChangeArrowheads="1"/>
              </p:cNvSpPr>
              <p:nvPr/>
            </p:nvSpPr>
            <p:spPr bwMode="auto">
              <a:xfrm>
                <a:off x="4141" y="3408"/>
                <a:ext cx="1470" cy="269"/>
              </a:xfrm>
              <a:prstGeom prst="rect">
                <a:avLst/>
              </a:prstGeom>
              <a:noFill/>
              <a:ln w="9525">
                <a:noFill/>
                <a:miter lim="800000"/>
                <a:headEnd/>
                <a:tailEnd/>
              </a:ln>
            </p:spPr>
            <p:txBody>
              <a:bodyPr>
                <a:spAutoFit/>
              </a:bodyPr>
              <a:lstStyle/>
              <a:p>
                <a:pPr algn="ctr" eaLnBrk="0" hangingPunct="0">
                  <a:spcBef>
                    <a:spcPct val="50000"/>
                  </a:spcBef>
                </a:pPr>
                <a:r>
                  <a:rPr lang="en-US" b="0">
                    <a:solidFill>
                      <a:schemeClr val="bg1"/>
                    </a:solidFill>
                  </a:rPr>
                  <a:t>Cloud Provider</a:t>
                </a:r>
              </a:p>
            </p:txBody>
          </p:sp>
        </p:grpSp>
        <p:grpSp>
          <p:nvGrpSpPr>
            <p:cNvPr id="6" name="Group 86"/>
            <p:cNvGrpSpPr>
              <a:grpSpLocks/>
            </p:cNvGrpSpPr>
            <p:nvPr/>
          </p:nvGrpSpPr>
          <p:grpSpPr bwMode="auto">
            <a:xfrm>
              <a:off x="4000" y="2256"/>
              <a:ext cx="1347" cy="643"/>
              <a:chOff x="4192" y="2304"/>
              <a:chExt cx="1347" cy="643"/>
            </a:xfrm>
          </p:grpSpPr>
          <p:sp>
            <p:nvSpPr>
              <p:cNvPr id="16" name="Rectangle 87"/>
              <p:cNvSpPr>
                <a:spLocks noChangeArrowheads="1"/>
              </p:cNvSpPr>
              <p:nvPr/>
            </p:nvSpPr>
            <p:spPr bwMode="auto">
              <a:xfrm>
                <a:off x="4240" y="2400"/>
                <a:ext cx="944" cy="384"/>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lgn="ctr" eaLnBrk="0" hangingPunct="0">
                  <a:defRPr/>
                </a:pPr>
                <a:endParaRPr lang="en-US">
                  <a:latin typeface="Arial" pitchFamily="34" charset="0"/>
                  <a:cs typeface="+mn-cs"/>
                </a:endParaRPr>
              </a:p>
            </p:txBody>
          </p:sp>
          <p:pic>
            <p:nvPicPr>
              <p:cNvPr id="37929" name="Picture 88" descr="Tenant-1"/>
              <p:cNvPicPr>
                <a:picLocks noChangeAspect="1" noChangeArrowheads="1"/>
              </p:cNvPicPr>
              <p:nvPr/>
            </p:nvPicPr>
            <p:blipFill>
              <a:blip r:embed="rId7" cstate="print"/>
              <a:srcRect/>
              <a:stretch>
                <a:fillRect/>
              </a:stretch>
            </p:blipFill>
            <p:spPr bwMode="auto">
              <a:xfrm>
                <a:off x="5088" y="2391"/>
                <a:ext cx="434" cy="411"/>
              </a:xfrm>
              <a:prstGeom prst="rect">
                <a:avLst/>
              </a:prstGeom>
              <a:noFill/>
              <a:ln w="9525">
                <a:noFill/>
                <a:miter lim="800000"/>
                <a:headEnd/>
                <a:tailEnd/>
              </a:ln>
            </p:spPr>
          </p:pic>
          <p:grpSp>
            <p:nvGrpSpPr>
              <p:cNvPr id="7" name="Group 89"/>
              <p:cNvGrpSpPr>
                <a:grpSpLocks/>
              </p:cNvGrpSpPr>
              <p:nvPr/>
            </p:nvGrpSpPr>
            <p:grpSpPr bwMode="auto">
              <a:xfrm>
                <a:off x="4416" y="2448"/>
                <a:ext cx="426" cy="288"/>
                <a:chOff x="594" y="2016"/>
                <a:chExt cx="426" cy="288"/>
              </a:xfrm>
            </p:grpSpPr>
            <p:sp>
              <p:nvSpPr>
                <p:cNvPr id="37934"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37935"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7936"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37937"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8" name="Group 94"/>
                <p:cNvGrpSpPr>
                  <a:grpSpLocks/>
                </p:cNvGrpSpPr>
                <p:nvPr/>
              </p:nvGrpSpPr>
              <p:grpSpPr bwMode="auto">
                <a:xfrm>
                  <a:off x="864" y="2028"/>
                  <a:ext cx="136" cy="241"/>
                  <a:chOff x="1068" y="2713"/>
                  <a:chExt cx="157" cy="279"/>
                </a:xfrm>
              </p:grpSpPr>
              <p:sp>
                <p:nvSpPr>
                  <p:cNvPr id="37939"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37940"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37931" name="AutoShape 97"/>
              <p:cNvSpPr>
                <a:spLocks noChangeArrowheads="1"/>
              </p:cNvSpPr>
              <p:nvPr/>
            </p:nvSpPr>
            <p:spPr bwMode="auto">
              <a:xfrm>
                <a:off x="4192" y="2304"/>
                <a:ext cx="1334" cy="643"/>
              </a:xfrm>
              <a:prstGeom prst="flowChartAlternateProcess">
                <a:avLst/>
              </a:prstGeom>
              <a:noFill/>
              <a:ln w="50800">
                <a:solidFill>
                  <a:srgbClr val="C9BDF8"/>
                </a:solidFill>
                <a:miter lim="800000"/>
                <a:headEnd/>
                <a:tailEnd/>
              </a:ln>
            </p:spPr>
            <p:txBody>
              <a:bodyPr wrap="none" anchor="ctr"/>
              <a:lstStyle/>
              <a:p>
                <a:pPr algn="ctr" eaLnBrk="0" hangingPunct="0"/>
                <a:endParaRPr lang="en-US"/>
              </a:p>
            </p:txBody>
          </p:sp>
          <p:sp>
            <p:nvSpPr>
              <p:cNvPr id="37932" name="Text Box 98"/>
              <p:cNvSpPr txBox="1">
                <a:spLocks noChangeArrowheads="1"/>
              </p:cNvSpPr>
              <p:nvPr/>
            </p:nvSpPr>
            <p:spPr bwMode="auto">
              <a:xfrm>
                <a:off x="4195" y="2769"/>
                <a:ext cx="1344" cy="173"/>
              </a:xfrm>
              <a:prstGeom prst="rect">
                <a:avLst/>
              </a:prstGeom>
              <a:noFill/>
              <a:ln w="9525">
                <a:noFill/>
                <a:miter lim="800000"/>
                <a:headEnd/>
                <a:tailEnd/>
              </a:ln>
            </p:spPr>
            <p:txBody>
              <a:bodyPr>
                <a:spAutoFit/>
              </a:bodyPr>
              <a:lstStyle/>
              <a:p>
                <a:pPr algn="ctr" eaLnBrk="0" hangingPunct="0">
                  <a:spcBef>
                    <a:spcPct val="50000"/>
                  </a:spcBef>
                </a:pPr>
                <a:r>
                  <a:rPr lang="en-US" sz="1200" b="0"/>
                  <a:t>Virtual Infrastructure</a:t>
                </a:r>
              </a:p>
            </p:txBody>
          </p:sp>
          <p:sp>
            <p:nvSpPr>
              <p:cNvPr id="37933" name="TextBox 73"/>
              <p:cNvSpPr txBox="1">
                <a:spLocks noChangeArrowheads="1"/>
              </p:cNvSpPr>
              <p:nvPr/>
            </p:nvSpPr>
            <p:spPr bwMode="auto">
              <a:xfrm>
                <a:off x="5088" y="2448"/>
                <a:ext cx="432" cy="288"/>
              </a:xfrm>
              <a:prstGeom prst="rect">
                <a:avLst/>
              </a:prstGeom>
              <a:noFill/>
              <a:ln w="9525">
                <a:noFill/>
                <a:miter lim="800000"/>
                <a:headEnd/>
                <a:tailEnd/>
              </a:ln>
            </p:spPr>
            <p:txBody>
              <a:bodyPr>
                <a:spAutoFit/>
              </a:bodyPr>
              <a:lstStyle/>
              <a:p>
                <a:pPr algn="ctr" eaLnBrk="0" hangingPunct="0"/>
                <a:r>
                  <a:rPr lang="en-US" sz="1200" b="0">
                    <a:solidFill>
                      <a:schemeClr val="bg1"/>
                    </a:solidFill>
                  </a:rPr>
                  <a:t>Tenant #1</a:t>
                </a:r>
              </a:p>
            </p:txBody>
          </p:sp>
        </p:grpSp>
        <p:sp>
          <p:nvSpPr>
            <p:cNvPr id="37925" name="Rectangle 100"/>
            <p:cNvSpPr>
              <a:spLocks noChangeArrowheads="1"/>
            </p:cNvSpPr>
            <p:nvPr/>
          </p:nvSpPr>
          <p:spPr bwMode="auto">
            <a:xfrm>
              <a:off x="4539" y="2883"/>
              <a:ext cx="288" cy="189"/>
            </a:xfrm>
            <a:prstGeom prst="rect">
              <a:avLst/>
            </a:prstGeom>
            <a:gradFill rotWithShape="1">
              <a:gsLst>
                <a:gs pos="0">
                  <a:srgbClr val="C9BDF8"/>
                </a:gs>
                <a:gs pos="100000">
                  <a:srgbClr val="3F4365"/>
                </a:gs>
              </a:gsLst>
              <a:lin ang="5400000" scaled="1"/>
            </a:gradFill>
            <a:ln w="9525">
              <a:noFill/>
              <a:miter lim="800000"/>
              <a:headEnd/>
              <a:tailEnd/>
            </a:ln>
          </p:spPr>
          <p:txBody>
            <a:bodyPr wrap="none" anchor="ctr"/>
            <a:lstStyle/>
            <a:p>
              <a:pPr algn="ctr" eaLnBrk="0" hangingPunct="0"/>
              <a:endParaRPr lang="en-US"/>
            </a:p>
          </p:txBody>
        </p:sp>
        <p:sp>
          <p:nvSpPr>
            <p:cNvPr id="37926" name="Rectangle 101"/>
            <p:cNvSpPr>
              <a:spLocks noChangeArrowheads="1"/>
            </p:cNvSpPr>
            <p:nvPr/>
          </p:nvSpPr>
          <p:spPr bwMode="auto">
            <a:xfrm rot="10800000">
              <a:off x="4536" y="2058"/>
              <a:ext cx="288" cy="198"/>
            </a:xfrm>
            <a:prstGeom prst="rect">
              <a:avLst/>
            </a:prstGeom>
            <a:gradFill rotWithShape="1">
              <a:gsLst>
                <a:gs pos="0">
                  <a:srgbClr val="C9BDF8"/>
                </a:gs>
                <a:gs pos="100000">
                  <a:srgbClr val="8BF1A3"/>
                </a:gs>
              </a:gsLst>
              <a:lin ang="5400000" scaled="1"/>
            </a:gradFill>
            <a:ln w="9525">
              <a:noFill/>
              <a:miter lim="800000"/>
              <a:headEnd/>
              <a:tailEnd/>
            </a:ln>
          </p:spPr>
          <p:txBody>
            <a:bodyPr wrap="none" anchor="ctr"/>
            <a:lstStyle/>
            <a:p>
              <a:pPr algn="ctr" eaLnBrk="0" hangingPunct="0"/>
              <a:endParaRPr lang="en-US"/>
            </a:p>
          </p:txBody>
        </p:sp>
        <p:sp>
          <p:nvSpPr>
            <p:cNvPr id="37927" name="Rectangle 102"/>
            <p:cNvSpPr>
              <a:spLocks noChangeArrowheads="1"/>
            </p:cNvSpPr>
            <p:nvPr/>
          </p:nvSpPr>
          <p:spPr bwMode="auto">
            <a:xfrm>
              <a:off x="4537" y="1056"/>
              <a:ext cx="288" cy="390"/>
            </a:xfrm>
            <a:prstGeom prst="rect">
              <a:avLst/>
            </a:prstGeom>
            <a:gradFill rotWithShape="1">
              <a:gsLst>
                <a:gs pos="0">
                  <a:srgbClr val="C9BDF8"/>
                </a:gs>
                <a:gs pos="100000">
                  <a:srgbClr val="8BF1A3">
                    <a:alpha val="39998"/>
                  </a:srgbClr>
                </a:gs>
              </a:gsLst>
              <a:lin ang="5400000" scaled="1"/>
            </a:gradFill>
            <a:ln w="9525">
              <a:noFill/>
              <a:miter lim="800000"/>
              <a:headEnd/>
              <a:tailEnd/>
            </a:ln>
          </p:spPr>
          <p:txBody>
            <a:bodyPr wrap="none" anchor="ctr"/>
            <a:lstStyle/>
            <a:p>
              <a:pPr algn="ctr" eaLnBrk="0" hangingPunct="0"/>
              <a:endParaRPr lang="en-US"/>
            </a:p>
          </p:txBody>
        </p:sp>
      </p:grpSp>
      <p:pic>
        <p:nvPicPr>
          <p:cNvPr id="37895" name="Picture 103" descr="globe_grid"/>
          <p:cNvPicPr>
            <a:picLocks noChangeAspect="1" noChangeArrowheads="1"/>
          </p:cNvPicPr>
          <p:nvPr/>
        </p:nvPicPr>
        <p:blipFill>
          <a:blip r:embed="rId8" cstate="print"/>
          <a:srcRect/>
          <a:stretch>
            <a:fillRect/>
          </a:stretch>
        </p:blipFill>
        <p:spPr bwMode="auto">
          <a:xfrm>
            <a:off x="7048500" y="1479550"/>
            <a:ext cx="747713" cy="747713"/>
          </a:xfrm>
          <a:prstGeom prst="rect">
            <a:avLst/>
          </a:prstGeom>
          <a:noFill/>
          <a:ln w="9525">
            <a:noFill/>
            <a:miter lim="800000"/>
            <a:headEnd/>
            <a:tailEnd/>
          </a:ln>
        </p:spPr>
      </p:pic>
      <p:sp>
        <p:nvSpPr>
          <p:cNvPr id="48" name="TextBox 47"/>
          <p:cNvSpPr txBox="1">
            <a:spLocks noChangeArrowheads="1"/>
          </p:cNvSpPr>
          <p:nvPr/>
        </p:nvSpPr>
        <p:spPr bwMode="auto">
          <a:xfrm>
            <a:off x="3733800" y="5149850"/>
            <a:ext cx="806450" cy="641350"/>
          </a:xfrm>
          <a:prstGeom prst="rect">
            <a:avLst/>
          </a:prstGeom>
          <a:solidFill>
            <a:schemeClr val="folHlink"/>
          </a:solidFill>
          <a:ln w="9525">
            <a:noFill/>
            <a:miter lim="800000"/>
            <a:headEnd/>
            <a:tailEnd/>
          </a:ln>
        </p:spPr>
        <p:txBody>
          <a:bodyPr wrap="none">
            <a:spAutoFit/>
          </a:bodyPr>
          <a:lstStyle/>
          <a:p>
            <a:pPr algn="ctr" eaLnBrk="0" hangingPunct="0"/>
            <a:r>
              <a:rPr lang="en-US" sz="1800" dirty="0">
                <a:solidFill>
                  <a:schemeClr val="tx2"/>
                </a:solidFill>
              </a:rPr>
              <a:t>EMC</a:t>
            </a:r>
          </a:p>
          <a:p>
            <a:pPr algn="ctr" eaLnBrk="0" hangingPunct="0"/>
            <a:r>
              <a:rPr lang="en-US" sz="1800" dirty="0">
                <a:solidFill>
                  <a:schemeClr val="tx2"/>
                </a:solidFill>
              </a:rPr>
              <a:t>IONIX</a:t>
            </a:r>
          </a:p>
        </p:txBody>
      </p:sp>
      <p:sp>
        <p:nvSpPr>
          <p:cNvPr id="49" name="Right Arrow 48"/>
          <p:cNvSpPr>
            <a:spLocks noChangeArrowheads="1"/>
          </p:cNvSpPr>
          <p:nvPr/>
        </p:nvSpPr>
        <p:spPr bwMode="auto">
          <a:xfrm>
            <a:off x="5257800" y="4451350"/>
            <a:ext cx="838200" cy="142875"/>
          </a:xfrm>
          <a:prstGeom prst="rightArrow">
            <a:avLst>
              <a:gd name="adj1" fmla="val 50000"/>
              <a:gd name="adj2" fmla="val 79988"/>
            </a:avLst>
          </a:prstGeom>
          <a:solidFill>
            <a:schemeClr val="folHlink"/>
          </a:solidFill>
          <a:ln w="9525" algn="ctr">
            <a:noFill/>
            <a:miter lim="800000"/>
            <a:headEnd/>
            <a:tailEnd/>
          </a:ln>
        </p:spPr>
        <p:txBody>
          <a:bodyPr wrap="none"/>
          <a:lstStyle/>
          <a:p>
            <a:pPr algn="ctr" eaLnBrk="0" hangingPunct="0"/>
            <a:endParaRPr lang="en-US">
              <a:solidFill>
                <a:srgbClr val="000000"/>
              </a:solidFill>
            </a:endParaRPr>
          </a:p>
        </p:txBody>
      </p:sp>
      <p:sp>
        <p:nvSpPr>
          <p:cNvPr id="50" name="Right Arrow 49"/>
          <p:cNvSpPr>
            <a:spLocks noChangeArrowheads="1"/>
          </p:cNvSpPr>
          <p:nvPr/>
        </p:nvSpPr>
        <p:spPr bwMode="auto">
          <a:xfrm>
            <a:off x="5257800" y="5908675"/>
            <a:ext cx="1066800" cy="142875"/>
          </a:xfrm>
          <a:prstGeom prst="rightArrow">
            <a:avLst>
              <a:gd name="adj1" fmla="val 50000"/>
              <a:gd name="adj2" fmla="val 79990"/>
            </a:avLst>
          </a:prstGeom>
          <a:solidFill>
            <a:schemeClr val="folHlink"/>
          </a:solidFill>
          <a:ln w="9525" algn="ctr">
            <a:noFill/>
            <a:miter lim="800000"/>
            <a:headEnd/>
            <a:tailEnd/>
          </a:ln>
        </p:spPr>
        <p:txBody>
          <a:bodyPr wrap="none"/>
          <a:lstStyle/>
          <a:p>
            <a:pPr algn="ctr" eaLnBrk="0" hangingPunct="0"/>
            <a:endParaRPr lang="en-US">
              <a:solidFill>
                <a:srgbClr val="000000"/>
              </a:solidFill>
            </a:endParaRPr>
          </a:p>
        </p:txBody>
      </p:sp>
      <p:sp>
        <p:nvSpPr>
          <p:cNvPr id="51" name="Left Arrow 50"/>
          <p:cNvSpPr>
            <a:spLocks noChangeArrowheads="1"/>
          </p:cNvSpPr>
          <p:nvPr/>
        </p:nvSpPr>
        <p:spPr bwMode="auto">
          <a:xfrm>
            <a:off x="4572000" y="5422900"/>
            <a:ext cx="762000" cy="152400"/>
          </a:xfrm>
          <a:prstGeom prst="leftArrow">
            <a:avLst>
              <a:gd name="adj1" fmla="val 50000"/>
              <a:gd name="adj2" fmla="val 107153"/>
            </a:avLst>
          </a:prstGeom>
          <a:solidFill>
            <a:schemeClr val="folHlink"/>
          </a:solidFill>
          <a:ln w="9525" algn="ctr">
            <a:noFill/>
            <a:miter lim="800000"/>
            <a:headEnd/>
            <a:tailEnd/>
          </a:ln>
        </p:spPr>
        <p:txBody>
          <a:bodyPr wrap="none"/>
          <a:lstStyle/>
          <a:p>
            <a:pPr algn="ctr" eaLnBrk="0" hangingPunct="0"/>
            <a:endParaRPr lang="en-US">
              <a:solidFill>
                <a:srgbClr val="000000"/>
              </a:solidFill>
            </a:endParaRPr>
          </a:p>
        </p:txBody>
      </p:sp>
      <p:sp>
        <p:nvSpPr>
          <p:cNvPr id="52" name="Rectangle 51"/>
          <p:cNvSpPr>
            <a:spLocks noChangeArrowheads="1"/>
          </p:cNvSpPr>
          <p:nvPr/>
        </p:nvSpPr>
        <p:spPr bwMode="auto">
          <a:xfrm>
            <a:off x="5257800" y="4527550"/>
            <a:ext cx="76200" cy="1447800"/>
          </a:xfrm>
          <a:prstGeom prst="rect">
            <a:avLst/>
          </a:prstGeom>
          <a:solidFill>
            <a:schemeClr val="folHlink"/>
          </a:solidFill>
          <a:ln w="9525" algn="ctr">
            <a:noFill/>
            <a:miter lim="800000"/>
            <a:headEnd/>
            <a:tailEnd/>
          </a:ln>
        </p:spPr>
        <p:txBody>
          <a:bodyPr wrap="none"/>
          <a:lstStyle/>
          <a:p>
            <a:pPr algn="ctr" eaLnBrk="0" hangingPunct="0"/>
            <a:endParaRPr lang="en-US">
              <a:solidFill>
                <a:srgbClr val="000000"/>
              </a:solidFill>
            </a:endParaRPr>
          </a:p>
        </p:txBody>
      </p:sp>
      <p:sp>
        <p:nvSpPr>
          <p:cNvPr id="53" name="Left-Right Arrow 52"/>
          <p:cNvSpPr>
            <a:spLocks noChangeArrowheads="1"/>
          </p:cNvSpPr>
          <p:nvPr/>
        </p:nvSpPr>
        <p:spPr bwMode="auto">
          <a:xfrm>
            <a:off x="4724400" y="3060700"/>
            <a:ext cx="1600200" cy="133350"/>
          </a:xfrm>
          <a:prstGeom prst="leftRightArrow">
            <a:avLst>
              <a:gd name="adj1" fmla="val 50000"/>
              <a:gd name="adj2" fmla="val 100000"/>
            </a:avLst>
          </a:prstGeom>
          <a:solidFill>
            <a:schemeClr val="accent1"/>
          </a:solidFill>
          <a:ln w="9525" algn="ctr">
            <a:noFill/>
            <a:miter lim="800000"/>
            <a:headEnd/>
            <a:tailEnd/>
          </a:ln>
        </p:spPr>
        <p:txBody>
          <a:bodyPr wrap="none"/>
          <a:lstStyle/>
          <a:p>
            <a:pPr algn="ctr" eaLnBrk="0" hangingPunct="0"/>
            <a:endParaRPr lang="en-US">
              <a:solidFill>
                <a:srgbClr val="000000"/>
              </a:solidFill>
            </a:endParaRPr>
          </a:p>
        </p:txBody>
      </p:sp>
      <p:sp>
        <p:nvSpPr>
          <p:cNvPr id="54" name="TextBox 53"/>
          <p:cNvSpPr txBox="1">
            <a:spLocks noChangeArrowheads="1"/>
          </p:cNvSpPr>
          <p:nvPr/>
        </p:nvSpPr>
        <p:spPr bwMode="auto">
          <a:xfrm>
            <a:off x="3614738" y="2774950"/>
            <a:ext cx="1047750" cy="641350"/>
          </a:xfrm>
          <a:prstGeom prst="rect">
            <a:avLst/>
          </a:prstGeom>
          <a:solidFill>
            <a:schemeClr val="accent1"/>
          </a:solidFill>
          <a:ln w="9525">
            <a:noFill/>
            <a:miter lim="800000"/>
            <a:headEnd/>
            <a:tailEnd/>
          </a:ln>
        </p:spPr>
        <p:txBody>
          <a:bodyPr wrap="none">
            <a:spAutoFit/>
          </a:bodyPr>
          <a:lstStyle/>
          <a:p>
            <a:pPr algn="ctr" eaLnBrk="0" hangingPunct="0"/>
            <a:r>
              <a:rPr lang="en-US" sz="1800">
                <a:solidFill>
                  <a:schemeClr val="tx2"/>
                </a:solidFill>
              </a:rPr>
              <a:t>VMware</a:t>
            </a:r>
          </a:p>
          <a:p>
            <a:pPr algn="ctr" eaLnBrk="0" hangingPunct="0"/>
            <a:r>
              <a:rPr lang="en-US" sz="1800">
                <a:solidFill>
                  <a:schemeClr val="tx2"/>
                </a:solidFill>
              </a:rPr>
              <a:t>vCenter</a:t>
            </a:r>
          </a:p>
        </p:txBody>
      </p:sp>
      <p:sp>
        <p:nvSpPr>
          <p:cNvPr id="55" name="TextBox 54"/>
          <p:cNvSpPr txBox="1">
            <a:spLocks noChangeArrowheads="1"/>
          </p:cNvSpPr>
          <p:nvPr/>
        </p:nvSpPr>
        <p:spPr bwMode="auto">
          <a:xfrm>
            <a:off x="3124200" y="2165350"/>
            <a:ext cx="2125663" cy="581025"/>
          </a:xfrm>
          <a:prstGeom prst="rect">
            <a:avLst/>
          </a:prstGeom>
          <a:noFill/>
          <a:ln w="9525">
            <a:noFill/>
            <a:miter lim="800000"/>
            <a:headEnd/>
            <a:tailEnd/>
          </a:ln>
        </p:spPr>
        <p:txBody>
          <a:bodyPr>
            <a:spAutoFit/>
          </a:bodyPr>
          <a:lstStyle/>
          <a:p>
            <a:pPr algn="ctr" eaLnBrk="0" hangingPunct="0"/>
            <a:r>
              <a:rPr lang="en-US" sz="1600" b="0">
                <a:solidFill>
                  <a:srgbClr val="000000"/>
                </a:solidFill>
              </a:rPr>
              <a:t>Virtual infrastructure management</a:t>
            </a:r>
          </a:p>
        </p:txBody>
      </p:sp>
      <p:sp>
        <p:nvSpPr>
          <p:cNvPr id="37920" name="TextBox 50"/>
          <p:cNvSpPr txBox="1">
            <a:spLocks noChangeArrowheads="1"/>
          </p:cNvSpPr>
          <p:nvPr/>
        </p:nvSpPr>
        <p:spPr bwMode="auto">
          <a:xfrm>
            <a:off x="457200" y="3669268"/>
            <a:ext cx="838200" cy="597932"/>
          </a:xfrm>
          <a:prstGeom prst="rect">
            <a:avLst/>
          </a:prstGeom>
          <a:solidFill>
            <a:srgbClr val="00B050"/>
          </a:solidFill>
          <a:ln w="9525">
            <a:noFill/>
            <a:miter lim="800000"/>
            <a:headEnd/>
            <a:tailEnd/>
          </a:ln>
        </p:spPr>
        <p:txBody>
          <a:bodyPr wrap="square" anchor="ctr">
            <a:noAutofit/>
          </a:bodyPr>
          <a:lstStyle/>
          <a:p>
            <a:pPr algn="ctr" eaLnBrk="0" hangingPunct="0"/>
            <a:r>
              <a:rPr lang="en-US" sz="1800" dirty="0" smtClean="0">
                <a:solidFill>
                  <a:schemeClr val="tx2"/>
                </a:solidFill>
              </a:rPr>
              <a:t>GRC</a:t>
            </a:r>
            <a:endParaRPr lang="en-US" sz="1800" dirty="0">
              <a:solidFill>
                <a:schemeClr val="tx2"/>
              </a:solidFill>
            </a:endParaRPr>
          </a:p>
        </p:txBody>
      </p:sp>
      <p:sp>
        <p:nvSpPr>
          <p:cNvPr id="37921" name="TextBox 51"/>
          <p:cNvSpPr txBox="1">
            <a:spLocks noChangeArrowheads="1"/>
          </p:cNvSpPr>
          <p:nvPr/>
        </p:nvSpPr>
        <p:spPr bwMode="auto">
          <a:xfrm>
            <a:off x="160338" y="4343400"/>
            <a:ext cx="1516062" cy="830997"/>
          </a:xfrm>
          <a:prstGeom prst="rect">
            <a:avLst/>
          </a:prstGeom>
          <a:noFill/>
          <a:ln w="9525">
            <a:noFill/>
            <a:miter lim="800000"/>
            <a:headEnd/>
            <a:tailEnd/>
          </a:ln>
        </p:spPr>
        <p:txBody>
          <a:bodyPr wrap="square">
            <a:spAutoFit/>
          </a:bodyPr>
          <a:lstStyle/>
          <a:p>
            <a:pPr algn="ctr" eaLnBrk="0" hangingPunct="0"/>
            <a:r>
              <a:rPr lang="en-US" sz="1600" b="0" dirty="0">
                <a:solidFill>
                  <a:srgbClr val="000000"/>
                </a:solidFill>
              </a:rPr>
              <a:t>End-to-end </a:t>
            </a:r>
            <a:r>
              <a:rPr lang="en-US" sz="1600" b="0" dirty="0" smtClean="0">
                <a:solidFill>
                  <a:srgbClr val="000000"/>
                </a:solidFill>
              </a:rPr>
              <a:t>compliance </a:t>
            </a:r>
            <a:r>
              <a:rPr lang="en-US" sz="1600" b="0" dirty="0">
                <a:solidFill>
                  <a:srgbClr val="000000"/>
                </a:solidFill>
              </a:rPr>
              <a:t>reporting</a:t>
            </a:r>
          </a:p>
        </p:txBody>
      </p:sp>
      <p:sp>
        <p:nvSpPr>
          <p:cNvPr id="70" name="TextBox 69"/>
          <p:cNvSpPr txBox="1">
            <a:spLocks noChangeArrowheads="1"/>
          </p:cNvSpPr>
          <p:nvPr/>
        </p:nvSpPr>
        <p:spPr bwMode="auto">
          <a:xfrm>
            <a:off x="2667000" y="5780782"/>
            <a:ext cx="2659063" cy="1077218"/>
          </a:xfrm>
          <a:prstGeom prst="rect">
            <a:avLst/>
          </a:prstGeom>
          <a:noFill/>
          <a:ln w="9525">
            <a:noFill/>
            <a:miter lim="800000"/>
            <a:headEnd/>
            <a:tailEnd/>
          </a:ln>
        </p:spPr>
        <p:txBody>
          <a:bodyPr wrap="square">
            <a:spAutoFit/>
          </a:bodyPr>
          <a:lstStyle/>
          <a:p>
            <a:pPr algn="ctr" eaLnBrk="0" hangingPunct="0"/>
            <a:r>
              <a:rPr lang="en-US" sz="1600" b="0" dirty="0">
                <a:solidFill>
                  <a:srgbClr val="000000"/>
                </a:solidFill>
              </a:rPr>
              <a:t>Security configuration and vulnerability management for physical and virtual infrastructures</a:t>
            </a:r>
          </a:p>
        </p:txBody>
      </p:sp>
      <p:sp>
        <p:nvSpPr>
          <p:cNvPr id="37908" name="Oval 47"/>
          <p:cNvSpPr>
            <a:spLocks noChangeArrowheads="1"/>
          </p:cNvSpPr>
          <p:nvPr/>
        </p:nvSpPr>
        <p:spPr bwMode="auto">
          <a:xfrm>
            <a:off x="7105650" y="2012950"/>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sp>
        <p:nvSpPr>
          <p:cNvPr id="37909" name="Oval 47"/>
          <p:cNvSpPr>
            <a:spLocks noChangeArrowheads="1"/>
          </p:cNvSpPr>
          <p:nvPr/>
        </p:nvSpPr>
        <p:spPr bwMode="auto">
          <a:xfrm>
            <a:off x="7118350" y="3308350"/>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sp>
        <p:nvSpPr>
          <p:cNvPr id="37910" name="Oval 47"/>
          <p:cNvSpPr>
            <a:spLocks noChangeArrowheads="1"/>
          </p:cNvSpPr>
          <p:nvPr/>
        </p:nvSpPr>
        <p:spPr bwMode="auto">
          <a:xfrm>
            <a:off x="7105650" y="4603750"/>
            <a:ext cx="638175" cy="638175"/>
          </a:xfrm>
          <a:prstGeom prst="ellipse">
            <a:avLst/>
          </a:prstGeom>
          <a:solidFill>
            <a:srgbClr val="FF0000">
              <a:alpha val="21176"/>
            </a:srgbClr>
          </a:solidFill>
          <a:ln w="38100">
            <a:solidFill>
              <a:srgbClr val="FF0000"/>
            </a:solidFill>
            <a:round/>
            <a:headEnd/>
            <a:tailEnd/>
          </a:ln>
        </p:spPr>
        <p:txBody>
          <a:bodyPr wrap="none" anchor="ctr"/>
          <a:lstStyle/>
          <a:p>
            <a:pPr algn="ctr" eaLnBrk="0" hangingPunct="0"/>
            <a:endParaRPr lang="en-US"/>
          </a:p>
        </p:txBody>
      </p:sp>
      <p:sp>
        <p:nvSpPr>
          <p:cNvPr id="72" name="TextBox 50"/>
          <p:cNvSpPr txBox="1">
            <a:spLocks noChangeArrowheads="1"/>
          </p:cNvSpPr>
          <p:nvPr/>
        </p:nvSpPr>
        <p:spPr bwMode="auto">
          <a:xfrm>
            <a:off x="2205037" y="3622675"/>
            <a:ext cx="1136650" cy="641350"/>
          </a:xfrm>
          <a:prstGeom prst="rect">
            <a:avLst/>
          </a:prstGeom>
          <a:solidFill>
            <a:srgbClr val="6FA1D5"/>
          </a:solidFill>
          <a:ln w="9525">
            <a:noFill/>
            <a:miter lim="800000"/>
            <a:headEnd/>
            <a:tailEnd/>
          </a:ln>
        </p:spPr>
        <p:txBody>
          <a:bodyPr wrap="none">
            <a:spAutoFit/>
          </a:bodyPr>
          <a:lstStyle/>
          <a:p>
            <a:pPr algn="ctr" eaLnBrk="0" hangingPunct="0"/>
            <a:r>
              <a:rPr lang="en-US" sz="1800" dirty="0">
                <a:solidFill>
                  <a:schemeClr val="tx2"/>
                </a:solidFill>
              </a:rPr>
              <a:t>RSA</a:t>
            </a:r>
            <a:br>
              <a:rPr lang="en-US" sz="1800" dirty="0">
                <a:solidFill>
                  <a:schemeClr val="tx2"/>
                </a:solidFill>
              </a:rPr>
            </a:br>
            <a:r>
              <a:rPr lang="en-US" sz="1800" dirty="0">
                <a:solidFill>
                  <a:schemeClr val="tx2"/>
                </a:solidFill>
              </a:rPr>
              <a:t>enVision</a:t>
            </a:r>
          </a:p>
        </p:txBody>
      </p:sp>
      <p:sp>
        <p:nvSpPr>
          <p:cNvPr id="73" name="TextBox 51"/>
          <p:cNvSpPr txBox="1">
            <a:spLocks noChangeArrowheads="1"/>
          </p:cNvSpPr>
          <p:nvPr/>
        </p:nvSpPr>
        <p:spPr bwMode="auto">
          <a:xfrm>
            <a:off x="1989138" y="4343400"/>
            <a:ext cx="1516062" cy="830997"/>
          </a:xfrm>
          <a:prstGeom prst="rect">
            <a:avLst/>
          </a:prstGeom>
          <a:noFill/>
          <a:ln w="9525">
            <a:noFill/>
            <a:miter lim="800000"/>
            <a:headEnd/>
            <a:tailEnd/>
          </a:ln>
        </p:spPr>
        <p:txBody>
          <a:bodyPr wrap="square">
            <a:spAutoFit/>
          </a:bodyPr>
          <a:lstStyle/>
          <a:p>
            <a:pPr algn="ctr" eaLnBrk="0" hangingPunct="0"/>
            <a:r>
              <a:rPr lang="en-US" sz="1600" b="0" dirty="0">
                <a:solidFill>
                  <a:srgbClr val="000000"/>
                </a:solidFill>
              </a:rPr>
              <a:t>End-to-end security </a:t>
            </a:r>
            <a:r>
              <a:rPr lang="en-US" sz="1600" b="0" dirty="0" smtClean="0">
                <a:solidFill>
                  <a:srgbClr val="000000"/>
                </a:solidFill>
              </a:rPr>
              <a:t>event management</a:t>
            </a:r>
            <a:endParaRPr lang="en-US" sz="1600" b="0" dirty="0">
              <a:solidFill>
                <a:srgbClr val="000000"/>
              </a:solidFill>
            </a:endParaRPr>
          </a:p>
        </p:txBody>
      </p:sp>
      <p:grpSp>
        <p:nvGrpSpPr>
          <p:cNvPr id="9" name="Group 80"/>
          <p:cNvGrpSpPr/>
          <p:nvPr/>
        </p:nvGrpSpPr>
        <p:grpSpPr>
          <a:xfrm>
            <a:off x="1295400" y="3048000"/>
            <a:ext cx="2438400" cy="2514600"/>
            <a:chOff x="1295400" y="3048000"/>
            <a:chExt cx="2438400" cy="2514600"/>
          </a:xfrm>
        </p:grpSpPr>
        <p:grpSp>
          <p:nvGrpSpPr>
            <p:cNvPr id="10" name="Group 79"/>
            <p:cNvGrpSpPr/>
            <p:nvPr/>
          </p:nvGrpSpPr>
          <p:grpSpPr>
            <a:xfrm>
              <a:off x="1676400" y="3048000"/>
              <a:ext cx="2057400" cy="2514600"/>
              <a:chOff x="1676400" y="3048000"/>
              <a:chExt cx="2057400" cy="2514600"/>
            </a:xfrm>
          </p:grpSpPr>
          <p:sp>
            <p:nvSpPr>
              <p:cNvPr id="37917" name="Right Arrow 59"/>
              <p:cNvSpPr>
                <a:spLocks noChangeArrowheads="1"/>
              </p:cNvSpPr>
              <p:nvPr/>
            </p:nvSpPr>
            <p:spPr bwMode="auto">
              <a:xfrm>
                <a:off x="1676400" y="3048000"/>
                <a:ext cx="1905000" cy="149679"/>
              </a:xfrm>
              <a:prstGeom prst="rightArrow">
                <a:avLst>
                  <a:gd name="adj1" fmla="val 50000"/>
                  <a:gd name="adj2" fmla="val 75000"/>
                </a:avLst>
              </a:prstGeom>
              <a:solidFill>
                <a:srgbClr val="00B050"/>
              </a:solidFill>
              <a:ln w="9525" algn="ctr">
                <a:noFill/>
                <a:miter lim="800000"/>
                <a:headEnd/>
                <a:tailEnd/>
              </a:ln>
            </p:spPr>
            <p:txBody>
              <a:bodyPr wrap="none"/>
              <a:lstStyle/>
              <a:p>
                <a:pPr algn="ctr" eaLnBrk="0" hangingPunct="0"/>
                <a:endParaRPr lang="en-US">
                  <a:solidFill>
                    <a:srgbClr val="000000"/>
                  </a:solidFill>
                </a:endParaRPr>
              </a:p>
            </p:txBody>
          </p:sp>
          <p:sp>
            <p:nvSpPr>
              <p:cNvPr id="37918" name="Right Arrow 60"/>
              <p:cNvSpPr>
                <a:spLocks noChangeArrowheads="1"/>
              </p:cNvSpPr>
              <p:nvPr/>
            </p:nvSpPr>
            <p:spPr bwMode="auto">
              <a:xfrm>
                <a:off x="1676400" y="5406571"/>
                <a:ext cx="2057400" cy="156029"/>
              </a:xfrm>
              <a:prstGeom prst="rightArrow">
                <a:avLst>
                  <a:gd name="adj1" fmla="val 50000"/>
                  <a:gd name="adj2" fmla="val 75007"/>
                </a:avLst>
              </a:prstGeom>
              <a:solidFill>
                <a:srgbClr val="00B050"/>
              </a:solidFill>
              <a:ln w="9525" algn="ctr">
                <a:noFill/>
                <a:miter lim="800000"/>
                <a:headEnd/>
                <a:tailEnd/>
              </a:ln>
            </p:spPr>
            <p:txBody>
              <a:bodyPr wrap="none"/>
              <a:lstStyle/>
              <a:p>
                <a:pPr algn="ctr" eaLnBrk="0" hangingPunct="0"/>
                <a:endParaRPr lang="en-US">
                  <a:solidFill>
                    <a:srgbClr val="000000"/>
                  </a:solidFill>
                </a:endParaRPr>
              </a:p>
            </p:txBody>
          </p:sp>
          <p:sp>
            <p:nvSpPr>
              <p:cNvPr id="37919" name="Rectangle 61"/>
              <p:cNvSpPr>
                <a:spLocks noChangeArrowheads="1"/>
              </p:cNvSpPr>
              <p:nvPr/>
            </p:nvSpPr>
            <p:spPr bwMode="auto">
              <a:xfrm>
                <a:off x="1676401" y="3080657"/>
                <a:ext cx="76200" cy="2405743"/>
              </a:xfrm>
              <a:prstGeom prst="rect">
                <a:avLst/>
              </a:prstGeom>
              <a:solidFill>
                <a:srgbClr val="00B050"/>
              </a:solidFill>
              <a:ln w="9525" algn="ctr">
                <a:noFill/>
                <a:miter lim="800000"/>
                <a:headEnd/>
                <a:tailEnd/>
              </a:ln>
            </p:spPr>
            <p:txBody>
              <a:bodyPr wrap="none"/>
              <a:lstStyle/>
              <a:p>
                <a:pPr algn="ctr" eaLnBrk="0" hangingPunct="0"/>
                <a:endParaRPr lang="en-US">
                  <a:solidFill>
                    <a:srgbClr val="000000"/>
                  </a:solidFill>
                </a:endParaRPr>
              </a:p>
            </p:txBody>
          </p:sp>
        </p:grpSp>
        <p:sp>
          <p:nvSpPr>
            <p:cNvPr id="74" name="Left Arrow 73"/>
            <p:cNvSpPr>
              <a:spLocks noChangeArrowheads="1"/>
            </p:cNvSpPr>
            <p:nvPr/>
          </p:nvSpPr>
          <p:spPr bwMode="auto">
            <a:xfrm>
              <a:off x="1295400" y="3886200"/>
              <a:ext cx="914400" cy="152400"/>
            </a:xfrm>
            <a:prstGeom prst="leftArrow">
              <a:avLst>
                <a:gd name="adj1" fmla="val 50000"/>
                <a:gd name="adj2" fmla="val 107153"/>
              </a:avLst>
            </a:prstGeom>
            <a:solidFill>
              <a:srgbClr val="00B050"/>
            </a:solidFill>
            <a:ln w="9525" algn="ctr">
              <a:noFill/>
              <a:miter lim="800000"/>
              <a:headEnd/>
              <a:tailEnd/>
            </a:ln>
          </p:spPr>
          <p:txBody>
            <a:bodyPr wrap="none"/>
            <a:lstStyle/>
            <a:p>
              <a:pPr algn="ctr" eaLnBrk="0" hangingPunct="0"/>
              <a:endParaRPr lang="en-US">
                <a:solidFill>
                  <a:srgbClr val="000000"/>
                </a:solidFill>
              </a:endParaRPr>
            </a:p>
          </p:txBody>
        </p:sp>
      </p:grpSp>
      <p:grpSp>
        <p:nvGrpSpPr>
          <p:cNvPr id="11" name="Group 76"/>
          <p:cNvGrpSpPr/>
          <p:nvPr/>
        </p:nvGrpSpPr>
        <p:grpSpPr>
          <a:xfrm>
            <a:off x="3352800" y="2174875"/>
            <a:ext cx="3849688" cy="3486150"/>
            <a:chOff x="3352800" y="2174875"/>
            <a:chExt cx="3849688" cy="3486150"/>
          </a:xfrm>
        </p:grpSpPr>
        <p:grpSp>
          <p:nvGrpSpPr>
            <p:cNvPr id="12" name="Group 75"/>
            <p:cNvGrpSpPr/>
            <p:nvPr/>
          </p:nvGrpSpPr>
          <p:grpSpPr>
            <a:xfrm>
              <a:off x="3352800" y="2174875"/>
              <a:ext cx="3849688" cy="3486150"/>
              <a:chOff x="3352800" y="2174875"/>
              <a:chExt cx="3849688" cy="3486150"/>
            </a:xfrm>
          </p:grpSpPr>
          <p:sp>
            <p:nvSpPr>
              <p:cNvPr id="37911" name="Left Arrow 63"/>
              <p:cNvSpPr>
                <a:spLocks noChangeArrowheads="1"/>
              </p:cNvSpPr>
              <p:nvPr/>
            </p:nvSpPr>
            <p:spPr bwMode="auto">
              <a:xfrm>
                <a:off x="3352800" y="3886200"/>
                <a:ext cx="2362200" cy="152400"/>
              </a:xfrm>
              <a:prstGeom prst="leftArrow">
                <a:avLst>
                  <a:gd name="adj1" fmla="val 50000"/>
                  <a:gd name="adj2" fmla="val 81619"/>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sp>
            <p:nvSpPr>
              <p:cNvPr id="37912" name="Right Arrow 64"/>
              <p:cNvSpPr>
                <a:spLocks noChangeArrowheads="1"/>
              </p:cNvSpPr>
              <p:nvPr/>
            </p:nvSpPr>
            <p:spPr bwMode="auto">
              <a:xfrm>
                <a:off x="5638800" y="3557588"/>
                <a:ext cx="1563688" cy="142875"/>
              </a:xfrm>
              <a:prstGeom prst="rightArrow">
                <a:avLst>
                  <a:gd name="adj1" fmla="val 50000"/>
                  <a:gd name="adj2" fmla="val 109444"/>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sp>
            <p:nvSpPr>
              <p:cNvPr id="37913" name="Right Arrow 65"/>
              <p:cNvSpPr>
                <a:spLocks noChangeArrowheads="1"/>
              </p:cNvSpPr>
              <p:nvPr/>
            </p:nvSpPr>
            <p:spPr bwMode="auto">
              <a:xfrm>
                <a:off x="5638800" y="2174875"/>
                <a:ext cx="1563688" cy="142875"/>
              </a:xfrm>
              <a:prstGeom prst="rightArrow">
                <a:avLst>
                  <a:gd name="adj1" fmla="val 50000"/>
                  <a:gd name="adj2" fmla="val 109444"/>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sp>
            <p:nvSpPr>
              <p:cNvPr id="37914" name="Rectangle 66"/>
              <p:cNvSpPr>
                <a:spLocks noChangeArrowheads="1"/>
              </p:cNvSpPr>
              <p:nvPr/>
            </p:nvSpPr>
            <p:spPr bwMode="auto">
              <a:xfrm>
                <a:off x="5638800" y="2241550"/>
                <a:ext cx="76200" cy="3352800"/>
              </a:xfrm>
              <a:prstGeom prst="rect">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sp>
            <p:nvSpPr>
              <p:cNvPr id="37915" name="Right Arrow 67"/>
              <p:cNvSpPr>
                <a:spLocks noChangeArrowheads="1"/>
              </p:cNvSpPr>
              <p:nvPr/>
            </p:nvSpPr>
            <p:spPr bwMode="auto">
              <a:xfrm>
                <a:off x="5638800" y="4175125"/>
                <a:ext cx="457200" cy="142875"/>
              </a:xfrm>
              <a:prstGeom prst="rightArrow">
                <a:avLst>
                  <a:gd name="adj1" fmla="val 50000"/>
                  <a:gd name="adj2" fmla="val 80000"/>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sp>
            <p:nvSpPr>
              <p:cNvPr id="37916" name="Right Arrow 68"/>
              <p:cNvSpPr>
                <a:spLocks noChangeArrowheads="1"/>
              </p:cNvSpPr>
              <p:nvPr/>
            </p:nvSpPr>
            <p:spPr bwMode="auto">
              <a:xfrm>
                <a:off x="5638800" y="5518150"/>
                <a:ext cx="685800" cy="142875"/>
              </a:xfrm>
              <a:prstGeom prst="rightArrow">
                <a:avLst>
                  <a:gd name="adj1" fmla="val 50000"/>
                  <a:gd name="adj2" fmla="val 80000"/>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grpSp>
        <p:sp>
          <p:nvSpPr>
            <p:cNvPr id="75" name="Rectangle 66"/>
            <p:cNvSpPr>
              <a:spLocks noChangeArrowheads="1"/>
            </p:cNvSpPr>
            <p:nvPr/>
          </p:nvSpPr>
          <p:spPr bwMode="auto">
            <a:xfrm>
              <a:off x="4114800" y="3429000"/>
              <a:ext cx="152400" cy="1752600"/>
            </a:xfrm>
            <a:prstGeom prst="upDownArrow">
              <a:avLst>
                <a:gd name="adj1" fmla="val 50000"/>
                <a:gd name="adj2" fmla="val 65625"/>
              </a:avLst>
            </a:prstGeom>
            <a:solidFill>
              <a:srgbClr val="6FA1D5"/>
            </a:solidFill>
            <a:ln w="9525" algn="ctr">
              <a:noFill/>
              <a:miter lim="800000"/>
              <a:headEnd/>
              <a:tailEnd/>
            </a:ln>
          </p:spPr>
          <p:txBody>
            <a:bodyPr wrap="none"/>
            <a:lstStyle/>
            <a:p>
              <a:pPr algn="ctr" eaLnBrk="0" hangingPunct="0"/>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animBg="1"/>
      <p:bldP spid="37921" grpId="0"/>
      <p:bldP spid="72" grpId="0" animBg="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7467600" y="5791200"/>
            <a:ext cx="1676400" cy="10668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5" name="Title 4"/>
          <p:cNvSpPr>
            <a:spLocks noGrp="1"/>
          </p:cNvSpPr>
          <p:nvPr>
            <p:ph type="title"/>
          </p:nvPr>
        </p:nvSpPr>
        <p:spPr/>
        <p:txBody>
          <a:bodyPr/>
          <a:lstStyle/>
          <a:p>
            <a:r>
              <a:rPr lang="en-US" dirty="0" smtClean="0"/>
              <a:t>Security is at the center of EMC’s private cloud strategy</a:t>
            </a:r>
            <a:endParaRPr lang="en-US" dirty="0"/>
          </a:p>
        </p:txBody>
      </p:sp>
      <p:sp>
        <p:nvSpPr>
          <p:cNvPr id="4" name="Slide Number Placeholder 3"/>
          <p:cNvSpPr>
            <a:spLocks noGrp="1"/>
          </p:cNvSpPr>
          <p:nvPr>
            <p:ph type="sldNum" sz="quarter" idx="10"/>
          </p:nvPr>
        </p:nvSpPr>
        <p:spPr/>
        <p:txBody>
          <a:bodyPr/>
          <a:lstStyle/>
          <a:p>
            <a:fld id="{5F1BFC0A-09C8-4900-9921-96EE08A0908C}" type="slidenum">
              <a:rPr lang="en-US" smtClean="0"/>
              <a:pPr/>
              <a:t>2</a:t>
            </a:fld>
            <a:endParaRPr lang="en-US"/>
          </a:p>
        </p:txBody>
      </p:sp>
      <p:sp>
        <p:nvSpPr>
          <p:cNvPr id="6" name="Rectangle 10"/>
          <p:cNvSpPr>
            <a:spLocks noChangeArrowheads="1"/>
          </p:cNvSpPr>
          <p:nvPr/>
        </p:nvSpPr>
        <p:spPr bwMode="gray">
          <a:xfrm>
            <a:off x="1393825" y="1585913"/>
            <a:ext cx="825500" cy="1922462"/>
          </a:xfrm>
          <a:prstGeom prst="rect">
            <a:avLst/>
          </a:prstGeom>
          <a:noFill/>
          <a:ln w="9525" algn="ctr">
            <a:noFill/>
            <a:miter lim="800000"/>
            <a:headEnd/>
            <a:tailEnd/>
          </a:ln>
          <a:effectLst/>
        </p:spPr>
        <p:txBody>
          <a:bodyPr wrap="none" lIns="0" tIns="0" rIns="0" bIns="0">
            <a:spAutoFit/>
          </a:bodyPr>
          <a:lstStyle/>
          <a:p>
            <a:pPr>
              <a:spcBef>
                <a:spcPct val="100000"/>
              </a:spcBef>
            </a:pPr>
            <a:r>
              <a:rPr lang="en-US" sz="1800">
                <a:solidFill>
                  <a:schemeClr val="accent1"/>
                </a:solidFill>
              </a:rPr>
              <a:t>Trusted</a:t>
            </a:r>
          </a:p>
          <a:p>
            <a:pPr>
              <a:spcBef>
                <a:spcPct val="100000"/>
              </a:spcBef>
            </a:pPr>
            <a:r>
              <a:rPr lang="en-US" sz="1800">
                <a:solidFill>
                  <a:schemeClr val="accent1"/>
                </a:solidFill>
              </a:rPr>
              <a:t>Control</a:t>
            </a:r>
          </a:p>
          <a:p>
            <a:pPr>
              <a:spcBef>
                <a:spcPct val="100000"/>
              </a:spcBef>
            </a:pPr>
            <a:r>
              <a:rPr lang="en-US" sz="1800">
                <a:solidFill>
                  <a:schemeClr val="accent1"/>
                </a:solidFill>
              </a:rPr>
              <a:t>Reliable</a:t>
            </a:r>
          </a:p>
          <a:p>
            <a:pPr>
              <a:spcBef>
                <a:spcPct val="100000"/>
              </a:spcBef>
            </a:pPr>
            <a:r>
              <a:rPr lang="en-US" sz="1800">
                <a:solidFill>
                  <a:schemeClr val="accent1"/>
                </a:solidFill>
              </a:rPr>
              <a:t>Secure</a:t>
            </a:r>
          </a:p>
        </p:txBody>
      </p:sp>
      <p:sp>
        <p:nvSpPr>
          <p:cNvPr id="7" name="Rectangle 3"/>
          <p:cNvSpPr txBox="1">
            <a:spLocks noChangeArrowheads="1"/>
          </p:cNvSpPr>
          <p:nvPr/>
        </p:nvSpPr>
        <p:spPr bwMode="gray">
          <a:xfrm>
            <a:off x="6645275" y="1585913"/>
            <a:ext cx="1206500" cy="1922462"/>
          </a:xfrm>
          <a:prstGeom prst="rect">
            <a:avLst/>
          </a:prstGeom>
          <a:noFill/>
          <a:ln w="9525" algn="ctr">
            <a:noFill/>
            <a:miter lim="800000"/>
            <a:headEnd/>
            <a:tailEnd/>
          </a:ln>
          <a:effectLst/>
        </p:spPr>
        <p:txBody>
          <a:bodyPr wrap="none" lIns="0" tIns="0" rIns="0" bIns="0">
            <a:spAutoFit/>
          </a:bodyPr>
          <a:lstStyle/>
          <a:p>
            <a:pPr>
              <a:spcBef>
                <a:spcPct val="100000"/>
              </a:spcBef>
            </a:pPr>
            <a:r>
              <a:rPr lang="en-US" sz="1800">
                <a:solidFill>
                  <a:schemeClr val="accent1"/>
                </a:solidFill>
              </a:rPr>
              <a:t>Flexible</a:t>
            </a:r>
          </a:p>
          <a:p>
            <a:pPr>
              <a:spcBef>
                <a:spcPct val="100000"/>
              </a:spcBef>
            </a:pPr>
            <a:r>
              <a:rPr lang="en-US" sz="1800">
                <a:solidFill>
                  <a:schemeClr val="accent1"/>
                </a:solidFill>
              </a:rPr>
              <a:t>Dynamic </a:t>
            </a:r>
          </a:p>
          <a:p>
            <a:pPr>
              <a:spcBef>
                <a:spcPct val="100000"/>
              </a:spcBef>
            </a:pPr>
            <a:r>
              <a:rPr lang="en-US" sz="1800">
                <a:solidFill>
                  <a:schemeClr val="accent1"/>
                </a:solidFill>
              </a:rPr>
              <a:t>On-demand</a:t>
            </a:r>
          </a:p>
          <a:p>
            <a:pPr>
              <a:spcBef>
                <a:spcPct val="100000"/>
              </a:spcBef>
            </a:pPr>
            <a:r>
              <a:rPr lang="en-US" sz="1800">
                <a:solidFill>
                  <a:schemeClr val="accent1"/>
                </a:solidFill>
              </a:rPr>
              <a:t>Efficient </a:t>
            </a:r>
          </a:p>
        </p:txBody>
      </p:sp>
      <p:sp>
        <p:nvSpPr>
          <p:cNvPr id="8" name="Freeform 8"/>
          <p:cNvSpPr>
            <a:spLocks/>
          </p:cNvSpPr>
          <p:nvPr/>
        </p:nvSpPr>
        <p:spPr bwMode="gray">
          <a:xfrm>
            <a:off x="1014413" y="3082925"/>
            <a:ext cx="7115175" cy="2643188"/>
          </a:xfrm>
          <a:custGeom>
            <a:avLst/>
            <a:gdLst>
              <a:gd name="T0" fmla="*/ 6446368 w 3032"/>
              <a:gd name="T1" fmla="*/ 1273515 h 1127"/>
              <a:gd name="T2" fmla="*/ 6270366 w 3032"/>
              <a:gd name="T3" fmla="*/ 1304004 h 1127"/>
              <a:gd name="T4" fmla="*/ 5369236 w 3032"/>
              <a:gd name="T5" fmla="*/ 431541 h 1127"/>
              <a:gd name="T6" fmla="*/ 4632373 w 3032"/>
              <a:gd name="T7" fmla="*/ 825556 h 1127"/>
              <a:gd name="T8" fmla="*/ 3576361 w 3032"/>
              <a:gd name="T9" fmla="*/ 0 h 1127"/>
              <a:gd name="T10" fmla="*/ 2525043 w 3032"/>
              <a:gd name="T11" fmla="*/ 858391 h 1127"/>
              <a:gd name="T12" fmla="*/ 1745940 w 3032"/>
              <a:gd name="T13" fmla="*/ 431541 h 1127"/>
              <a:gd name="T14" fmla="*/ 844810 w 3032"/>
              <a:gd name="T15" fmla="*/ 1304004 h 1127"/>
              <a:gd name="T16" fmla="*/ 699315 w 3032"/>
              <a:gd name="T17" fmla="*/ 1273515 h 1127"/>
              <a:gd name="T18" fmla="*/ 0 w 3032"/>
              <a:gd name="T19" fmla="*/ 1944279 h 1127"/>
              <a:gd name="T20" fmla="*/ 699315 w 3032"/>
              <a:gd name="T21" fmla="*/ 2643188 h 1127"/>
              <a:gd name="T22" fmla="*/ 2325573 w 3032"/>
              <a:gd name="T23" fmla="*/ 2643188 h 1127"/>
              <a:gd name="T24" fmla="*/ 2881740 w 3032"/>
              <a:gd name="T25" fmla="*/ 2643188 h 1127"/>
              <a:gd name="T26" fmla="*/ 4322609 w 3032"/>
              <a:gd name="T27" fmla="*/ 2643188 h 1127"/>
              <a:gd name="T28" fmla="*/ 4932751 w 3032"/>
              <a:gd name="T29" fmla="*/ 2643188 h 1127"/>
              <a:gd name="T30" fmla="*/ 6505035 w 3032"/>
              <a:gd name="T31" fmla="*/ 2643188 h 1127"/>
              <a:gd name="T32" fmla="*/ 7115175 w 3032"/>
              <a:gd name="T33" fmla="*/ 1944279 h 1127"/>
              <a:gd name="T34" fmla="*/ 6446368 w 3032"/>
              <a:gd name="T35" fmla="*/ 1273515 h 1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2"/>
              <a:gd name="T55" fmla="*/ 0 h 1127"/>
              <a:gd name="T56" fmla="*/ 3032 w 3032"/>
              <a:gd name="T57" fmla="*/ 1127 h 1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2" h="1127">
                <a:moveTo>
                  <a:pt x="2747" y="543"/>
                </a:moveTo>
                <a:cubicBezTo>
                  <a:pt x="2722" y="543"/>
                  <a:pt x="2697" y="543"/>
                  <a:pt x="2672" y="556"/>
                </a:cubicBezTo>
                <a:cubicBezTo>
                  <a:pt x="2672" y="345"/>
                  <a:pt x="2499" y="184"/>
                  <a:pt x="2288" y="184"/>
                </a:cubicBezTo>
                <a:cubicBezTo>
                  <a:pt x="2161" y="184"/>
                  <a:pt x="2045" y="250"/>
                  <a:pt x="1974" y="352"/>
                </a:cubicBezTo>
                <a:cubicBezTo>
                  <a:pt x="1930" y="147"/>
                  <a:pt x="1744" y="0"/>
                  <a:pt x="1524" y="0"/>
                </a:cubicBezTo>
                <a:cubicBezTo>
                  <a:pt x="1312" y="0"/>
                  <a:pt x="1124" y="154"/>
                  <a:pt x="1076" y="366"/>
                </a:cubicBezTo>
                <a:cubicBezTo>
                  <a:pt x="1009" y="256"/>
                  <a:pt x="885" y="184"/>
                  <a:pt x="744" y="184"/>
                </a:cubicBezTo>
                <a:cubicBezTo>
                  <a:pt x="546" y="184"/>
                  <a:pt x="372" y="345"/>
                  <a:pt x="360" y="556"/>
                </a:cubicBezTo>
                <a:cubicBezTo>
                  <a:pt x="347" y="543"/>
                  <a:pt x="323" y="543"/>
                  <a:pt x="298" y="543"/>
                </a:cubicBezTo>
                <a:cubicBezTo>
                  <a:pt x="137" y="543"/>
                  <a:pt x="0" y="668"/>
                  <a:pt x="0" y="829"/>
                </a:cubicBezTo>
                <a:cubicBezTo>
                  <a:pt x="0" y="990"/>
                  <a:pt x="137" y="1127"/>
                  <a:pt x="298" y="1127"/>
                </a:cubicBezTo>
                <a:cubicBezTo>
                  <a:pt x="991" y="1127"/>
                  <a:pt x="991" y="1127"/>
                  <a:pt x="991" y="1127"/>
                </a:cubicBezTo>
                <a:cubicBezTo>
                  <a:pt x="1228" y="1127"/>
                  <a:pt x="1228" y="1127"/>
                  <a:pt x="1228" y="1127"/>
                </a:cubicBezTo>
                <a:cubicBezTo>
                  <a:pt x="1842" y="1127"/>
                  <a:pt x="1842" y="1127"/>
                  <a:pt x="1842" y="1127"/>
                </a:cubicBezTo>
                <a:cubicBezTo>
                  <a:pt x="2102" y="1127"/>
                  <a:pt x="2102" y="1127"/>
                  <a:pt x="2102" y="1127"/>
                </a:cubicBezTo>
                <a:cubicBezTo>
                  <a:pt x="2771" y="1127"/>
                  <a:pt x="2772" y="1127"/>
                  <a:pt x="2772" y="1127"/>
                </a:cubicBezTo>
                <a:cubicBezTo>
                  <a:pt x="2920" y="1115"/>
                  <a:pt x="3032" y="978"/>
                  <a:pt x="3032" y="829"/>
                </a:cubicBezTo>
                <a:cubicBezTo>
                  <a:pt x="3032" y="668"/>
                  <a:pt x="2908" y="543"/>
                  <a:pt x="2747" y="543"/>
                </a:cubicBezTo>
                <a:close/>
              </a:path>
            </a:pathLst>
          </a:custGeom>
          <a:gradFill rotWithShape="1">
            <a:gsLst>
              <a:gs pos="0">
                <a:srgbClr val="005596">
                  <a:alpha val="50000"/>
                </a:srgbClr>
              </a:gs>
              <a:gs pos="100000">
                <a:srgbClr val="005596">
                  <a:gamma/>
                  <a:shade val="76078"/>
                  <a:invGamma/>
                </a:srgbClr>
              </a:gs>
            </a:gsLst>
            <a:lin ang="5400000" scaled="1"/>
          </a:gradFill>
          <a:ln w="9525" algn="ctr">
            <a:noFill/>
            <a:miter lim="800000"/>
            <a:headEnd/>
            <a:tailEnd/>
          </a:ln>
        </p:spPr>
        <p:txBody>
          <a:bodyPr wrap="none" anchor="ctr"/>
          <a:lstStyle/>
          <a:p>
            <a:endParaRPr lang="en-US" sz="1800" b="1">
              <a:solidFill>
                <a:srgbClr val="FFFFFF"/>
              </a:solidFill>
            </a:endParaRPr>
          </a:p>
        </p:txBody>
      </p:sp>
      <p:sp>
        <p:nvSpPr>
          <p:cNvPr id="9" name="Rectangle 62"/>
          <p:cNvSpPr>
            <a:spLocks noChangeArrowheads="1"/>
          </p:cNvSpPr>
          <p:nvPr/>
        </p:nvSpPr>
        <p:spPr bwMode="gray">
          <a:xfrm>
            <a:off x="4098925" y="3963988"/>
            <a:ext cx="946150" cy="558800"/>
          </a:xfrm>
          <a:prstGeom prst="rect">
            <a:avLst/>
          </a:prstGeom>
          <a:noFill/>
          <a:ln w="9525" algn="ctr">
            <a:noFill/>
            <a:miter lim="800000"/>
            <a:headEnd/>
            <a:tailEnd/>
          </a:ln>
        </p:spPr>
        <p:txBody>
          <a:bodyPr wrap="none">
            <a:spAutoFit/>
          </a:bodyPr>
          <a:lstStyle/>
          <a:p>
            <a:pPr>
              <a:lnSpc>
                <a:spcPct val="85000"/>
              </a:lnSpc>
            </a:pPr>
            <a:r>
              <a:rPr lang="en-US" sz="1800" b="1">
                <a:solidFill>
                  <a:srgbClr val="FFFFFF"/>
                </a:solidFill>
              </a:rPr>
              <a:t>Private</a:t>
            </a:r>
            <a:br>
              <a:rPr lang="en-US" sz="1800" b="1">
                <a:solidFill>
                  <a:srgbClr val="FFFFFF"/>
                </a:solidFill>
              </a:rPr>
            </a:br>
            <a:r>
              <a:rPr lang="en-US" sz="1800" b="1">
                <a:solidFill>
                  <a:srgbClr val="FFFFFF"/>
                </a:solidFill>
              </a:rPr>
              <a:t>Cloud</a:t>
            </a:r>
          </a:p>
        </p:txBody>
      </p:sp>
      <p:grpSp>
        <p:nvGrpSpPr>
          <p:cNvPr id="10" name="Group 47"/>
          <p:cNvGrpSpPr>
            <a:grpSpLocks/>
          </p:cNvGrpSpPr>
          <p:nvPr/>
        </p:nvGrpSpPr>
        <p:grpSpPr bwMode="auto">
          <a:xfrm>
            <a:off x="5826125" y="4678363"/>
            <a:ext cx="3022600" cy="1803400"/>
            <a:chOff x="3856" y="2777"/>
            <a:chExt cx="1904" cy="1136"/>
          </a:xfrm>
        </p:grpSpPr>
        <p:sp>
          <p:nvSpPr>
            <p:cNvPr id="11" name="Freeform 10"/>
            <p:cNvSpPr>
              <a:spLocks/>
            </p:cNvSpPr>
            <p:nvPr/>
          </p:nvSpPr>
          <p:spPr bwMode="gray">
            <a:xfrm>
              <a:off x="3856" y="2777"/>
              <a:ext cx="1040" cy="664"/>
            </a:xfrm>
            <a:custGeom>
              <a:avLst/>
              <a:gdLst>
                <a:gd name="T0" fmla="*/ 615 w 615"/>
                <a:gd name="T1" fmla="*/ 269 h 393"/>
                <a:gd name="T2" fmla="*/ 497 w 615"/>
                <a:gd name="T3" fmla="*/ 150 h 393"/>
                <a:gd name="T4" fmla="*/ 466 w 615"/>
                <a:gd name="T5" fmla="*/ 155 h 393"/>
                <a:gd name="T6" fmla="*/ 308 w 615"/>
                <a:gd name="T7" fmla="*/ 0 h 393"/>
                <a:gd name="T8" fmla="*/ 149 w 615"/>
                <a:gd name="T9" fmla="*/ 155 h 393"/>
                <a:gd name="T10" fmla="*/ 123 w 615"/>
                <a:gd name="T11" fmla="*/ 150 h 393"/>
                <a:gd name="T12" fmla="*/ 0 w 615"/>
                <a:gd name="T13" fmla="*/ 269 h 393"/>
                <a:gd name="T14" fmla="*/ 123 w 615"/>
                <a:gd name="T15" fmla="*/ 393 h 393"/>
                <a:gd name="T16" fmla="*/ 507 w 615"/>
                <a:gd name="T17" fmla="*/ 393 h 393"/>
                <a:gd name="T18" fmla="*/ 507 w 615"/>
                <a:gd name="T19" fmla="*/ 393 h 393"/>
                <a:gd name="T20" fmla="*/ 615 w 615"/>
                <a:gd name="T21" fmla="*/ 269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5"/>
                <a:gd name="T34" fmla="*/ 0 h 393"/>
                <a:gd name="T35" fmla="*/ 615 w 615"/>
                <a:gd name="T36" fmla="*/ 393 h 3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5" h="393">
                  <a:moveTo>
                    <a:pt x="615" y="269"/>
                  </a:moveTo>
                  <a:cubicBezTo>
                    <a:pt x="615" y="202"/>
                    <a:pt x="564" y="150"/>
                    <a:pt x="497" y="150"/>
                  </a:cubicBezTo>
                  <a:cubicBezTo>
                    <a:pt x="487" y="150"/>
                    <a:pt x="477" y="150"/>
                    <a:pt x="466" y="155"/>
                  </a:cubicBezTo>
                  <a:cubicBezTo>
                    <a:pt x="466" y="67"/>
                    <a:pt x="395" y="0"/>
                    <a:pt x="308" y="0"/>
                  </a:cubicBezTo>
                  <a:cubicBezTo>
                    <a:pt x="226" y="0"/>
                    <a:pt x="154" y="67"/>
                    <a:pt x="149" y="155"/>
                  </a:cubicBezTo>
                  <a:cubicBezTo>
                    <a:pt x="144" y="150"/>
                    <a:pt x="134" y="150"/>
                    <a:pt x="123" y="150"/>
                  </a:cubicBezTo>
                  <a:cubicBezTo>
                    <a:pt x="57" y="150"/>
                    <a:pt x="0" y="202"/>
                    <a:pt x="0" y="269"/>
                  </a:cubicBezTo>
                  <a:cubicBezTo>
                    <a:pt x="0" y="336"/>
                    <a:pt x="57" y="393"/>
                    <a:pt x="123" y="393"/>
                  </a:cubicBezTo>
                  <a:cubicBezTo>
                    <a:pt x="507" y="393"/>
                    <a:pt x="507" y="393"/>
                    <a:pt x="507" y="393"/>
                  </a:cubicBezTo>
                  <a:cubicBezTo>
                    <a:pt x="507" y="393"/>
                    <a:pt x="507" y="393"/>
                    <a:pt x="507" y="393"/>
                  </a:cubicBezTo>
                  <a:cubicBezTo>
                    <a:pt x="569" y="388"/>
                    <a:pt x="615" y="331"/>
                    <a:pt x="615" y="269"/>
                  </a:cubicBezTo>
                </a:path>
              </a:pathLst>
            </a:custGeom>
            <a:solidFill>
              <a:schemeClr val="accent1">
                <a:alpha val="39999"/>
              </a:schemeClr>
            </a:solidFill>
            <a:ln w="9525">
              <a:noFill/>
              <a:round/>
              <a:headEnd/>
              <a:tailEnd/>
            </a:ln>
          </p:spPr>
          <p:txBody>
            <a:bodyPr wrap="none" anchor="ctr"/>
            <a:lstStyle/>
            <a:p>
              <a:endParaRPr lang="en-US" sz="1800"/>
            </a:p>
          </p:txBody>
        </p:sp>
        <p:sp>
          <p:nvSpPr>
            <p:cNvPr id="12" name="Freeform 11"/>
            <p:cNvSpPr>
              <a:spLocks/>
            </p:cNvSpPr>
            <p:nvPr/>
          </p:nvSpPr>
          <p:spPr bwMode="gray">
            <a:xfrm>
              <a:off x="4720" y="2777"/>
              <a:ext cx="1040" cy="664"/>
            </a:xfrm>
            <a:custGeom>
              <a:avLst/>
              <a:gdLst>
                <a:gd name="T0" fmla="*/ 615 w 615"/>
                <a:gd name="T1" fmla="*/ 269 h 393"/>
                <a:gd name="T2" fmla="*/ 497 w 615"/>
                <a:gd name="T3" fmla="*/ 150 h 393"/>
                <a:gd name="T4" fmla="*/ 466 w 615"/>
                <a:gd name="T5" fmla="*/ 155 h 393"/>
                <a:gd name="T6" fmla="*/ 308 w 615"/>
                <a:gd name="T7" fmla="*/ 0 h 393"/>
                <a:gd name="T8" fmla="*/ 149 w 615"/>
                <a:gd name="T9" fmla="*/ 155 h 393"/>
                <a:gd name="T10" fmla="*/ 123 w 615"/>
                <a:gd name="T11" fmla="*/ 150 h 393"/>
                <a:gd name="T12" fmla="*/ 0 w 615"/>
                <a:gd name="T13" fmla="*/ 269 h 393"/>
                <a:gd name="T14" fmla="*/ 123 w 615"/>
                <a:gd name="T15" fmla="*/ 393 h 393"/>
                <a:gd name="T16" fmla="*/ 507 w 615"/>
                <a:gd name="T17" fmla="*/ 393 h 393"/>
                <a:gd name="T18" fmla="*/ 507 w 615"/>
                <a:gd name="T19" fmla="*/ 393 h 393"/>
                <a:gd name="T20" fmla="*/ 615 w 615"/>
                <a:gd name="T21" fmla="*/ 269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5"/>
                <a:gd name="T34" fmla="*/ 0 h 393"/>
                <a:gd name="T35" fmla="*/ 615 w 615"/>
                <a:gd name="T36" fmla="*/ 393 h 3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5" h="393">
                  <a:moveTo>
                    <a:pt x="615" y="269"/>
                  </a:moveTo>
                  <a:cubicBezTo>
                    <a:pt x="615" y="202"/>
                    <a:pt x="564" y="150"/>
                    <a:pt x="497" y="150"/>
                  </a:cubicBezTo>
                  <a:cubicBezTo>
                    <a:pt x="487" y="150"/>
                    <a:pt x="477" y="150"/>
                    <a:pt x="466" y="155"/>
                  </a:cubicBezTo>
                  <a:cubicBezTo>
                    <a:pt x="466" y="67"/>
                    <a:pt x="395" y="0"/>
                    <a:pt x="308" y="0"/>
                  </a:cubicBezTo>
                  <a:cubicBezTo>
                    <a:pt x="226" y="0"/>
                    <a:pt x="154" y="67"/>
                    <a:pt x="149" y="155"/>
                  </a:cubicBezTo>
                  <a:cubicBezTo>
                    <a:pt x="144" y="150"/>
                    <a:pt x="134" y="150"/>
                    <a:pt x="123" y="150"/>
                  </a:cubicBezTo>
                  <a:cubicBezTo>
                    <a:pt x="57" y="150"/>
                    <a:pt x="0" y="202"/>
                    <a:pt x="0" y="269"/>
                  </a:cubicBezTo>
                  <a:cubicBezTo>
                    <a:pt x="0" y="336"/>
                    <a:pt x="57" y="393"/>
                    <a:pt x="123" y="393"/>
                  </a:cubicBezTo>
                  <a:cubicBezTo>
                    <a:pt x="507" y="393"/>
                    <a:pt x="507" y="393"/>
                    <a:pt x="507" y="393"/>
                  </a:cubicBezTo>
                  <a:cubicBezTo>
                    <a:pt x="507" y="393"/>
                    <a:pt x="507" y="393"/>
                    <a:pt x="507" y="393"/>
                  </a:cubicBezTo>
                  <a:cubicBezTo>
                    <a:pt x="569" y="388"/>
                    <a:pt x="615" y="331"/>
                    <a:pt x="615" y="269"/>
                  </a:cubicBezTo>
                </a:path>
              </a:pathLst>
            </a:custGeom>
            <a:solidFill>
              <a:schemeClr val="accent1">
                <a:alpha val="39999"/>
              </a:schemeClr>
            </a:solidFill>
            <a:ln w="9525">
              <a:noFill/>
              <a:round/>
              <a:headEnd/>
              <a:tailEnd/>
            </a:ln>
          </p:spPr>
          <p:txBody>
            <a:bodyPr wrap="none" anchor="ctr"/>
            <a:lstStyle/>
            <a:p>
              <a:endParaRPr lang="en-US" sz="1800"/>
            </a:p>
          </p:txBody>
        </p:sp>
        <p:sp>
          <p:nvSpPr>
            <p:cNvPr id="13" name="AutoShape 66"/>
            <p:cNvSpPr>
              <a:spLocks noChangeAspect="1" noChangeArrowheads="1" noTextEdit="1"/>
            </p:cNvSpPr>
            <p:nvPr/>
          </p:nvSpPr>
          <p:spPr bwMode="gray">
            <a:xfrm>
              <a:off x="4031" y="2907"/>
              <a:ext cx="1531" cy="1006"/>
            </a:xfrm>
            <a:prstGeom prst="rect">
              <a:avLst/>
            </a:prstGeom>
            <a:noFill/>
            <a:ln w="9525">
              <a:noFill/>
              <a:miter lim="800000"/>
              <a:headEnd/>
              <a:tailEnd/>
            </a:ln>
          </p:spPr>
          <p:txBody>
            <a:bodyPr/>
            <a:lstStyle/>
            <a:p>
              <a:endParaRPr lang="en-US"/>
            </a:p>
          </p:txBody>
        </p:sp>
        <p:sp>
          <p:nvSpPr>
            <p:cNvPr id="14" name="Freeform 67"/>
            <p:cNvSpPr>
              <a:spLocks noEditPoints="1"/>
            </p:cNvSpPr>
            <p:nvPr/>
          </p:nvSpPr>
          <p:spPr bwMode="gray">
            <a:xfrm>
              <a:off x="4039" y="2909"/>
              <a:ext cx="1529" cy="1004"/>
            </a:xfrm>
            <a:custGeom>
              <a:avLst/>
              <a:gdLst>
                <a:gd name="T0" fmla="*/ 523 w 647"/>
                <a:gd name="T1" fmla="*/ 425 h 425"/>
                <a:gd name="T2" fmla="*/ 139 w 647"/>
                <a:gd name="T3" fmla="*/ 425 h 425"/>
                <a:gd name="T4" fmla="*/ 139 w 647"/>
                <a:gd name="T5" fmla="*/ 425 h 425"/>
                <a:gd name="T6" fmla="*/ 0 w 647"/>
                <a:gd name="T7" fmla="*/ 285 h 425"/>
                <a:gd name="T8" fmla="*/ 0 w 647"/>
                <a:gd name="T9" fmla="*/ 285 h 425"/>
                <a:gd name="T10" fmla="*/ 42 w 647"/>
                <a:gd name="T11" fmla="*/ 189 h 425"/>
                <a:gd name="T12" fmla="*/ 42 w 647"/>
                <a:gd name="T13" fmla="*/ 189 h 425"/>
                <a:gd name="T14" fmla="*/ 139 w 647"/>
                <a:gd name="T15" fmla="*/ 150 h 425"/>
                <a:gd name="T16" fmla="*/ 139 w 647"/>
                <a:gd name="T17" fmla="*/ 150 h 425"/>
                <a:gd name="T18" fmla="*/ 151 w 647"/>
                <a:gd name="T19" fmla="*/ 150 h 425"/>
                <a:gd name="T20" fmla="*/ 151 w 647"/>
                <a:gd name="T21" fmla="*/ 150 h 425"/>
                <a:gd name="T22" fmla="*/ 324 w 647"/>
                <a:gd name="T23" fmla="*/ 0 h 425"/>
                <a:gd name="T24" fmla="*/ 324 w 647"/>
                <a:gd name="T25" fmla="*/ 0 h 425"/>
                <a:gd name="T26" fmla="*/ 447 w 647"/>
                <a:gd name="T27" fmla="*/ 49 h 425"/>
                <a:gd name="T28" fmla="*/ 447 w 647"/>
                <a:gd name="T29" fmla="*/ 49 h 425"/>
                <a:gd name="T30" fmla="*/ 497 w 647"/>
                <a:gd name="T31" fmla="*/ 151 h 425"/>
                <a:gd name="T32" fmla="*/ 497 w 647"/>
                <a:gd name="T33" fmla="*/ 151 h 425"/>
                <a:gd name="T34" fmla="*/ 513 w 647"/>
                <a:gd name="T35" fmla="*/ 150 h 425"/>
                <a:gd name="T36" fmla="*/ 513 w 647"/>
                <a:gd name="T37" fmla="*/ 150 h 425"/>
                <a:gd name="T38" fmla="*/ 608 w 647"/>
                <a:gd name="T39" fmla="*/ 189 h 425"/>
                <a:gd name="T40" fmla="*/ 608 w 647"/>
                <a:gd name="T41" fmla="*/ 189 h 425"/>
                <a:gd name="T42" fmla="*/ 647 w 647"/>
                <a:gd name="T43" fmla="*/ 285 h 425"/>
                <a:gd name="T44" fmla="*/ 647 w 647"/>
                <a:gd name="T45" fmla="*/ 285 h 425"/>
                <a:gd name="T46" fmla="*/ 647 w 647"/>
                <a:gd name="T47" fmla="*/ 285 h 425"/>
                <a:gd name="T48" fmla="*/ 612 w 647"/>
                <a:gd name="T49" fmla="*/ 378 h 425"/>
                <a:gd name="T50" fmla="*/ 612 w 647"/>
                <a:gd name="T51" fmla="*/ 378 h 425"/>
                <a:gd name="T52" fmla="*/ 525 w 647"/>
                <a:gd name="T53" fmla="*/ 425 h 425"/>
                <a:gd name="T54" fmla="*/ 525 w 647"/>
                <a:gd name="T55" fmla="*/ 425 h 425"/>
                <a:gd name="T56" fmla="*/ 524 w 647"/>
                <a:gd name="T57" fmla="*/ 425 h 425"/>
                <a:gd name="T58" fmla="*/ 523 w 647"/>
                <a:gd name="T59" fmla="*/ 425 h 425"/>
                <a:gd name="T60" fmla="*/ 64 w 647"/>
                <a:gd name="T61" fmla="*/ 212 h 425"/>
                <a:gd name="T62" fmla="*/ 32 w 647"/>
                <a:gd name="T63" fmla="*/ 285 h 425"/>
                <a:gd name="T64" fmla="*/ 32 w 647"/>
                <a:gd name="T65" fmla="*/ 285 h 425"/>
                <a:gd name="T66" fmla="*/ 64 w 647"/>
                <a:gd name="T67" fmla="*/ 361 h 425"/>
                <a:gd name="T68" fmla="*/ 64 w 647"/>
                <a:gd name="T69" fmla="*/ 361 h 425"/>
                <a:gd name="T70" fmla="*/ 139 w 647"/>
                <a:gd name="T71" fmla="*/ 393 h 425"/>
                <a:gd name="T72" fmla="*/ 139 w 647"/>
                <a:gd name="T73" fmla="*/ 393 h 425"/>
                <a:gd name="T74" fmla="*/ 523 w 647"/>
                <a:gd name="T75" fmla="*/ 393 h 425"/>
                <a:gd name="T76" fmla="*/ 523 w 647"/>
                <a:gd name="T77" fmla="*/ 393 h 425"/>
                <a:gd name="T78" fmla="*/ 588 w 647"/>
                <a:gd name="T79" fmla="*/ 358 h 425"/>
                <a:gd name="T80" fmla="*/ 588 w 647"/>
                <a:gd name="T81" fmla="*/ 358 h 425"/>
                <a:gd name="T82" fmla="*/ 615 w 647"/>
                <a:gd name="T83" fmla="*/ 285 h 425"/>
                <a:gd name="T84" fmla="*/ 615 w 647"/>
                <a:gd name="T85" fmla="*/ 285 h 425"/>
                <a:gd name="T86" fmla="*/ 513 w 647"/>
                <a:gd name="T87" fmla="*/ 182 h 425"/>
                <a:gd name="T88" fmla="*/ 513 w 647"/>
                <a:gd name="T89" fmla="*/ 182 h 425"/>
                <a:gd name="T90" fmla="*/ 490 w 647"/>
                <a:gd name="T91" fmla="*/ 185 h 425"/>
                <a:gd name="T92" fmla="*/ 490 w 647"/>
                <a:gd name="T93" fmla="*/ 185 h 425"/>
                <a:gd name="T94" fmla="*/ 466 w 647"/>
                <a:gd name="T95" fmla="*/ 197 h 425"/>
                <a:gd name="T96" fmla="*/ 466 w 647"/>
                <a:gd name="T97" fmla="*/ 171 h 425"/>
                <a:gd name="T98" fmla="*/ 324 w 647"/>
                <a:gd name="T99" fmla="*/ 32 h 425"/>
                <a:gd name="T100" fmla="*/ 324 w 647"/>
                <a:gd name="T101" fmla="*/ 32 h 425"/>
                <a:gd name="T102" fmla="*/ 181 w 647"/>
                <a:gd name="T103" fmla="*/ 172 h 425"/>
                <a:gd name="T104" fmla="*/ 181 w 647"/>
                <a:gd name="T105" fmla="*/ 172 h 425"/>
                <a:gd name="T106" fmla="*/ 179 w 647"/>
                <a:gd name="T107" fmla="*/ 208 h 425"/>
                <a:gd name="T108" fmla="*/ 154 w 647"/>
                <a:gd name="T109" fmla="*/ 183 h 425"/>
                <a:gd name="T110" fmla="*/ 152 w 647"/>
                <a:gd name="T111" fmla="*/ 182 h 425"/>
                <a:gd name="T112" fmla="*/ 152 w 647"/>
                <a:gd name="T113" fmla="*/ 182 h 425"/>
                <a:gd name="T114" fmla="*/ 139 w 647"/>
                <a:gd name="T115" fmla="*/ 182 h 425"/>
                <a:gd name="T116" fmla="*/ 139 w 647"/>
                <a:gd name="T117" fmla="*/ 182 h 425"/>
                <a:gd name="T118" fmla="*/ 139 w 647"/>
                <a:gd name="T119" fmla="*/ 182 h 425"/>
                <a:gd name="T120" fmla="*/ 139 w 647"/>
                <a:gd name="T121" fmla="*/ 182 h 425"/>
                <a:gd name="T122" fmla="*/ 64 w 647"/>
                <a:gd name="T123" fmla="*/ 212 h 4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7"/>
                <a:gd name="T187" fmla="*/ 0 h 425"/>
                <a:gd name="T188" fmla="*/ 647 w 647"/>
                <a:gd name="T189" fmla="*/ 425 h 4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7" h="425">
                  <a:moveTo>
                    <a:pt x="523" y="425"/>
                  </a:moveTo>
                  <a:cubicBezTo>
                    <a:pt x="523" y="425"/>
                    <a:pt x="523" y="425"/>
                    <a:pt x="139" y="425"/>
                  </a:cubicBezTo>
                  <a:cubicBezTo>
                    <a:pt x="139" y="425"/>
                    <a:pt x="139" y="425"/>
                    <a:pt x="139" y="425"/>
                  </a:cubicBezTo>
                  <a:cubicBezTo>
                    <a:pt x="63" y="425"/>
                    <a:pt x="1" y="361"/>
                    <a:pt x="0" y="285"/>
                  </a:cubicBezTo>
                  <a:cubicBezTo>
                    <a:pt x="0" y="285"/>
                    <a:pt x="0" y="285"/>
                    <a:pt x="0" y="285"/>
                  </a:cubicBezTo>
                  <a:cubicBezTo>
                    <a:pt x="0" y="247"/>
                    <a:pt x="17" y="213"/>
                    <a:pt x="42" y="189"/>
                  </a:cubicBezTo>
                  <a:cubicBezTo>
                    <a:pt x="42" y="189"/>
                    <a:pt x="42" y="189"/>
                    <a:pt x="42" y="189"/>
                  </a:cubicBezTo>
                  <a:cubicBezTo>
                    <a:pt x="67" y="165"/>
                    <a:pt x="102" y="150"/>
                    <a:pt x="139" y="150"/>
                  </a:cubicBezTo>
                  <a:cubicBezTo>
                    <a:pt x="139" y="150"/>
                    <a:pt x="139" y="150"/>
                    <a:pt x="139" y="150"/>
                  </a:cubicBezTo>
                  <a:cubicBezTo>
                    <a:pt x="143" y="150"/>
                    <a:pt x="147" y="150"/>
                    <a:pt x="151" y="150"/>
                  </a:cubicBezTo>
                  <a:cubicBezTo>
                    <a:pt x="151" y="150"/>
                    <a:pt x="151" y="150"/>
                    <a:pt x="151" y="150"/>
                  </a:cubicBezTo>
                  <a:cubicBezTo>
                    <a:pt x="166" y="64"/>
                    <a:pt x="239" y="0"/>
                    <a:pt x="324" y="0"/>
                  </a:cubicBezTo>
                  <a:cubicBezTo>
                    <a:pt x="324" y="0"/>
                    <a:pt x="324" y="0"/>
                    <a:pt x="324" y="0"/>
                  </a:cubicBezTo>
                  <a:cubicBezTo>
                    <a:pt x="371" y="0"/>
                    <a:pt x="415" y="19"/>
                    <a:pt x="447" y="49"/>
                  </a:cubicBezTo>
                  <a:cubicBezTo>
                    <a:pt x="447" y="49"/>
                    <a:pt x="447" y="49"/>
                    <a:pt x="447" y="49"/>
                  </a:cubicBezTo>
                  <a:cubicBezTo>
                    <a:pt x="474" y="75"/>
                    <a:pt x="492" y="111"/>
                    <a:pt x="497" y="151"/>
                  </a:cubicBezTo>
                  <a:cubicBezTo>
                    <a:pt x="497" y="151"/>
                    <a:pt x="497" y="151"/>
                    <a:pt x="497" y="151"/>
                  </a:cubicBezTo>
                  <a:cubicBezTo>
                    <a:pt x="503" y="150"/>
                    <a:pt x="508" y="150"/>
                    <a:pt x="513" y="150"/>
                  </a:cubicBezTo>
                  <a:cubicBezTo>
                    <a:pt x="513" y="150"/>
                    <a:pt x="513" y="150"/>
                    <a:pt x="513" y="150"/>
                  </a:cubicBezTo>
                  <a:cubicBezTo>
                    <a:pt x="551" y="150"/>
                    <a:pt x="584" y="165"/>
                    <a:pt x="608" y="189"/>
                  </a:cubicBezTo>
                  <a:cubicBezTo>
                    <a:pt x="608" y="189"/>
                    <a:pt x="608" y="189"/>
                    <a:pt x="608" y="189"/>
                  </a:cubicBezTo>
                  <a:cubicBezTo>
                    <a:pt x="632" y="213"/>
                    <a:pt x="647" y="247"/>
                    <a:pt x="647" y="285"/>
                  </a:cubicBezTo>
                  <a:cubicBezTo>
                    <a:pt x="647" y="285"/>
                    <a:pt x="647" y="285"/>
                    <a:pt x="647" y="285"/>
                  </a:cubicBezTo>
                  <a:cubicBezTo>
                    <a:pt x="647" y="285"/>
                    <a:pt x="647" y="285"/>
                    <a:pt x="647" y="285"/>
                  </a:cubicBezTo>
                  <a:cubicBezTo>
                    <a:pt x="647" y="320"/>
                    <a:pt x="634" y="353"/>
                    <a:pt x="612" y="378"/>
                  </a:cubicBezTo>
                  <a:cubicBezTo>
                    <a:pt x="612" y="378"/>
                    <a:pt x="612" y="378"/>
                    <a:pt x="612" y="378"/>
                  </a:cubicBezTo>
                  <a:cubicBezTo>
                    <a:pt x="591" y="404"/>
                    <a:pt x="560" y="422"/>
                    <a:pt x="525" y="425"/>
                  </a:cubicBezTo>
                  <a:cubicBezTo>
                    <a:pt x="525" y="425"/>
                    <a:pt x="525" y="425"/>
                    <a:pt x="525" y="425"/>
                  </a:cubicBezTo>
                  <a:cubicBezTo>
                    <a:pt x="524" y="425"/>
                    <a:pt x="524" y="425"/>
                    <a:pt x="524" y="425"/>
                  </a:cubicBezTo>
                  <a:cubicBezTo>
                    <a:pt x="523" y="425"/>
                    <a:pt x="523" y="425"/>
                    <a:pt x="523" y="425"/>
                  </a:cubicBezTo>
                  <a:close/>
                  <a:moveTo>
                    <a:pt x="64" y="212"/>
                  </a:moveTo>
                  <a:cubicBezTo>
                    <a:pt x="44" y="230"/>
                    <a:pt x="32" y="256"/>
                    <a:pt x="32" y="285"/>
                  </a:cubicBezTo>
                  <a:cubicBezTo>
                    <a:pt x="32" y="285"/>
                    <a:pt x="32" y="285"/>
                    <a:pt x="32" y="285"/>
                  </a:cubicBezTo>
                  <a:cubicBezTo>
                    <a:pt x="32" y="314"/>
                    <a:pt x="45" y="341"/>
                    <a:pt x="64" y="361"/>
                  </a:cubicBezTo>
                  <a:cubicBezTo>
                    <a:pt x="64" y="361"/>
                    <a:pt x="64" y="361"/>
                    <a:pt x="64" y="361"/>
                  </a:cubicBezTo>
                  <a:cubicBezTo>
                    <a:pt x="84" y="381"/>
                    <a:pt x="111" y="393"/>
                    <a:pt x="139" y="393"/>
                  </a:cubicBezTo>
                  <a:cubicBezTo>
                    <a:pt x="139" y="393"/>
                    <a:pt x="139" y="393"/>
                    <a:pt x="139" y="393"/>
                  </a:cubicBezTo>
                  <a:cubicBezTo>
                    <a:pt x="477" y="393"/>
                    <a:pt x="518" y="393"/>
                    <a:pt x="523" y="393"/>
                  </a:cubicBezTo>
                  <a:cubicBezTo>
                    <a:pt x="523" y="393"/>
                    <a:pt x="523" y="393"/>
                    <a:pt x="523" y="393"/>
                  </a:cubicBezTo>
                  <a:cubicBezTo>
                    <a:pt x="548" y="390"/>
                    <a:pt x="571" y="377"/>
                    <a:pt x="588" y="358"/>
                  </a:cubicBezTo>
                  <a:cubicBezTo>
                    <a:pt x="588" y="358"/>
                    <a:pt x="588" y="358"/>
                    <a:pt x="588" y="358"/>
                  </a:cubicBezTo>
                  <a:cubicBezTo>
                    <a:pt x="605" y="338"/>
                    <a:pt x="615" y="312"/>
                    <a:pt x="615" y="285"/>
                  </a:cubicBezTo>
                  <a:cubicBezTo>
                    <a:pt x="615" y="285"/>
                    <a:pt x="615" y="285"/>
                    <a:pt x="615" y="285"/>
                  </a:cubicBezTo>
                  <a:cubicBezTo>
                    <a:pt x="615" y="226"/>
                    <a:pt x="571" y="182"/>
                    <a:pt x="513" y="182"/>
                  </a:cubicBezTo>
                  <a:cubicBezTo>
                    <a:pt x="513" y="182"/>
                    <a:pt x="513" y="182"/>
                    <a:pt x="513" y="182"/>
                  </a:cubicBezTo>
                  <a:cubicBezTo>
                    <a:pt x="503" y="182"/>
                    <a:pt x="496" y="182"/>
                    <a:pt x="490" y="185"/>
                  </a:cubicBezTo>
                  <a:cubicBezTo>
                    <a:pt x="490" y="185"/>
                    <a:pt x="490" y="185"/>
                    <a:pt x="490" y="185"/>
                  </a:cubicBezTo>
                  <a:cubicBezTo>
                    <a:pt x="466" y="197"/>
                    <a:pt x="466" y="197"/>
                    <a:pt x="466" y="197"/>
                  </a:cubicBezTo>
                  <a:cubicBezTo>
                    <a:pt x="466" y="171"/>
                    <a:pt x="466" y="171"/>
                    <a:pt x="466" y="171"/>
                  </a:cubicBezTo>
                  <a:cubicBezTo>
                    <a:pt x="466" y="93"/>
                    <a:pt x="402" y="32"/>
                    <a:pt x="324" y="32"/>
                  </a:cubicBezTo>
                  <a:cubicBezTo>
                    <a:pt x="324" y="32"/>
                    <a:pt x="324" y="32"/>
                    <a:pt x="324" y="32"/>
                  </a:cubicBezTo>
                  <a:cubicBezTo>
                    <a:pt x="251" y="32"/>
                    <a:pt x="186" y="93"/>
                    <a:pt x="181" y="172"/>
                  </a:cubicBezTo>
                  <a:cubicBezTo>
                    <a:pt x="181" y="172"/>
                    <a:pt x="181" y="172"/>
                    <a:pt x="181" y="172"/>
                  </a:cubicBezTo>
                  <a:cubicBezTo>
                    <a:pt x="179" y="208"/>
                    <a:pt x="179" y="208"/>
                    <a:pt x="179" y="208"/>
                  </a:cubicBezTo>
                  <a:cubicBezTo>
                    <a:pt x="154" y="183"/>
                    <a:pt x="154" y="183"/>
                    <a:pt x="154" y="183"/>
                  </a:cubicBezTo>
                  <a:cubicBezTo>
                    <a:pt x="154" y="183"/>
                    <a:pt x="153" y="183"/>
                    <a:pt x="152" y="182"/>
                  </a:cubicBezTo>
                  <a:cubicBezTo>
                    <a:pt x="152" y="182"/>
                    <a:pt x="152" y="182"/>
                    <a:pt x="152" y="182"/>
                  </a:cubicBezTo>
                  <a:cubicBezTo>
                    <a:pt x="149" y="182"/>
                    <a:pt x="144" y="182"/>
                    <a:pt x="139" y="182"/>
                  </a:cubicBezTo>
                  <a:cubicBezTo>
                    <a:pt x="139" y="182"/>
                    <a:pt x="139" y="182"/>
                    <a:pt x="139" y="182"/>
                  </a:cubicBezTo>
                  <a:cubicBezTo>
                    <a:pt x="139" y="182"/>
                    <a:pt x="139" y="182"/>
                    <a:pt x="139" y="182"/>
                  </a:cubicBezTo>
                  <a:cubicBezTo>
                    <a:pt x="139" y="182"/>
                    <a:pt x="139" y="182"/>
                    <a:pt x="139" y="182"/>
                  </a:cubicBezTo>
                  <a:cubicBezTo>
                    <a:pt x="110" y="182"/>
                    <a:pt x="83" y="193"/>
                    <a:pt x="64" y="212"/>
                  </a:cubicBezTo>
                  <a:close/>
                </a:path>
              </a:pathLst>
            </a:custGeom>
            <a:solidFill>
              <a:srgbClr val="FFFFFF"/>
            </a:solidFill>
            <a:ln w="9525">
              <a:noFill/>
              <a:round/>
              <a:headEnd/>
              <a:tailEnd/>
            </a:ln>
          </p:spPr>
          <p:txBody>
            <a:bodyPr/>
            <a:lstStyle/>
            <a:p>
              <a:endParaRPr lang="en-US" sz="1800"/>
            </a:p>
          </p:txBody>
        </p:sp>
        <p:sp>
          <p:nvSpPr>
            <p:cNvPr id="15" name="Freeform 70"/>
            <p:cNvSpPr>
              <a:spLocks/>
            </p:cNvSpPr>
            <p:nvPr/>
          </p:nvSpPr>
          <p:spPr bwMode="gray">
            <a:xfrm>
              <a:off x="4076" y="2947"/>
              <a:ext cx="1453" cy="928"/>
            </a:xfrm>
            <a:custGeom>
              <a:avLst/>
              <a:gdLst>
                <a:gd name="T0" fmla="*/ 615 w 615"/>
                <a:gd name="T1" fmla="*/ 269 h 393"/>
                <a:gd name="T2" fmla="*/ 497 w 615"/>
                <a:gd name="T3" fmla="*/ 150 h 393"/>
                <a:gd name="T4" fmla="*/ 466 w 615"/>
                <a:gd name="T5" fmla="*/ 155 h 393"/>
                <a:gd name="T6" fmla="*/ 308 w 615"/>
                <a:gd name="T7" fmla="*/ 0 h 393"/>
                <a:gd name="T8" fmla="*/ 149 w 615"/>
                <a:gd name="T9" fmla="*/ 155 h 393"/>
                <a:gd name="T10" fmla="*/ 123 w 615"/>
                <a:gd name="T11" fmla="*/ 150 h 393"/>
                <a:gd name="T12" fmla="*/ 0 w 615"/>
                <a:gd name="T13" fmla="*/ 269 h 393"/>
                <a:gd name="T14" fmla="*/ 123 w 615"/>
                <a:gd name="T15" fmla="*/ 393 h 393"/>
                <a:gd name="T16" fmla="*/ 507 w 615"/>
                <a:gd name="T17" fmla="*/ 393 h 393"/>
                <a:gd name="T18" fmla="*/ 507 w 615"/>
                <a:gd name="T19" fmla="*/ 393 h 393"/>
                <a:gd name="T20" fmla="*/ 615 w 615"/>
                <a:gd name="T21" fmla="*/ 269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5"/>
                <a:gd name="T34" fmla="*/ 0 h 393"/>
                <a:gd name="T35" fmla="*/ 615 w 615"/>
                <a:gd name="T36" fmla="*/ 393 h 3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5" h="393">
                  <a:moveTo>
                    <a:pt x="615" y="269"/>
                  </a:moveTo>
                  <a:cubicBezTo>
                    <a:pt x="615" y="202"/>
                    <a:pt x="564" y="150"/>
                    <a:pt x="497" y="150"/>
                  </a:cubicBezTo>
                  <a:cubicBezTo>
                    <a:pt x="487" y="150"/>
                    <a:pt x="477" y="150"/>
                    <a:pt x="466" y="155"/>
                  </a:cubicBezTo>
                  <a:cubicBezTo>
                    <a:pt x="466" y="67"/>
                    <a:pt x="395" y="0"/>
                    <a:pt x="308" y="0"/>
                  </a:cubicBezTo>
                  <a:cubicBezTo>
                    <a:pt x="226" y="0"/>
                    <a:pt x="154" y="67"/>
                    <a:pt x="149" y="155"/>
                  </a:cubicBezTo>
                  <a:cubicBezTo>
                    <a:pt x="144" y="150"/>
                    <a:pt x="134" y="150"/>
                    <a:pt x="123" y="150"/>
                  </a:cubicBezTo>
                  <a:cubicBezTo>
                    <a:pt x="57" y="150"/>
                    <a:pt x="0" y="202"/>
                    <a:pt x="0" y="269"/>
                  </a:cubicBezTo>
                  <a:cubicBezTo>
                    <a:pt x="0" y="336"/>
                    <a:pt x="57" y="393"/>
                    <a:pt x="123" y="393"/>
                  </a:cubicBezTo>
                  <a:cubicBezTo>
                    <a:pt x="507" y="393"/>
                    <a:pt x="507" y="393"/>
                    <a:pt x="507" y="393"/>
                  </a:cubicBezTo>
                  <a:cubicBezTo>
                    <a:pt x="507" y="393"/>
                    <a:pt x="507" y="393"/>
                    <a:pt x="507" y="393"/>
                  </a:cubicBezTo>
                  <a:cubicBezTo>
                    <a:pt x="569" y="388"/>
                    <a:pt x="615" y="331"/>
                    <a:pt x="615" y="269"/>
                  </a:cubicBezTo>
                </a:path>
              </a:pathLst>
            </a:custGeom>
            <a:gradFill rotWithShape="1">
              <a:gsLst>
                <a:gs pos="0">
                  <a:schemeClr val="accent1"/>
                </a:gs>
                <a:gs pos="100000">
                  <a:schemeClr val="accent1">
                    <a:gamma/>
                    <a:shade val="76078"/>
                    <a:invGamma/>
                  </a:schemeClr>
                </a:gs>
              </a:gsLst>
              <a:lin ang="5400000" scaled="1"/>
            </a:gradFill>
            <a:ln w="9525">
              <a:noFill/>
              <a:round/>
              <a:headEnd/>
              <a:tailEnd/>
            </a:ln>
          </p:spPr>
          <p:txBody>
            <a:bodyPr/>
            <a:lstStyle/>
            <a:p>
              <a:endParaRPr lang="en-US" sz="1800"/>
            </a:p>
          </p:txBody>
        </p:sp>
        <p:sp>
          <p:nvSpPr>
            <p:cNvPr id="16" name="Rectangle 88"/>
            <p:cNvSpPr>
              <a:spLocks noChangeArrowheads="1"/>
            </p:cNvSpPr>
            <p:nvPr/>
          </p:nvSpPr>
          <p:spPr bwMode="gray">
            <a:xfrm>
              <a:off x="4325" y="3321"/>
              <a:ext cx="956" cy="352"/>
            </a:xfrm>
            <a:prstGeom prst="rect">
              <a:avLst/>
            </a:prstGeom>
            <a:noFill/>
            <a:ln w="9525" algn="ctr">
              <a:noFill/>
              <a:miter lim="800000"/>
              <a:headEnd/>
              <a:tailEnd/>
            </a:ln>
          </p:spPr>
          <p:txBody>
            <a:bodyPr>
              <a:spAutoFit/>
            </a:bodyPr>
            <a:lstStyle/>
            <a:p>
              <a:pPr>
                <a:lnSpc>
                  <a:spcPct val="85000"/>
                </a:lnSpc>
              </a:pPr>
              <a:r>
                <a:rPr lang="en-US" sz="1800" b="1">
                  <a:solidFill>
                    <a:schemeClr val="bg1"/>
                  </a:solidFill>
                </a:rPr>
                <a:t>Cloud</a:t>
              </a:r>
              <a:br>
                <a:rPr lang="en-US" sz="1800" b="1">
                  <a:solidFill>
                    <a:schemeClr val="bg1"/>
                  </a:solidFill>
                </a:rPr>
              </a:br>
              <a:r>
                <a:rPr lang="en-US" sz="1800" b="1">
                  <a:solidFill>
                    <a:schemeClr val="bg1"/>
                  </a:solidFill>
                </a:rPr>
                <a:t>Computing</a:t>
              </a:r>
            </a:p>
          </p:txBody>
        </p:sp>
      </p:grpSp>
      <p:sp>
        <p:nvSpPr>
          <p:cNvPr id="18" name="Freeform 67"/>
          <p:cNvSpPr>
            <a:spLocks noEditPoints="1"/>
          </p:cNvSpPr>
          <p:nvPr/>
        </p:nvSpPr>
        <p:spPr bwMode="gray">
          <a:xfrm>
            <a:off x="592138" y="4887913"/>
            <a:ext cx="2427287" cy="1593850"/>
          </a:xfrm>
          <a:custGeom>
            <a:avLst/>
            <a:gdLst>
              <a:gd name="T0" fmla="*/ 523 w 647"/>
              <a:gd name="T1" fmla="*/ 425 h 425"/>
              <a:gd name="T2" fmla="*/ 139 w 647"/>
              <a:gd name="T3" fmla="*/ 425 h 425"/>
              <a:gd name="T4" fmla="*/ 139 w 647"/>
              <a:gd name="T5" fmla="*/ 425 h 425"/>
              <a:gd name="T6" fmla="*/ 0 w 647"/>
              <a:gd name="T7" fmla="*/ 285 h 425"/>
              <a:gd name="T8" fmla="*/ 0 w 647"/>
              <a:gd name="T9" fmla="*/ 285 h 425"/>
              <a:gd name="T10" fmla="*/ 42 w 647"/>
              <a:gd name="T11" fmla="*/ 189 h 425"/>
              <a:gd name="T12" fmla="*/ 42 w 647"/>
              <a:gd name="T13" fmla="*/ 189 h 425"/>
              <a:gd name="T14" fmla="*/ 139 w 647"/>
              <a:gd name="T15" fmla="*/ 150 h 425"/>
              <a:gd name="T16" fmla="*/ 139 w 647"/>
              <a:gd name="T17" fmla="*/ 150 h 425"/>
              <a:gd name="T18" fmla="*/ 151 w 647"/>
              <a:gd name="T19" fmla="*/ 150 h 425"/>
              <a:gd name="T20" fmla="*/ 151 w 647"/>
              <a:gd name="T21" fmla="*/ 150 h 425"/>
              <a:gd name="T22" fmla="*/ 324 w 647"/>
              <a:gd name="T23" fmla="*/ 0 h 425"/>
              <a:gd name="T24" fmla="*/ 324 w 647"/>
              <a:gd name="T25" fmla="*/ 0 h 425"/>
              <a:gd name="T26" fmla="*/ 447 w 647"/>
              <a:gd name="T27" fmla="*/ 49 h 425"/>
              <a:gd name="T28" fmla="*/ 447 w 647"/>
              <a:gd name="T29" fmla="*/ 49 h 425"/>
              <a:gd name="T30" fmla="*/ 497 w 647"/>
              <a:gd name="T31" fmla="*/ 151 h 425"/>
              <a:gd name="T32" fmla="*/ 497 w 647"/>
              <a:gd name="T33" fmla="*/ 151 h 425"/>
              <a:gd name="T34" fmla="*/ 513 w 647"/>
              <a:gd name="T35" fmla="*/ 150 h 425"/>
              <a:gd name="T36" fmla="*/ 513 w 647"/>
              <a:gd name="T37" fmla="*/ 150 h 425"/>
              <a:gd name="T38" fmla="*/ 608 w 647"/>
              <a:gd name="T39" fmla="*/ 189 h 425"/>
              <a:gd name="T40" fmla="*/ 608 w 647"/>
              <a:gd name="T41" fmla="*/ 189 h 425"/>
              <a:gd name="T42" fmla="*/ 647 w 647"/>
              <a:gd name="T43" fmla="*/ 285 h 425"/>
              <a:gd name="T44" fmla="*/ 647 w 647"/>
              <a:gd name="T45" fmla="*/ 285 h 425"/>
              <a:gd name="T46" fmla="*/ 647 w 647"/>
              <a:gd name="T47" fmla="*/ 285 h 425"/>
              <a:gd name="T48" fmla="*/ 612 w 647"/>
              <a:gd name="T49" fmla="*/ 378 h 425"/>
              <a:gd name="T50" fmla="*/ 612 w 647"/>
              <a:gd name="T51" fmla="*/ 378 h 425"/>
              <a:gd name="T52" fmla="*/ 525 w 647"/>
              <a:gd name="T53" fmla="*/ 425 h 425"/>
              <a:gd name="T54" fmla="*/ 525 w 647"/>
              <a:gd name="T55" fmla="*/ 425 h 425"/>
              <a:gd name="T56" fmla="*/ 524 w 647"/>
              <a:gd name="T57" fmla="*/ 425 h 425"/>
              <a:gd name="T58" fmla="*/ 523 w 647"/>
              <a:gd name="T59" fmla="*/ 425 h 425"/>
              <a:gd name="T60" fmla="*/ 64 w 647"/>
              <a:gd name="T61" fmla="*/ 212 h 425"/>
              <a:gd name="T62" fmla="*/ 32 w 647"/>
              <a:gd name="T63" fmla="*/ 285 h 425"/>
              <a:gd name="T64" fmla="*/ 32 w 647"/>
              <a:gd name="T65" fmla="*/ 285 h 425"/>
              <a:gd name="T66" fmla="*/ 64 w 647"/>
              <a:gd name="T67" fmla="*/ 361 h 425"/>
              <a:gd name="T68" fmla="*/ 64 w 647"/>
              <a:gd name="T69" fmla="*/ 361 h 425"/>
              <a:gd name="T70" fmla="*/ 139 w 647"/>
              <a:gd name="T71" fmla="*/ 393 h 425"/>
              <a:gd name="T72" fmla="*/ 139 w 647"/>
              <a:gd name="T73" fmla="*/ 393 h 425"/>
              <a:gd name="T74" fmla="*/ 523 w 647"/>
              <a:gd name="T75" fmla="*/ 393 h 425"/>
              <a:gd name="T76" fmla="*/ 523 w 647"/>
              <a:gd name="T77" fmla="*/ 393 h 425"/>
              <a:gd name="T78" fmla="*/ 588 w 647"/>
              <a:gd name="T79" fmla="*/ 358 h 425"/>
              <a:gd name="T80" fmla="*/ 588 w 647"/>
              <a:gd name="T81" fmla="*/ 358 h 425"/>
              <a:gd name="T82" fmla="*/ 615 w 647"/>
              <a:gd name="T83" fmla="*/ 285 h 425"/>
              <a:gd name="T84" fmla="*/ 615 w 647"/>
              <a:gd name="T85" fmla="*/ 285 h 425"/>
              <a:gd name="T86" fmla="*/ 513 w 647"/>
              <a:gd name="T87" fmla="*/ 182 h 425"/>
              <a:gd name="T88" fmla="*/ 513 w 647"/>
              <a:gd name="T89" fmla="*/ 182 h 425"/>
              <a:gd name="T90" fmla="*/ 490 w 647"/>
              <a:gd name="T91" fmla="*/ 185 h 425"/>
              <a:gd name="T92" fmla="*/ 490 w 647"/>
              <a:gd name="T93" fmla="*/ 185 h 425"/>
              <a:gd name="T94" fmla="*/ 466 w 647"/>
              <a:gd name="T95" fmla="*/ 197 h 425"/>
              <a:gd name="T96" fmla="*/ 466 w 647"/>
              <a:gd name="T97" fmla="*/ 171 h 425"/>
              <a:gd name="T98" fmla="*/ 324 w 647"/>
              <a:gd name="T99" fmla="*/ 32 h 425"/>
              <a:gd name="T100" fmla="*/ 324 w 647"/>
              <a:gd name="T101" fmla="*/ 32 h 425"/>
              <a:gd name="T102" fmla="*/ 181 w 647"/>
              <a:gd name="T103" fmla="*/ 172 h 425"/>
              <a:gd name="T104" fmla="*/ 181 w 647"/>
              <a:gd name="T105" fmla="*/ 172 h 425"/>
              <a:gd name="T106" fmla="*/ 179 w 647"/>
              <a:gd name="T107" fmla="*/ 208 h 425"/>
              <a:gd name="T108" fmla="*/ 154 w 647"/>
              <a:gd name="T109" fmla="*/ 183 h 425"/>
              <a:gd name="T110" fmla="*/ 152 w 647"/>
              <a:gd name="T111" fmla="*/ 182 h 425"/>
              <a:gd name="T112" fmla="*/ 152 w 647"/>
              <a:gd name="T113" fmla="*/ 182 h 425"/>
              <a:gd name="T114" fmla="*/ 139 w 647"/>
              <a:gd name="T115" fmla="*/ 182 h 425"/>
              <a:gd name="T116" fmla="*/ 139 w 647"/>
              <a:gd name="T117" fmla="*/ 182 h 425"/>
              <a:gd name="T118" fmla="*/ 139 w 647"/>
              <a:gd name="T119" fmla="*/ 182 h 425"/>
              <a:gd name="T120" fmla="*/ 139 w 647"/>
              <a:gd name="T121" fmla="*/ 182 h 425"/>
              <a:gd name="T122" fmla="*/ 64 w 647"/>
              <a:gd name="T123" fmla="*/ 212 h 4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7"/>
              <a:gd name="T187" fmla="*/ 0 h 425"/>
              <a:gd name="T188" fmla="*/ 647 w 647"/>
              <a:gd name="T189" fmla="*/ 425 h 4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7" h="425">
                <a:moveTo>
                  <a:pt x="523" y="425"/>
                </a:moveTo>
                <a:cubicBezTo>
                  <a:pt x="523" y="425"/>
                  <a:pt x="523" y="425"/>
                  <a:pt x="139" y="425"/>
                </a:cubicBezTo>
                <a:cubicBezTo>
                  <a:pt x="139" y="425"/>
                  <a:pt x="139" y="425"/>
                  <a:pt x="139" y="425"/>
                </a:cubicBezTo>
                <a:cubicBezTo>
                  <a:pt x="63" y="425"/>
                  <a:pt x="1" y="361"/>
                  <a:pt x="0" y="285"/>
                </a:cubicBezTo>
                <a:cubicBezTo>
                  <a:pt x="0" y="285"/>
                  <a:pt x="0" y="285"/>
                  <a:pt x="0" y="285"/>
                </a:cubicBezTo>
                <a:cubicBezTo>
                  <a:pt x="0" y="247"/>
                  <a:pt x="17" y="213"/>
                  <a:pt x="42" y="189"/>
                </a:cubicBezTo>
                <a:cubicBezTo>
                  <a:pt x="42" y="189"/>
                  <a:pt x="42" y="189"/>
                  <a:pt x="42" y="189"/>
                </a:cubicBezTo>
                <a:cubicBezTo>
                  <a:pt x="67" y="165"/>
                  <a:pt x="102" y="150"/>
                  <a:pt x="139" y="150"/>
                </a:cubicBezTo>
                <a:cubicBezTo>
                  <a:pt x="139" y="150"/>
                  <a:pt x="139" y="150"/>
                  <a:pt x="139" y="150"/>
                </a:cubicBezTo>
                <a:cubicBezTo>
                  <a:pt x="143" y="150"/>
                  <a:pt x="147" y="150"/>
                  <a:pt x="151" y="150"/>
                </a:cubicBezTo>
                <a:cubicBezTo>
                  <a:pt x="151" y="150"/>
                  <a:pt x="151" y="150"/>
                  <a:pt x="151" y="150"/>
                </a:cubicBezTo>
                <a:cubicBezTo>
                  <a:pt x="166" y="64"/>
                  <a:pt x="239" y="0"/>
                  <a:pt x="324" y="0"/>
                </a:cubicBezTo>
                <a:cubicBezTo>
                  <a:pt x="324" y="0"/>
                  <a:pt x="324" y="0"/>
                  <a:pt x="324" y="0"/>
                </a:cubicBezTo>
                <a:cubicBezTo>
                  <a:pt x="371" y="0"/>
                  <a:pt x="415" y="19"/>
                  <a:pt x="447" y="49"/>
                </a:cubicBezTo>
                <a:cubicBezTo>
                  <a:pt x="447" y="49"/>
                  <a:pt x="447" y="49"/>
                  <a:pt x="447" y="49"/>
                </a:cubicBezTo>
                <a:cubicBezTo>
                  <a:pt x="474" y="75"/>
                  <a:pt x="492" y="111"/>
                  <a:pt x="497" y="151"/>
                </a:cubicBezTo>
                <a:cubicBezTo>
                  <a:pt x="497" y="151"/>
                  <a:pt x="497" y="151"/>
                  <a:pt x="497" y="151"/>
                </a:cubicBezTo>
                <a:cubicBezTo>
                  <a:pt x="503" y="150"/>
                  <a:pt x="508" y="150"/>
                  <a:pt x="513" y="150"/>
                </a:cubicBezTo>
                <a:cubicBezTo>
                  <a:pt x="513" y="150"/>
                  <a:pt x="513" y="150"/>
                  <a:pt x="513" y="150"/>
                </a:cubicBezTo>
                <a:cubicBezTo>
                  <a:pt x="551" y="150"/>
                  <a:pt x="584" y="165"/>
                  <a:pt x="608" y="189"/>
                </a:cubicBezTo>
                <a:cubicBezTo>
                  <a:pt x="608" y="189"/>
                  <a:pt x="608" y="189"/>
                  <a:pt x="608" y="189"/>
                </a:cubicBezTo>
                <a:cubicBezTo>
                  <a:pt x="632" y="213"/>
                  <a:pt x="647" y="247"/>
                  <a:pt x="647" y="285"/>
                </a:cubicBezTo>
                <a:cubicBezTo>
                  <a:pt x="647" y="285"/>
                  <a:pt x="647" y="285"/>
                  <a:pt x="647" y="285"/>
                </a:cubicBezTo>
                <a:cubicBezTo>
                  <a:pt x="647" y="285"/>
                  <a:pt x="647" y="285"/>
                  <a:pt x="647" y="285"/>
                </a:cubicBezTo>
                <a:cubicBezTo>
                  <a:pt x="647" y="320"/>
                  <a:pt x="634" y="353"/>
                  <a:pt x="612" y="378"/>
                </a:cubicBezTo>
                <a:cubicBezTo>
                  <a:pt x="612" y="378"/>
                  <a:pt x="612" y="378"/>
                  <a:pt x="612" y="378"/>
                </a:cubicBezTo>
                <a:cubicBezTo>
                  <a:pt x="591" y="404"/>
                  <a:pt x="560" y="422"/>
                  <a:pt x="525" y="425"/>
                </a:cubicBezTo>
                <a:cubicBezTo>
                  <a:pt x="525" y="425"/>
                  <a:pt x="525" y="425"/>
                  <a:pt x="525" y="425"/>
                </a:cubicBezTo>
                <a:cubicBezTo>
                  <a:pt x="524" y="425"/>
                  <a:pt x="524" y="425"/>
                  <a:pt x="524" y="425"/>
                </a:cubicBezTo>
                <a:cubicBezTo>
                  <a:pt x="523" y="425"/>
                  <a:pt x="523" y="425"/>
                  <a:pt x="523" y="425"/>
                </a:cubicBezTo>
                <a:close/>
                <a:moveTo>
                  <a:pt x="64" y="212"/>
                </a:moveTo>
                <a:cubicBezTo>
                  <a:pt x="44" y="230"/>
                  <a:pt x="32" y="256"/>
                  <a:pt x="32" y="285"/>
                </a:cubicBezTo>
                <a:cubicBezTo>
                  <a:pt x="32" y="285"/>
                  <a:pt x="32" y="285"/>
                  <a:pt x="32" y="285"/>
                </a:cubicBezTo>
                <a:cubicBezTo>
                  <a:pt x="32" y="314"/>
                  <a:pt x="45" y="341"/>
                  <a:pt x="64" y="361"/>
                </a:cubicBezTo>
                <a:cubicBezTo>
                  <a:pt x="64" y="361"/>
                  <a:pt x="64" y="361"/>
                  <a:pt x="64" y="361"/>
                </a:cubicBezTo>
                <a:cubicBezTo>
                  <a:pt x="84" y="381"/>
                  <a:pt x="111" y="393"/>
                  <a:pt x="139" y="393"/>
                </a:cubicBezTo>
                <a:cubicBezTo>
                  <a:pt x="139" y="393"/>
                  <a:pt x="139" y="393"/>
                  <a:pt x="139" y="393"/>
                </a:cubicBezTo>
                <a:cubicBezTo>
                  <a:pt x="477" y="393"/>
                  <a:pt x="518" y="393"/>
                  <a:pt x="523" y="393"/>
                </a:cubicBezTo>
                <a:cubicBezTo>
                  <a:pt x="523" y="393"/>
                  <a:pt x="523" y="393"/>
                  <a:pt x="523" y="393"/>
                </a:cubicBezTo>
                <a:cubicBezTo>
                  <a:pt x="548" y="390"/>
                  <a:pt x="571" y="377"/>
                  <a:pt x="588" y="358"/>
                </a:cubicBezTo>
                <a:cubicBezTo>
                  <a:pt x="588" y="358"/>
                  <a:pt x="588" y="358"/>
                  <a:pt x="588" y="358"/>
                </a:cubicBezTo>
                <a:cubicBezTo>
                  <a:pt x="605" y="338"/>
                  <a:pt x="615" y="312"/>
                  <a:pt x="615" y="285"/>
                </a:cubicBezTo>
                <a:cubicBezTo>
                  <a:pt x="615" y="285"/>
                  <a:pt x="615" y="285"/>
                  <a:pt x="615" y="285"/>
                </a:cubicBezTo>
                <a:cubicBezTo>
                  <a:pt x="615" y="226"/>
                  <a:pt x="571" y="182"/>
                  <a:pt x="513" y="182"/>
                </a:cubicBezTo>
                <a:cubicBezTo>
                  <a:pt x="513" y="182"/>
                  <a:pt x="513" y="182"/>
                  <a:pt x="513" y="182"/>
                </a:cubicBezTo>
                <a:cubicBezTo>
                  <a:pt x="503" y="182"/>
                  <a:pt x="496" y="182"/>
                  <a:pt x="490" y="185"/>
                </a:cubicBezTo>
                <a:cubicBezTo>
                  <a:pt x="490" y="185"/>
                  <a:pt x="490" y="185"/>
                  <a:pt x="490" y="185"/>
                </a:cubicBezTo>
                <a:cubicBezTo>
                  <a:pt x="466" y="197"/>
                  <a:pt x="466" y="197"/>
                  <a:pt x="466" y="197"/>
                </a:cubicBezTo>
                <a:cubicBezTo>
                  <a:pt x="466" y="171"/>
                  <a:pt x="466" y="171"/>
                  <a:pt x="466" y="171"/>
                </a:cubicBezTo>
                <a:cubicBezTo>
                  <a:pt x="466" y="93"/>
                  <a:pt x="402" y="32"/>
                  <a:pt x="324" y="32"/>
                </a:cubicBezTo>
                <a:cubicBezTo>
                  <a:pt x="324" y="32"/>
                  <a:pt x="324" y="32"/>
                  <a:pt x="324" y="32"/>
                </a:cubicBezTo>
                <a:cubicBezTo>
                  <a:pt x="251" y="32"/>
                  <a:pt x="186" y="93"/>
                  <a:pt x="181" y="172"/>
                </a:cubicBezTo>
                <a:cubicBezTo>
                  <a:pt x="181" y="172"/>
                  <a:pt x="181" y="172"/>
                  <a:pt x="181" y="172"/>
                </a:cubicBezTo>
                <a:cubicBezTo>
                  <a:pt x="179" y="208"/>
                  <a:pt x="179" y="208"/>
                  <a:pt x="179" y="208"/>
                </a:cubicBezTo>
                <a:cubicBezTo>
                  <a:pt x="154" y="183"/>
                  <a:pt x="154" y="183"/>
                  <a:pt x="154" y="183"/>
                </a:cubicBezTo>
                <a:cubicBezTo>
                  <a:pt x="154" y="183"/>
                  <a:pt x="153" y="183"/>
                  <a:pt x="152" y="182"/>
                </a:cubicBezTo>
                <a:cubicBezTo>
                  <a:pt x="152" y="182"/>
                  <a:pt x="152" y="182"/>
                  <a:pt x="152" y="182"/>
                </a:cubicBezTo>
                <a:cubicBezTo>
                  <a:pt x="149" y="182"/>
                  <a:pt x="144" y="182"/>
                  <a:pt x="139" y="182"/>
                </a:cubicBezTo>
                <a:cubicBezTo>
                  <a:pt x="139" y="182"/>
                  <a:pt x="139" y="182"/>
                  <a:pt x="139" y="182"/>
                </a:cubicBezTo>
                <a:cubicBezTo>
                  <a:pt x="139" y="182"/>
                  <a:pt x="139" y="182"/>
                  <a:pt x="139" y="182"/>
                </a:cubicBezTo>
                <a:cubicBezTo>
                  <a:pt x="139" y="182"/>
                  <a:pt x="139" y="182"/>
                  <a:pt x="139" y="182"/>
                </a:cubicBezTo>
                <a:cubicBezTo>
                  <a:pt x="110" y="182"/>
                  <a:pt x="83" y="193"/>
                  <a:pt x="64" y="212"/>
                </a:cubicBezTo>
                <a:close/>
              </a:path>
            </a:pathLst>
          </a:custGeom>
          <a:solidFill>
            <a:srgbClr val="FFFFFF"/>
          </a:solidFill>
          <a:ln w="9525">
            <a:noFill/>
            <a:round/>
            <a:headEnd/>
            <a:tailEnd/>
          </a:ln>
        </p:spPr>
        <p:txBody>
          <a:bodyPr/>
          <a:lstStyle/>
          <a:p>
            <a:endParaRPr lang="en-US" sz="1800"/>
          </a:p>
        </p:txBody>
      </p:sp>
      <p:sp>
        <p:nvSpPr>
          <p:cNvPr id="19" name="Freeform 70"/>
          <p:cNvSpPr>
            <a:spLocks/>
          </p:cNvSpPr>
          <p:nvPr/>
        </p:nvSpPr>
        <p:spPr bwMode="gray">
          <a:xfrm>
            <a:off x="650875" y="4948238"/>
            <a:ext cx="2306637" cy="1473200"/>
          </a:xfrm>
          <a:custGeom>
            <a:avLst/>
            <a:gdLst>
              <a:gd name="T0" fmla="*/ 615 w 615"/>
              <a:gd name="T1" fmla="*/ 269 h 393"/>
              <a:gd name="T2" fmla="*/ 497 w 615"/>
              <a:gd name="T3" fmla="*/ 150 h 393"/>
              <a:gd name="T4" fmla="*/ 466 w 615"/>
              <a:gd name="T5" fmla="*/ 155 h 393"/>
              <a:gd name="T6" fmla="*/ 308 w 615"/>
              <a:gd name="T7" fmla="*/ 0 h 393"/>
              <a:gd name="T8" fmla="*/ 149 w 615"/>
              <a:gd name="T9" fmla="*/ 155 h 393"/>
              <a:gd name="T10" fmla="*/ 123 w 615"/>
              <a:gd name="T11" fmla="*/ 150 h 393"/>
              <a:gd name="T12" fmla="*/ 0 w 615"/>
              <a:gd name="T13" fmla="*/ 269 h 393"/>
              <a:gd name="T14" fmla="*/ 123 w 615"/>
              <a:gd name="T15" fmla="*/ 393 h 393"/>
              <a:gd name="T16" fmla="*/ 507 w 615"/>
              <a:gd name="T17" fmla="*/ 393 h 393"/>
              <a:gd name="T18" fmla="*/ 507 w 615"/>
              <a:gd name="T19" fmla="*/ 393 h 393"/>
              <a:gd name="T20" fmla="*/ 615 w 615"/>
              <a:gd name="T21" fmla="*/ 269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5"/>
              <a:gd name="T34" fmla="*/ 0 h 393"/>
              <a:gd name="T35" fmla="*/ 615 w 615"/>
              <a:gd name="T36" fmla="*/ 393 h 3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5" h="393">
                <a:moveTo>
                  <a:pt x="615" y="269"/>
                </a:moveTo>
                <a:cubicBezTo>
                  <a:pt x="615" y="202"/>
                  <a:pt x="564" y="150"/>
                  <a:pt x="497" y="150"/>
                </a:cubicBezTo>
                <a:cubicBezTo>
                  <a:pt x="487" y="150"/>
                  <a:pt x="477" y="150"/>
                  <a:pt x="466" y="155"/>
                </a:cubicBezTo>
                <a:cubicBezTo>
                  <a:pt x="466" y="67"/>
                  <a:pt x="395" y="0"/>
                  <a:pt x="308" y="0"/>
                </a:cubicBezTo>
                <a:cubicBezTo>
                  <a:pt x="226" y="0"/>
                  <a:pt x="154" y="67"/>
                  <a:pt x="149" y="155"/>
                </a:cubicBezTo>
                <a:cubicBezTo>
                  <a:pt x="144" y="150"/>
                  <a:pt x="134" y="150"/>
                  <a:pt x="123" y="150"/>
                </a:cubicBezTo>
                <a:cubicBezTo>
                  <a:pt x="57" y="150"/>
                  <a:pt x="0" y="202"/>
                  <a:pt x="0" y="269"/>
                </a:cubicBezTo>
                <a:cubicBezTo>
                  <a:pt x="0" y="336"/>
                  <a:pt x="57" y="393"/>
                  <a:pt x="123" y="393"/>
                </a:cubicBezTo>
                <a:cubicBezTo>
                  <a:pt x="507" y="393"/>
                  <a:pt x="507" y="393"/>
                  <a:pt x="507" y="393"/>
                </a:cubicBezTo>
                <a:cubicBezTo>
                  <a:pt x="507" y="393"/>
                  <a:pt x="507" y="393"/>
                  <a:pt x="507" y="393"/>
                </a:cubicBezTo>
                <a:cubicBezTo>
                  <a:pt x="569" y="388"/>
                  <a:pt x="615" y="331"/>
                  <a:pt x="615" y="269"/>
                </a:cubicBezTo>
              </a:path>
            </a:pathLst>
          </a:custGeom>
          <a:solidFill>
            <a:schemeClr val="accent5">
              <a:lumMod val="50000"/>
            </a:schemeClr>
          </a:solidFill>
          <a:ln w="9525">
            <a:noFill/>
            <a:round/>
            <a:headEnd/>
            <a:tailEnd/>
          </a:ln>
        </p:spPr>
        <p:txBody>
          <a:bodyPr/>
          <a:lstStyle/>
          <a:p>
            <a:endParaRPr lang="en-US" sz="1800"/>
          </a:p>
        </p:txBody>
      </p:sp>
      <p:sp>
        <p:nvSpPr>
          <p:cNvPr id="20" name="Rectangle 88"/>
          <p:cNvSpPr>
            <a:spLocks noChangeArrowheads="1"/>
          </p:cNvSpPr>
          <p:nvPr/>
        </p:nvSpPr>
        <p:spPr bwMode="gray">
          <a:xfrm>
            <a:off x="1046163" y="5541963"/>
            <a:ext cx="1517650" cy="558800"/>
          </a:xfrm>
          <a:prstGeom prst="rect">
            <a:avLst/>
          </a:prstGeom>
          <a:noFill/>
          <a:ln w="9525" algn="ctr">
            <a:noFill/>
            <a:miter lim="800000"/>
            <a:headEnd/>
            <a:tailEnd/>
          </a:ln>
          <a:effectLst/>
        </p:spPr>
        <p:txBody>
          <a:bodyPr>
            <a:spAutoFit/>
          </a:bodyPr>
          <a:lstStyle/>
          <a:p>
            <a:pPr>
              <a:lnSpc>
                <a:spcPct val="85000"/>
              </a:lnSpc>
            </a:pPr>
            <a:r>
              <a:rPr lang="en-US" sz="1800" b="1" dirty="0">
                <a:solidFill>
                  <a:schemeClr val="bg1"/>
                </a:solidFill>
              </a:rPr>
              <a:t>Virtualized </a:t>
            </a:r>
            <a:br>
              <a:rPr lang="en-US" sz="1800" b="1" dirty="0">
                <a:solidFill>
                  <a:schemeClr val="bg1"/>
                </a:solidFill>
              </a:rPr>
            </a:br>
            <a:r>
              <a:rPr lang="en-US" sz="1800" b="1" dirty="0">
                <a:solidFill>
                  <a:schemeClr val="bg1"/>
                </a:solidFill>
              </a:rPr>
              <a:t>Data Center</a:t>
            </a:r>
          </a:p>
        </p:txBody>
      </p:sp>
      <p:grpSp>
        <p:nvGrpSpPr>
          <p:cNvPr id="21" name="Group 36"/>
          <p:cNvGrpSpPr>
            <a:grpSpLocks/>
          </p:cNvGrpSpPr>
          <p:nvPr/>
        </p:nvGrpSpPr>
        <p:grpSpPr bwMode="auto">
          <a:xfrm>
            <a:off x="2959100" y="5095875"/>
            <a:ext cx="3225800" cy="1443038"/>
            <a:chOff x="1751" y="2877"/>
            <a:chExt cx="2302" cy="909"/>
          </a:xfrm>
        </p:grpSpPr>
        <p:sp>
          <p:nvSpPr>
            <p:cNvPr id="22" name="AutoShape 37"/>
            <p:cNvSpPr>
              <a:spLocks noChangeArrowheads="1"/>
            </p:cNvSpPr>
            <p:nvPr/>
          </p:nvSpPr>
          <p:spPr bwMode="gray">
            <a:xfrm>
              <a:off x="1751" y="2877"/>
              <a:ext cx="2302" cy="738"/>
            </a:xfrm>
            <a:prstGeom prst="leftRightArrow">
              <a:avLst>
                <a:gd name="adj1" fmla="val 78861"/>
                <a:gd name="adj2" fmla="val 47828"/>
              </a:avLst>
            </a:prstGeom>
            <a:solidFill>
              <a:srgbClr val="FFFFFF"/>
            </a:solidFill>
            <a:ln w="28575" algn="ctr">
              <a:solidFill>
                <a:schemeClr val="hlink"/>
              </a:solidFill>
              <a:miter lim="800000"/>
              <a:headEnd/>
              <a:tailEnd/>
            </a:ln>
          </p:spPr>
          <p:txBody>
            <a:bodyPr wrap="none" anchor="ctr"/>
            <a:lstStyle/>
            <a:p>
              <a:endParaRPr lang="en-US" sz="1800"/>
            </a:p>
          </p:txBody>
        </p:sp>
        <p:sp>
          <p:nvSpPr>
            <p:cNvPr id="23" name="Rectangle 38"/>
            <p:cNvSpPr>
              <a:spLocks noChangeArrowheads="1"/>
            </p:cNvSpPr>
            <p:nvPr/>
          </p:nvSpPr>
          <p:spPr bwMode="gray">
            <a:xfrm>
              <a:off x="2541" y="3555"/>
              <a:ext cx="720" cy="231"/>
            </a:xfrm>
            <a:prstGeom prst="rect">
              <a:avLst/>
            </a:prstGeom>
            <a:noFill/>
            <a:ln w="9525" algn="ctr">
              <a:noFill/>
              <a:miter lim="800000"/>
              <a:headEnd/>
              <a:tailEnd/>
            </a:ln>
          </p:spPr>
          <p:txBody>
            <a:bodyPr wrap="none">
              <a:spAutoFit/>
            </a:bodyPr>
            <a:lstStyle/>
            <a:p>
              <a:r>
                <a:rPr lang="en-US" sz="1800">
                  <a:solidFill>
                    <a:schemeClr val="hlink"/>
                  </a:solidFill>
                </a:rPr>
                <a:t>Security</a:t>
              </a:r>
            </a:p>
          </p:txBody>
        </p:sp>
      </p:grpSp>
      <p:grpSp>
        <p:nvGrpSpPr>
          <p:cNvPr id="24" name="Group 69"/>
          <p:cNvGrpSpPr>
            <a:grpSpLocks/>
          </p:cNvGrpSpPr>
          <p:nvPr/>
        </p:nvGrpSpPr>
        <p:grpSpPr bwMode="auto">
          <a:xfrm>
            <a:off x="3246438" y="5291138"/>
            <a:ext cx="2651125" cy="390525"/>
            <a:chOff x="1727" y="2909"/>
            <a:chExt cx="1958" cy="246"/>
          </a:xfrm>
        </p:grpSpPr>
        <p:sp>
          <p:nvSpPr>
            <p:cNvPr id="25" name="AutoShape 41"/>
            <p:cNvSpPr>
              <a:spLocks noChangeArrowheads="1"/>
            </p:cNvSpPr>
            <p:nvPr/>
          </p:nvSpPr>
          <p:spPr bwMode="gray">
            <a:xfrm>
              <a:off x="1727" y="2909"/>
              <a:ext cx="1958" cy="246"/>
            </a:xfrm>
            <a:prstGeom prst="leftRightArrow">
              <a:avLst>
                <a:gd name="adj1" fmla="val 76426"/>
                <a:gd name="adj2" fmla="val 47977"/>
              </a:avLst>
            </a:prstGeom>
            <a:solidFill>
              <a:schemeClr val="folHlink"/>
            </a:solidFill>
            <a:ln w="9525" algn="ctr">
              <a:noFill/>
              <a:miter lim="800000"/>
              <a:headEnd/>
              <a:tailEnd/>
            </a:ln>
          </p:spPr>
          <p:txBody>
            <a:bodyPr wrap="none" anchor="ctr"/>
            <a:lstStyle/>
            <a:p>
              <a:endParaRPr lang="en-US" sz="1800"/>
            </a:p>
          </p:txBody>
        </p:sp>
        <p:sp>
          <p:nvSpPr>
            <p:cNvPr id="26" name="Rectangle 42"/>
            <p:cNvSpPr>
              <a:spLocks noChangeArrowheads="1"/>
            </p:cNvSpPr>
            <p:nvPr/>
          </p:nvSpPr>
          <p:spPr bwMode="gray">
            <a:xfrm>
              <a:off x="2156" y="2917"/>
              <a:ext cx="1102" cy="231"/>
            </a:xfrm>
            <a:prstGeom prst="rect">
              <a:avLst/>
            </a:prstGeom>
            <a:noFill/>
            <a:ln w="9525" algn="ctr">
              <a:noFill/>
              <a:miter lim="800000"/>
              <a:headEnd/>
              <a:tailEnd/>
            </a:ln>
          </p:spPr>
          <p:txBody>
            <a:bodyPr wrap="none">
              <a:spAutoFit/>
            </a:bodyPr>
            <a:lstStyle/>
            <a:p>
              <a:r>
                <a:rPr lang="en-US" sz="1800">
                  <a:solidFill>
                    <a:schemeClr val="bg1"/>
                  </a:solidFill>
                </a:rPr>
                <a:t>Virtualization</a:t>
              </a:r>
            </a:p>
          </p:txBody>
        </p:sp>
      </p:grpSp>
      <p:grpSp>
        <p:nvGrpSpPr>
          <p:cNvPr id="27" name="Group 70"/>
          <p:cNvGrpSpPr>
            <a:grpSpLocks/>
          </p:cNvGrpSpPr>
          <p:nvPr/>
        </p:nvGrpSpPr>
        <p:grpSpPr bwMode="auto">
          <a:xfrm>
            <a:off x="3246438" y="5681663"/>
            <a:ext cx="2651125" cy="390525"/>
            <a:chOff x="1727" y="3155"/>
            <a:chExt cx="1958" cy="246"/>
          </a:xfrm>
          <a:solidFill>
            <a:srgbClr val="92D050"/>
          </a:solidFill>
        </p:grpSpPr>
        <p:sp>
          <p:nvSpPr>
            <p:cNvPr id="28" name="AutoShape 40"/>
            <p:cNvSpPr>
              <a:spLocks noChangeArrowheads="1"/>
            </p:cNvSpPr>
            <p:nvPr/>
          </p:nvSpPr>
          <p:spPr bwMode="gray">
            <a:xfrm>
              <a:off x="1727" y="3155"/>
              <a:ext cx="1958" cy="246"/>
            </a:xfrm>
            <a:prstGeom prst="leftRightArrow">
              <a:avLst>
                <a:gd name="adj1" fmla="val 76426"/>
                <a:gd name="adj2" fmla="val 47977"/>
              </a:avLst>
            </a:prstGeom>
            <a:grpFill/>
            <a:ln w="9525" algn="ctr">
              <a:noFill/>
              <a:miter lim="800000"/>
              <a:headEnd/>
              <a:tailEnd/>
            </a:ln>
          </p:spPr>
          <p:txBody>
            <a:bodyPr wrap="none" anchor="ctr"/>
            <a:lstStyle/>
            <a:p>
              <a:endParaRPr lang="en-US" sz="1800"/>
            </a:p>
          </p:txBody>
        </p:sp>
        <p:sp>
          <p:nvSpPr>
            <p:cNvPr id="29" name="Rectangle 43"/>
            <p:cNvSpPr>
              <a:spLocks noChangeArrowheads="1"/>
            </p:cNvSpPr>
            <p:nvPr/>
          </p:nvSpPr>
          <p:spPr bwMode="gray">
            <a:xfrm>
              <a:off x="2217" y="3163"/>
              <a:ext cx="980" cy="231"/>
            </a:xfrm>
            <a:prstGeom prst="rect">
              <a:avLst/>
            </a:prstGeom>
            <a:noFill/>
            <a:ln w="9525" algn="ctr">
              <a:noFill/>
              <a:miter lim="800000"/>
              <a:headEnd/>
              <a:tailEnd/>
            </a:ln>
          </p:spPr>
          <p:txBody>
            <a:bodyPr wrap="none">
              <a:spAutoFit/>
            </a:bodyPr>
            <a:lstStyle/>
            <a:p>
              <a:r>
                <a:rPr lang="en-US" sz="1800" dirty="0">
                  <a:solidFill>
                    <a:schemeClr val="bg1"/>
                  </a:solidFill>
                </a:rPr>
                <a:t>Information</a:t>
              </a:r>
            </a:p>
          </p:txBody>
        </p:sp>
      </p:grpSp>
      <p:grpSp>
        <p:nvGrpSpPr>
          <p:cNvPr id="30" name="Group 86"/>
          <p:cNvGrpSpPr>
            <a:grpSpLocks/>
          </p:cNvGrpSpPr>
          <p:nvPr/>
        </p:nvGrpSpPr>
        <p:grpSpPr bwMode="auto">
          <a:xfrm>
            <a:off x="3246438" y="4581525"/>
            <a:ext cx="2592387" cy="390525"/>
            <a:chOff x="2045" y="2886"/>
            <a:chExt cx="1633" cy="246"/>
          </a:xfrm>
        </p:grpSpPr>
        <p:sp>
          <p:nvSpPr>
            <p:cNvPr id="31" name="AutoShape 75"/>
            <p:cNvSpPr>
              <a:spLocks noChangeArrowheads="1"/>
            </p:cNvSpPr>
            <p:nvPr/>
          </p:nvSpPr>
          <p:spPr bwMode="gray">
            <a:xfrm>
              <a:off x="2045" y="2886"/>
              <a:ext cx="1633" cy="246"/>
            </a:xfrm>
            <a:prstGeom prst="leftRightArrow">
              <a:avLst>
                <a:gd name="adj1" fmla="val 76426"/>
                <a:gd name="adj2" fmla="val 40014"/>
              </a:avLst>
            </a:prstGeom>
            <a:solidFill>
              <a:srgbClr val="FFC425"/>
            </a:solidFill>
            <a:ln w="19050" algn="ctr">
              <a:solidFill>
                <a:schemeClr val="bg1"/>
              </a:solidFill>
              <a:miter lim="800000"/>
              <a:headEnd/>
              <a:tailEnd/>
            </a:ln>
          </p:spPr>
          <p:txBody>
            <a:bodyPr wrap="none" anchor="ctr"/>
            <a:lstStyle/>
            <a:p>
              <a:endParaRPr lang="en-US" sz="1800"/>
            </a:p>
          </p:txBody>
        </p:sp>
        <p:sp>
          <p:nvSpPr>
            <p:cNvPr id="32" name="Rectangle 76"/>
            <p:cNvSpPr>
              <a:spLocks noChangeArrowheads="1"/>
            </p:cNvSpPr>
            <p:nvPr/>
          </p:nvSpPr>
          <p:spPr bwMode="gray">
            <a:xfrm>
              <a:off x="2460" y="2894"/>
              <a:ext cx="804" cy="231"/>
            </a:xfrm>
            <a:prstGeom prst="rect">
              <a:avLst/>
            </a:prstGeom>
            <a:noFill/>
            <a:ln w="9525" algn="ctr">
              <a:noFill/>
              <a:miter lim="800000"/>
              <a:headEnd/>
              <a:tailEnd/>
            </a:ln>
          </p:spPr>
          <p:txBody>
            <a:bodyPr wrap="none">
              <a:spAutoFit/>
            </a:bodyPr>
            <a:lstStyle/>
            <a:p>
              <a:r>
                <a:rPr lang="en-US" sz="1800"/>
                <a:t>Federation</a:t>
              </a:r>
            </a:p>
          </p:txBody>
        </p:sp>
      </p:grpSp>
      <p:sp>
        <p:nvSpPr>
          <p:cNvPr id="33" name="Text Box 32"/>
          <p:cNvSpPr txBox="1">
            <a:spLocks noChangeArrowheads="1"/>
          </p:cNvSpPr>
          <p:nvPr/>
        </p:nvSpPr>
        <p:spPr bwMode="auto">
          <a:xfrm>
            <a:off x="1154113" y="6438900"/>
            <a:ext cx="1296987" cy="273050"/>
          </a:xfrm>
          <a:prstGeom prst="rect">
            <a:avLst/>
          </a:prstGeom>
          <a:noFill/>
          <a:ln w="38100">
            <a:noFill/>
            <a:miter lim="800000"/>
            <a:headEnd/>
            <a:tailEnd/>
          </a:ln>
        </p:spPr>
        <p:txBody>
          <a:bodyPr wrap="none">
            <a:spAutoFit/>
          </a:bodyPr>
          <a:lstStyle/>
          <a:p>
            <a:pPr>
              <a:lnSpc>
                <a:spcPct val="85000"/>
              </a:lnSpc>
            </a:pPr>
            <a:r>
              <a:rPr lang="en-US" sz="1400" b="1">
                <a:solidFill>
                  <a:srgbClr val="000000"/>
                </a:solidFill>
                <a:ea typeface="ＭＳ Ｐゴシック" pitchFamily="-112" charset="-128"/>
              </a:rPr>
              <a:t>Internal </a:t>
            </a:r>
            <a:r>
              <a:rPr lang="en-US" sz="1400">
                <a:solidFill>
                  <a:srgbClr val="000000"/>
                </a:solidFill>
                <a:ea typeface="ＭＳ Ｐゴシック" pitchFamily="-112" charset="-128"/>
              </a:rPr>
              <a:t>cloud</a:t>
            </a:r>
          </a:p>
        </p:txBody>
      </p:sp>
      <p:sp>
        <p:nvSpPr>
          <p:cNvPr id="34" name="Text Box 32"/>
          <p:cNvSpPr txBox="1">
            <a:spLocks noChangeArrowheads="1"/>
          </p:cNvSpPr>
          <p:nvPr/>
        </p:nvSpPr>
        <p:spPr bwMode="auto">
          <a:xfrm>
            <a:off x="6789738" y="6438900"/>
            <a:ext cx="1357312" cy="273050"/>
          </a:xfrm>
          <a:prstGeom prst="rect">
            <a:avLst/>
          </a:prstGeom>
          <a:noFill/>
          <a:ln w="38100">
            <a:noFill/>
            <a:miter lim="800000"/>
            <a:headEnd/>
            <a:tailEnd/>
          </a:ln>
        </p:spPr>
        <p:txBody>
          <a:bodyPr wrap="none">
            <a:spAutoFit/>
          </a:bodyPr>
          <a:lstStyle/>
          <a:p>
            <a:pPr>
              <a:lnSpc>
                <a:spcPct val="85000"/>
              </a:lnSpc>
            </a:pPr>
            <a:r>
              <a:rPr lang="en-US" sz="1400" b="1">
                <a:solidFill>
                  <a:srgbClr val="000000"/>
                </a:solidFill>
                <a:ea typeface="ＭＳ Ｐゴシック" pitchFamily="-112" charset="-128"/>
              </a:rPr>
              <a:t>External </a:t>
            </a:r>
            <a:r>
              <a:rPr lang="en-US" sz="1400">
                <a:solidFill>
                  <a:srgbClr val="000000"/>
                </a:solidFill>
                <a:ea typeface="ＭＳ Ｐゴシック" pitchFamily="-112" charset="-128"/>
              </a:rPr>
              <a:t>cloud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nodeType="afterEffect">
                                  <p:stCondLst>
                                    <p:cond delay="2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500"/>
                            </p:stCondLst>
                            <p:childTnLst>
                              <p:par>
                                <p:cTn id="37" presetID="63" presetClass="path" presetSubtype="0" accel="50000" decel="50000" fill="hold" grpId="1" nodeType="afterEffect">
                                  <p:stCondLst>
                                    <p:cond delay="0"/>
                                  </p:stCondLst>
                                  <p:childTnLst>
                                    <p:animMotion origin="layout" path="M 5.55556E-7 2.96296E-6 L 0.30243 -0.00255 " pathEditMode="relative" rAng="0" ptsTypes="AA">
                                      <p:cBhvr>
                                        <p:cTn id="38" dur="2000" fill="hold"/>
                                        <p:tgtEl>
                                          <p:spTgt spid="6"/>
                                        </p:tgtEl>
                                        <p:attrNameLst>
                                          <p:attrName>ppt_x</p:attrName>
                                          <p:attrName>ppt_y</p:attrName>
                                        </p:attrNameLst>
                                      </p:cBhvr>
                                      <p:rCtr x="151" y="-1"/>
                                    </p:animMotion>
                                  </p:childTnLst>
                                </p:cTn>
                              </p:par>
                              <p:par>
                                <p:cTn id="39" presetID="35" presetClass="path" presetSubtype="0" accel="50000" decel="50000" fill="hold" grpId="1" nodeType="withEffect">
                                  <p:stCondLst>
                                    <p:cond delay="0"/>
                                  </p:stCondLst>
                                  <p:childTnLst>
                                    <p:animMotion origin="layout" path="M 1.66667E-6 3.7037E-6 L -0.29271 0.03634 " pathEditMode="relative" rAng="0" ptsTypes="AA">
                                      <p:cBhvr>
                                        <p:cTn id="40" dur="2000" fill="hold"/>
                                        <p:tgtEl>
                                          <p:spTgt spid="7"/>
                                        </p:tgtEl>
                                        <p:attrNameLst>
                                          <p:attrName>ppt_x</p:attrName>
                                          <p:attrName>ppt_y</p:attrName>
                                        </p:attrNameLst>
                                      </p:cBhvr>
                                      <p:rCtr x="-146" y="18"/>
                                    </p:animMotion>
                                  </p:childTnLst>
                                </p:cTn>
                              </p:par>
                            </p:childTnLst>
                          </p:cTn>
                        </p:par>
                        <p:par>
                          <p:cTn id="41" fill="hold">
                            <p:stCondLst>
                              <p:cond delay="6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7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P spid="9"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txBox="1">
            <a:spLocks noGrp="1"/>
          </p:cNvSpPr>
          <p:nvPr/>
        </p:nvSpPr>
        <p:spPr bwMode="auto">
          <a:xfrm>
            <a:off x="457200" y="6477000"/>
            <a:ext cx="2133600" cy="304800"/>
          </a:xfrm>
          <a:prstGeom prst="rect">
            <a:avLst/>
          </a:prstGeom>
          <a:noFill/>
          <a:ln w="9525">
            <a:noFill/>
            <a:miter lim="800000"/>
            <a:headEnd/>
            <a:tailEnd/>
          </a:ln>
        </p:spPr>
        <p:txBody>
          <a:bodyPr/>
          <a:lstStyle/>
          <a:p>
            <a:pPr eaLnBrk="0" hangingPunct="0">
              <a:defRPr/>
            </a:pPr>
            <a:fld id="{0CA50874-6882-4B36-9531-D494DEF81B7A}" type="slidenum">
              <a:rPr lang="en-US" sz="1200" b="0">
                <a:solidFill>
                  <a:srgbClr val="000000"/>
                </a:solidFill>
                <a:latin typeface="Arial" charset="0"/>
                <a:cs typeface="+mn-cs"/>
              </a:rPr>
              <a:pPr eaLnBrk="0" hangingPunct="0">
                <a:defRPr/>
              </a:pPr>
              <a:t>20</a:t>
            </a:fld>
            <a:endParaRPr lang="en-US" sz="1200" b="0">
              <a:solidFill>
                <a:srgbClr val="000000"/>
              </a:solidFill>
              <a:latin typeface="Arial" charset="0"/>
              <a:cs typeface="+mn-cs"/>
            </a:endParaRPr>
          </a:p>
        </p:txBody>
      </p:sp>
      <p:pic>
        <p:nvPicPr>
          <p:cNvPr id="69635" name="Picture 11" descr="chip2"/>
          <p:cNvPicPr>
            <a:picLocks noChangeAspect="1" noChangeArrowheads="1"/>
          </p:cNvPicPr>
          <p:nvPr/>
        </p:nvPicPr>
        <p:blipFill>
          <a:blip r:embed="rId3" cstate="print"/>
          <a:srcRect/>
          <a:stretch>
            <a:fillRect/>
          </a:stretch>
        </p:blipFill>
        <p:spPr bwMode="auto">
          <a:xfrm>
            <a:off x="-19050" y="-14288"/>
            <a:ext cx="9163050" cy="6872288"/>
          </a:xfrm>
          <a:prstGeom prst="rect">
            <a:avLst/>
          </a:prstGeom>
          <a:noFill/>
          <a:ln w="9525">
            <a:noFill/>
            <a:miter lim="800000"/>
            <a:headEnd/>
            <a:tailEnd/>
          </a:ln>
        </p:spPr>
      </p:pic>
      <p:sp>
        <p:nvSpPr>
          <p:cNvPr id="4100" name="Rectangle 7"/>
          <p:cNvSpPr>
            <a:spLocks noChangeArrowheads="1"/>
          </p:cNvSpPr>
          <p:nvPr/>
        </p:nvSpPr>
        <p:spPr bwMode="auto">
          <a:xfrm>
            <a:off x="1066800" y="0"/>
            <a:ext cx="8077200" cy="6858000"/>
          </a:xfrm>
          <a:prstGeom prst="rect">
            <a:avLst/>
          </a:prstGeom>
          <a:solidFill>
            <a:srgbClr val="D21919">
              <a:alpha val="79999"/>
            </a:srgbClr>
          </a:solidFill>
          <a:ln w="9525">
            <a:noFill/>
            <a:miter lim="800000"/>
            <a:headEnd/>
            <a:tailEnd/>
          </a:ln>
        </p:spPr>
        <p:txBody>
          <a:bodyPr wrap="none" anchor="ctr"/>
          <a:lstStyle/>
          <a:p>
            <a:pPr algn="ctr" eaLnBrk="0" hangingPunct="0">
              <a:defRPr/>
            </a:pPr>
            <a:endParaRPr lang="en-US" sz="2400">
              <a:solidFill>
                <a:srgbClr val="000000"/>
              </a:solidFill>
              <a:latin typeface="Arial" charset="0"/>
              <a:cs typeface="+mn-cs"/>
            </a:endParaRPr>
          </a:p>
        </p:txBody>
      </p:sp>
      <p:grpSp>
        <p:nvGrpSpPr>
          <p:cNvPr id="2" name="Group 10"/>
          <p:cNvGrpSpPr>
            <a:grpSpLocks/>
          </p:cNvGrpSpPr>
          <p:nvPr/>
        </p:nvGrpSpPr>
        <p:grpSpPr bwMode="auto">
          <a:xfrm>
            <a:off x="1304925" y="3925888"/>
            <a:ext cx="6772275" cy="582612"/>
            <a:chOff x="822" y="1276"/>
            <a:chExt cx="3114" cy="367"/>
          </a:xfrm>
        </p:grpSpPr>
        <p:sp>
          <p:nvSpPr>
            <p:cNvPr id="69639" name="Rounded Rectangle 9"/>
            <p:cNvSpPr>
              <a:spLocks noChangeArrowheads="1"/>
            </p:cNvSpPr>
            <p:nvPr/>
          </p:nvSpPr>
          <p:spPr bwMode="gray">
            <a:xfrm>
              <a:off x="822" y="1276"/>
              <a:ext cx="3114" cy="367"/>
            </a:xfrm>
            <a:prstGeom prst="roundRect">
              <a:avLst>
                <a:gd name="adj" fmla="val 13898"/>
              </a:avLst>
            </a:prstGeom>
            <a:solidFill>
              <a:srgbClr val="FFFFFF">
                <a:alpha val="20000"/>
              </a:srgbClr>
            </a:solidFill>
            <a:ln w="12700" algn="ctr">
              <a:noFill/>
              <a:miter lim="800000"/>
              <a:headEnd/>
              <a:tailEnd/>
            </a:ln>
          </p:spPr>
          <p:txBody>
            <a:bodyPr wrap="none"/>
            <a:lstStyle/>
            <a:p>
              <a:pPr eaLnBrk="0" hangingPunct="0"/>
              <a:endParaRPr lang="en-US" sz="3200" b="0">
                <a:solidFill>
                  <a:srgbClr val="000000"/>
                </a:solidFill>
              </a:endParaRPr>
            </a:p>
          </p:txBody>
        </p:sp>
        <p:sp>
          <p:nvSpPr>
            <p:cNvPr id="69640" name="Rounded Rectangle 9"/>
            <p:cNvSpPr>
              <a:spLocks noChangeArrowheads="1"/>
            </p:cNvSpPr>
            <p:nvPr/>
          </p:nvSpPr>
          <p:spPr bwMode="gray">
            <a:xfrm>
              <a:off x="870" y="1324"/>
              <a:ext cx="3012" cy="271"/>
            </a:xfrm>
            <a:prstGeom prst="roundRect">
              <a:avLst>
                <a:gd name="adj" fmla="val 13898"/>
              </a:avLst>
            </a:prstGeom>
            <a:solidFill>
              <a:srgbClr val="CA3424"/>
            </a:solidFill>
            <a:ln w="12700" algn="ctr">
              <a:solidFill>
                <a:schemeClr val="tx2"/>
              </a:solidFill>
              <a:miter lim="800000"/>
              <a:headEnd/>
              <a:tailEnd/>
            </a:ln>
          </p:spPr>
          <p:txBody>
            <a:bodyPr wrap="none"/>
            <a:lstStyle/>
            <a:p>
              <a:pPr eaLnBrk="0" hangingPunct="0"/>
              <a:endParaRPr lang="en-US" sz="3200" b="0">
                <a:solidFill>
                  <a:srgbClr val="000000"/>
                </a:solidFill>
              </a:endParaRPr>
            </a:p>
          </p:txBody>
        </p:sp>
      </p:grpSp>
      <p:sp>
        <p:nvSpPr>
          <p:cNvPr id="69638" name="Rectangle 8"/>
          <p:cNvSpPr>
            <a:spLocks noChangeArrowheads="1"/>
          </p:cNvSpPr>
          <p:nvPr/>
        </p:nvSpPr>
        <p:spPr bwMode="white">
          <a:xfrm>
            <a:off x="1371600" y="1968500"/>
            <a:ext cx="6324600" cy="3425825"/>
          </a:xfrm>
          <a:prstGeom prst="rect">
            <a:avLst/>
          </a:prstGeom>
          <a:noFill/>
          <a:ln w="9525" algn="ctr">
            <a:noFill/>
            <a:miter lim="800000"/>
            <a:headEnd/>
            <a:tailEnd/>
          </a:ln>
        </p:spPr>
        <p:txBody>
          <a:bodyPr anchor="ctr">
            <a:spAutoFit/>
          </a:bodyPr>
          <a:lstStyle/>
          <a:p>
            <a:pPr algn="l">
              <a:lnSpc>
                <a:spcPct val="150000"/>
              </a:lnSpc>
              <a:spcBef>
                <a:spcPts val="3000"/>
              </a:spcBef>
              <a:buClr>
                <a:srgbClr val="FFFFFF"/>
              </a:buClr>
            </a:pPr>
            <a:r>
              <a:rPr lang="en-US" sz="2400" b="0" dirty="0">
                <a:solidFill>
                  <a:srgbClr val="FFFFFF"/>
                </a:solidFill>
              </a:rPr>
              <a:t>Cloud’s  Emerging Security Challenges</a:t>
            </a:r>
          </a:p>
          <a:p>
            <a:pPr algn="l">
              <a:lnSpc>
                <a:spcPct val="150000"/>
              </a:lnSpc>
              <a:spcBef>
                <a:spcPts val="3000"/>
              </a:spcBef>
              <a:buClr>
                <a:srgbClr val="FFFFFF"/>
              </a:buClr>
            </a:pPr>
            <a:r>
              <a:rPr lang="en-US" sz="2400" b="0" dirty="0">
                <a:solidFill>
                  <a:srgbClr val="FFFFFF"/>
                </a:solidFill>
              </a:rPr>
              <a:t>Defining Trusted Zones</a:t>
            </a:r>
          </a:p>
          <a:p>
            <a:pPr algn="l">
              <a:lnSpc>
                <a:spcPct val="150000"/>
              </a:lnSpc>
              <a:spcBef>
                <a:spcPts val="3000"/>
              </a:spcBef>
              <a:buClr>
                <a:srgbClr val="FFFFFF"/>
              </a:buClr>
            </a:pPr>
            <a:r>
              <a:rPr lang="en-US" sz="2400" b="0" dirty="0">
                <a:solidFill>
                  <a:srgbClr val="FFFFFF"/>
                </a:solidFill>
              </a:rPr>
              <a:t>Surpassing Physical Infrastructure Security</a:t>
            </a:r>
          </a:p>
          <a:p>
            <a:pPr algn="l">
              <a:lnSpc>
                <a:spcPct val="150000"/>
              </a:lnSpc>
              <a:spcBef>
                <a:spcPts val="3000"/>
              </a:spcBef>
              <a:buClr>
                <a:srgbClr val="FFFFFF"/>
              </a:buClr>
            </a:pPr>
            <a:endParaRPr lang="en-US" sz="2400" b="0" dirty="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9" descr="VMware-diagram-simplified"/>
          <p:cNvPicPr>
            <a:picLocks noChangeAspect="1" noChangeArrowheads="1"/>
          </p:cNvPicPr>
          <p:nvPr/>
        </p:nvPicPr>
        <p:blipFill>
          <a:blip r:embed="rId3" cstate="print"/>
          <a:srcRect/>
          <a:stretch>
            <a:fillRect/>
          </a:stretch>
        </p:blipFill>
        <p:spPr bwMode="auto">
          <a:xfrm>
            <a:off x="1436688" y="1905000"/>
            <a:ext cx="4364037" cy="4595813"/>
          </a:xfrm>
          <a:prstGeom prst="rect">
            <a:avLst/>
          </a:prstGeom>
          <a:noFill/>
          <a:ln w="9525">
            <a:noFill/>
            <a:miter lim="800000"/>
            <a:headEnd/>
            <a:tailEnd/>
          </a:ln>
        </p:spPr>
      </p:pic>
      <p:sp>
        <p:nvSpPr>
          <p:cNvPr id="168963" name="Title 5"/>
          <p:cNvSpPr>
            <a:spLocks noGrp="1"/>
          </p:cNvSpPr>
          <p:nvPr>
            <p:ph type="title" idx="4294967295"/>
          </p:nvPr>
        </p:nvSpPr>
        <p:spPr>
          <a:xfrm>
            <a:off x="457200" y="76200"/>
            <a:ext cx="8588375" cy="914400"/>
          </a:xfrm>
        </p:spPr>
        <p:txBody>
          <a:bodyPr/>
          <a:lstStyle/>
          <a:p>
            <a:pPr eaLnBrk="1" hangingPunct="1"/>
            <a:r>
              <a:rPr lang="en-US" sz="2400" smtClean="0"/>
              <a:t>Surpassing Physical Security in Action: Virtual Desktop</a:t>
            </a:r>
            <a:endParaRPr lang="en-US" sz="2400" i="1" smtClean="0"/>
          </a:p>
        </p:txBody>
      </p:sp>
      <p:sp>
        <p:nvSpPr>
          <p:cNvPr id="168964" name="Slide Number Placeholder 2"/>
          <p:cNvSpPr txBox="1">
            <a:spLocks noGrp="1"/>
          </p:cNvSpPr>
          <p:nvPr/>
        </p:nvSpPr>
        <p:spPr bwMode="auto">
          <a:xfrm>
            <a:off x="457200" y="6477000"/>
            <a:ext cx="2133600" cy="304800"/>
          </a:xfrm>
          <a:prstGeom prst="rect">
            <a:avLst/>
          </a:prstGeom>
          <a:noFill/>
          <a:ln w="9525">
            <a:noFill/>
            <a:miter lim="800000"/>
            <a:headEnd/>
            <a:tailEnd/>
          </a:ln>
        </p:spPr>
        <p:txBody>
          <a:bodyPr/>
          <a:lstStyle/>
          <a:p>
            <a:fld id="{5F1E111B-8A95-484E-A09C-5F61219092CA}" type="slidenum">
              <a:rPr lang="en-US" sz="1200" b="0">
                <a:solidFill>
                  <a:srgbClr val="000000"/>
                </a:solidFill>
              </a:rPr>
              <a:pPr/>
              <a:t>21</a:t>
            </a:fld>
            <a:endParaRPr lang="en-US" sz="1200" b="0">
              <a:solidFill>
                <a:srgbClr val="000000"/>
              </a:solidFill>
            </a:endParaRPr>
          </a:p>
        </p:txBody>
      </p:sp>
      <p:sp>
        <p:nvSpPr>
          <p:cNvPr id="168965" name="Rounded Rectangular Callout 9"/>
          <p:cNvSpPr>
            <a:spLocks noChangeArrowheads="1"/>
          </p:cNvSpPr>
          <p:nvPr/>
        </p:nvSpPr>
        <p:spPr bwMode="auto">
          <a:xfrm>
            <a:off x="781050" y="3973513"/>
            <a:ext cx="2867025" cy="817562"/>
          </a:xfrm>
          <a:prstGeom prst="wedgeRoundRectCallout">
            <a:avLst>
              <a:gd name="adj1" fmla="val 51718"/>
              <a:gd name="adj2" fmla="val -54324"/>
              <a:gd name="adj3" fmla="val 16667"/>
            </a:avLst>
          </a:prstGeom>
          <a:noFill/>
          <a:ln w="9525" algn="ctr">
            <a:noFill/>
            <a:miter lim="800000"/>
            <a:headEnd/>
            <a:tailEnd/>
          </a:ln>
        </p:spPr>
        <p:txBody>
          <a:bodyPr>
            <a:spAutoFit/>
          </a:bodyPr>
          <a:lstStyle/>
          <a:p>
            <a:pPr algn="r" eaLnBrk="0" hangingPunct="0"/>
            <a:r>
              <a:rPr lang="en-US" sz="1400">
                <a:solidFill>
                  <a:srgbClr val="0C5AAD"/>
                </a:solidFill>
              </a:rPr>
              <a:t>RSA SecurID strong authentication for user access to virtual desktops</a:t>
            </a:r>
          </a:p>
        </p:txBody>
      </p:sp>
      <p:sp>
        <p:nvSpPr>
          <p:cNvPr id="168966" name="Rounded Rectangular Callout 12"/>
          <p:cNvSpPr>
            <a:spLocks noChangeArrowheads="1"/>
          </p:cNvSpPr>
          <p:nvPr/>
        </p:nvSpPr>
        <p:spPr bwMode="auto">
          <a:xfrm>
            <a:off x="5435600" y="2457450"/>
            <a:ext cx="2778125" cy="817563"/>
          </a:xfrm>
          <a:prstGeom prst="wedgeRoundRectCallout">
            <a:avLst>
              <a:gd name="adj1" fmla="val -40458"/>
              <a:gd name="adj2" fmla="val -5690"/>
              <a:gd name="adj3" fmla="val 16667"/>
            </a:avLst>
          </a:prstGeom>
          <a:noFill/>
          <a:ln w="9525" algn="ctr">
            <a:noFill/>
            <a:miter lim="800000"/>
            <a:headEnd/>
            <a:tailEnd/>
          </a:ln>
        </p:spPr>
        <p:txBody>
          <a:bodyPr>
            <a:spAutoFit/>
          </a:bodyPr>
          <a:lstStyle/>
          <a:p>
            <a:pPr eaLnBrk="0" hangingPunct="0"/>
            <a:r>
              <a:rPr lang="en-US" sz="1400">
                <a:solidFill>
                  <a:srgbClr val="0C5AAD"/>
                </a:solidFill>
              </a:rPr>
              <a:t>RSA Data Loss Prevention Endpoint prevents data loss at the virtual desktop</a:t>
            </a:r>
          </a:p>
        </p:txBody>
      </p:sp>
      <p:sp>
        <p:nvSpPr>
          <p:cNvPr id="168967" name="Rounded Rectangle 20"/>
          <p:cNvSpPr>
            <a:spLocks noChangeArrowheads="1"/>
          </p:cNvSpPr>
          <p:nvPr/>
        </p:nvSpPr>
        <p:spPr bwMode="auto">
          <a:xfrm>
            <a:off x="4230688" y="5589588"/>
            <a:ext cx="3659187" cy="573087"/>
          </a:xfrm>
          <a:prstGeom prst="roundRect">
            <a:avLst>
              <a:gd name="adj" fmla="val 16667"/>
            </a:avLst>
          </a:prstGeom>
          <a:noFill/>
          <a:ln w="9525" algn="ctr">
            <a:solidFill>
              <a:srgbClr val="0C5AAD"/>
            </a:solidFill>
            <a:miter lim="800000"/>
            <a:headEnd/>
            <a:tailEnd/>
          </a:ln>
        </p:spPr>
        <p:txBody>
          <a:bodyPr>
            <a:spAutoFit/>
          </a:bodyPr>
          <a:lstStyle/>
          <a:p>
            <a:pPr algn="ctr" eaLnBrk="0" hangingPunct="0"/>
            <a:r>
              <a:rPr lang="en-US" sz="1400">
                <a:solidFill>
                  <a:srgbClr val="0C5AAD"/>
                </a:solidFill>
              </a:rPr>
              <a:t>RSA enVision event monitoring and a centralized dashboard</a:t>
            </a:r>
          </a:p>
        </p:txBody>
      </p:sp>
      <p:sp>
        <p:nvSpPr>
          <p:cNvPr id="168968" name="Rounded Rectangular Callout 9"/>
          <p:cNvSpPr>
            <a:spLocks noChangeArrowheads="1"/>
          </p:cNvSpPr>
          <p:nvPr/>
        </p:nvSpPr>
        <p:spPr bwMode="auto">
          <a:xfrm>
            <a:off x="5683250" y="3981450"/>
            <a:ext cx="2819400" cy="817563"/>
          </a:xfrm>
          <a:prstGeom prst="wedgeRoundRectCallout">
            <a:avLst>
              <a:gd name="adj1" fmla="val -64921"/>
              <a:gd name="adj2" fmla="val -7546"/>
              <a:gd name="adj3" fmla="val 16667"/>
            </a:avLst>
          </a:prstGeom>
          <a:noFill/>
          <a:ln w="9525" algn="ctr">
            <a:noFill/>
            <a:miter lim="800000"/>
            <a:headEnd/>
            <a:tailEnd/>
          </a:ln>
        </p:spPr>
        <p:txBody>
          <a:bodyPr>
            <a:spAutoFit/>
          </a:bodyPr>
          <a:lstStyle/>
          <a:p>
            <a:pPr eaLnBrk="0" hangingPunct="0"/>
            <a:r>
              <a:rPr lang="en-US" sz="1400">
                <a:solidFill>
                  <a:srgbClr val="0C5AAD"/>
                </a:solidFill>
              </a:rPr>
              <a:t>RSA SecurID strong authentication for administrative access to ESX</a:t>
            </a:r>
          </a:p>
        </p:txBody>
      </p:sp>
      <p:sp>
        <p:nvSpPr>
          <p:cNvPr id="168969" name="Rounded Rectangular Callout 12"/>
          <p:cNvSpPr>
            <a:spLocks noChangeArrowheads="1"/>
          </p:cNvSpPr>
          <p:nvPr/>
        </p:nvSpPr>
        <p:spPr bwMode="auto">
          <a:xfrm>
            <a:off x="1193800" y="2636838"/>
            <a:ext cx="2513013" cy="1055687"/>
          </a:xfrm>
          <a:prstGeom prst="wedgeRoundRectCallout">
            <a:avLst>
              <a:gd name="adj1" fmla="val 61306"/>
              <a:gd name="adj2" fmla="val -10222"/>
              <a:gd name="adj3" fmla="val 16667"/>
            </a:avLst>
          </a:prstGeom>
          <a:noFill/>
          <a:ln w="9525" algn="ctr">
            <a:noFill/>
            <a:miter lim="800000"/>
            <a:headEnd/>
            <a:tailEnd/>
          </a:ln>
        </p:spPr>
        <p:txBody>
          <a:bodyPr>
            <a:spAutoFit/>
          </a:bodyPr>
          <a:lstStyle/>
          <a:p>
            <a:pPr algn="r" eaLnBrk="0" hangingPunct="0"/>
            <a:r>
              <a:rPr lang="en-US" sz="1400">
                <a:solidFill>
                  <a:srgbClr val="0C5AAD"/>
                </a:solidFill>
              </a:rPr>
              <a:t>EMC IONIX ensures a secure configuration and patch level for all virtual desktops</a:t>
            </a:r>
          </a:p>
        </p:txBody>
      </p:sp>
      <p:sp>
        <p:nvSpPr>
          <p:cNvPr id="168970" name="Rounded Rectangular Callout 12"/>
          <p:cNvSpPr>
            <a:spLocks noChangeArrowheads="1"/>
          </p:cNvSpPr>
          <p:nvPr/>
        </p:nvSpPr>
        <p:spPr bwMode="auto">
          <a:xfrm>
            <a:off x="1709738" y="1384300"/>
            <a:ext cx="5051425" cy="579438"/>
          </a:xfrm>
          <a:prstGeom prst="wedgeRoundRectCallout">
            <a:avLst>
              <a:gd name="adj1" fmla="val 8519"/>
              <a:gd name="adj2" fmla="val 44815"/>
              <a:gd name="adj3" fmla="val 16667"/>
            </a:avLst>
          </a:prstGeom>
          <a:noFill/>
          <a:ln w="9525" algn="ctr">
            <a:noFill/>
            <a:miter lim="800000"/>
            <a:headEnd/>
            <a:tailEnd/>
          </a:ln>
        </p:spPr>
        <p:txBody>
          <a:bodyPr>
            <a:spAutoFit/>
          </a:bodyPr>
          <a:lstStyle/>
          <a:p>
            <a:pPr algn="ctr" eaLnBrk="0" hangingPunct="0"/>
            <a:r>
              <a:rPr lang="en-US" sz="1400">
                <a:solidFill>
                  <a:srgbClr val="0C5AAD"/>
                </a:solidFill>
              </a:rPr>
              <a:t>Hosted virtual desktops are isolated from the dark cloud contamination by  the enterprise perimeter</a:t>
            </a:r>
          </a:p>
        </p:txBody>
      </p:sp>
      <p:sp>
        <p:nvSpPr>
          <p:cNvPr id="11" name="TextBox 10"/>
          <p:cNvSpPr txBox="1"/>
          <p:nvPr/>
        </p:nvSpPr>
        <p:spPr>
          <a:xfrm>
            <a:off x="3657600" y="5021263"/>
            <a:ext cx="1225550" cy="414337"/>
          </a:xfrm>
          <a:prstGeom prst="rect">
            <a:avLst/>
          </a:prstGeom>
          <a:noFill/>
        </p:spPr>
        <p:txBody>
          <a:bodyPr>
            <a:spAutoFit/>
          </a:bodyPr>
          <a:lstStyle/>
          <a:p>
            <a:pPr algn="ctr">
              <a:defRPr/>
            </a:pPr>
            <a:r>
              <a:rPr lang="en-US" sz="1050" dirty="0"/>
              <a:t>VMware View Manager</a:t>
            </a: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57200" y="76200"/>
            <a:ext cx="8083550" cy="914400"/>
          </a:xfrm>
        </p:spPr>
        <p:txBody>
          <a:bodyPr/>
          <a:lstStyle/>
          <a:p>
            <a:pPr eaLnBrk="1" hangingPunct="1"/>
            <a:r>
              <a:rPr lang="en-US" smtClean="0"/>
              <a:t>RSA is Uniquely Positioned </a:t>
            </a:r>
            <a:br>
              <a:rPr lang="en-US" smtClean="0"/>
            </a:br>
            <a:r>
              <a:rPr lang="en-US" smtClean="0"/>
              <a:t>to be the Leader in Securing the Cloud</a:t>
            </a:r>
          </a:p>
        </p:txBody>
      </p:sp>
      <p:sp>
        <p:nvSpPr>
          <p:cNvPr id="20" name="TextBox 19"/>
          <p:cNvSpPr txBox="1">
            <a:spLocks noChangeArrowheads="1"/>
          </p:cNvSpPr>
          <p:nvPr/>
        </p:nvSpPr>
        <p:spPr bwMode="auto">
          <a:xfrm>
            <a:off x="3365500" y="5316538"/>
            <a:ext cx="4537075" cy="1328737"/>
          </a:xfrm>
          <a:prstGeom prst="rect">
            <a:avLst/>
          </a:prstGeom>
          <a:noFill/>
          <a:ln w="9525">
            <a:noFill/>
            <a:miter lim="800000"/>
            <a:headEnd/>
            <a:tailEnd/>
          </a:ln>
        </p:spPr>
        <p:txBody>
          <a:bodyPr>
            <a:spAutoFit/>
          </a:bodyPr>
          <a:lstStyle/>
          <a:p>
            <a:pPr marL="282575" indent="-282575" algn="l" eaLnBrk="0" hangingPunct="0">
              <a:spcAft>
                <a:spcPct val="50000"/>
              </a:spcAft>
              <a:buFont typeface="Wingdings" pitchFamily="2" charset="2"/>
              <a:buBlip>
                <a:blip r:embed="rId3"/>
              </a:buBlip>
            </a:pPr>
            <a:r>
              <a:rPr lang="en-US" sz="1800" b="0"/>
              <a:t>Hosted by RSA, e.g., Adaptive Authentication, eFraudNetwork</a:t>
            </a:r>
          </a:p>
          <a:p>
            <a:pPr marL="282575" indent="-282575" algn="l" eaLnBrk="0" hangingPunct="0">
              <a:spcAft>
                <a:spcPct val="50000"/>
              </a:spcAft>
              <a:buFont typeface="Wingdings" pitchFamily="2" charset="2"/>
              <a:buBlip>
                <a:blip r:embed="rId3"/>
              </a:buBlip>
            </a:pPr>
            <a:r>
              <a:rPr lang="en-US" sz="1800" b="0"/>
              <a:t>Delivered by MSSP or other cloud providers</a:t>
            </a:r>
          </a:p>
        </p:txBody>
      </p:sp>
      <p:grpSp>
        <p:nvGrpSpPr>
          <p:cNvPr id="2" name="Group 22"/>
          <p:cNvGrpSpPr>
            <a:grpSpLocks/>
          </p:cNvGrpSpPr>
          <p:nvPr/>
        </p:nvGrpSpPr>
        <p:grpSpPr bwMode="auto">
          <a:xfrm>
            <a:off x="571500" y="3641725"/>
            <a:ext cx="2952750" cy="2087563"/>
            <a:chOff x="360" y="2822"/>
            <a:chExt cx="1860" cy="1315"/>
          </a:xfrm>
        </p:grpSpPr>
        <p:sp>
          <p:nvSpPr>
            <p:cNvPr id="71693" name="Oval 16"/>
            <p:cNvSpPr>
              <a:spLocks noChangeArrowheads="1"/>
            </p:cNvSpPr>
            <p:nvPr/>
          </p:nvSpPr>
          <p:spPr bwMode="auto">
            <a:xfrm>
              <a:off x="360" y="2822"/>
              <a:ext cx="1860" cy="1315"/>
            </a:xfrm>
            <a:prstGeom prst="ellipse">
              <a:avLst/>
            </a:prstGeom>
            <a:gradFill rotWithShape="1">
              <a:gsLst>
                <a:gs pos="0">
                  <a:schemeClr val="bg1"/>
                </a:gs>
                <a:gs pos="100000">
                  <a:schemeClr val="accent1">
                    <a:alpha val="48000"/>
                  </a:schemeClr>
                </a:gs>
              </a:gsLst>
              <a:path path="shape">
                <a:fillToRect l="50000" t="50000" r="50000" b="50000"/>
              </a:path>
            </a:gradFill>
            <a:ln w="9525">
              <a:noFill/>
              <a:round/>
              <a:headEnd/>
              <a:tailEnd/>
            </a:ln>
          </p:spPr>
          <p:txBody>
            <a:bodyPr wrap="none" anchor="ctr"/>
            <a:lstStyle/>
            <a:p>
              <a:endParaRPr lang="en-US"/>
            </a:p>
          </p:txBody>
        </p:sp>
        <p:sp>
          <p:nvSpPr>
            <p:cNvPr id="71694" name="Text Box 9"/>
            <p:cNvSpPr txBox="1">
              <a:spLocks noChangeArrowheads="1"/>
            </p:cNvSpPr>
            <p:nvPr/>
          </p:nvSpPr>
          <p:spPr bwMode="auto">
            <a:xfrm>
              <a:off x="523" y="3126"/>
              <a:ext cx="1530" cy="691"/>
            </a:xfrm>
            <a:prstGeom prst="rect">
              <a:avLst/>
            </a:prstGeom>
            <a:noFill/>
            <a:ln w="9525">
              <a:noFill/>
              <a:miter lim="800000"/>
              <a:headEnd/>
              <a:tailEnd/>
            </a:ln>
          </p:spPr>
          <p:txBody>
            <a:bodyPr>
              <a:spAutoFit/>
            </a:bodyPr>
            <a:lstStyle/>
            <a:p>
              <a:pPr algn="ctr">
                <a:spcBef>
                  <a:spcPct val="50000"/>
                </a:spcBef>
              </a:pPr>
              <a:r>
                <a:rPr lang="en-US" b="0">
                  <a:solidFill>
                    <a:srgbClr val="0C5AAD"/>
                  </a:solidFill>
                </a:rPr>
                <a:t>Delivering RSA products as cloud services</a:t>
              </a:r>
            </a:p>
          </p:txBody>
        </p:sp>
      </p:grpSp>
      <p:sp>
        <p:nvSpPr>
          <p:cNvPr id="19" name="TextBox 18"/>
          <p:cNvSpPr txBox="1">
            <a:spLocks noChangeArrowheads="1"/>
          </p:cNvSpPr>
          <p:nvPr/>
        </p:nvSpPr>
        <p:spPr bwMode="auto">
          <a:xfrm>
            <a:off x="3365500" y="1263650"/>
            <a:ext cx="5426075" cy="1027113"/>
          </a:xfrm>
          <a:prstGeom prst="rect">
            <a:avLst/>
          </a:prstGeom>
          <a:noFill/>
          <a:ln w="9525">
            <a:noFill/>
            <a:miter lim="800000"/>
            <a:headEnd/>
            <a:tailEnd/>
          </a:ln>
        </p:spPr>
        <p:txBody>
          <a:bodyPr>
            <a:spAutoFit/>
          </a:bodyPr>
          <a:lstStyle/>
          <a:p>
            <a:pPr marL="282575" indent="-282575" algn="l" eaLnBrk="0" hangingPunct="0">
              <a:spcAft>
                <a:spcPct val="20000"/>
              </a:spcAft>
              <a:buFont typeface="Wingdings" pitchFamily="2" charset="2"/>
              <a:buBlip>
                <a:blip r:embed="rId3"/>
              </a:buBlip>
            </a:pPr>
            <a:r>
              <a:rPr lang="en-US" sz="1800" b="0" dirty="0"/>
              <a:t>Securing the virtual datacenter</a:t>
            </a:r>
          </a:p>
          <a:p>
            <a:pPr marL="282575" indent="-282575" algn="l" eaLnBrk="0" hangingPunct="0">
              <a:spcAft>
                <a:spcPct val="20000"/>
              </a:spcAft>
              <a:buFont typeface="Wingdings" pitchFamily="2" charset="2"/>
              <a:buBlip>
                <a:blip r:embed="rId3"/>
              </a:buBlip>
            </a:pPr>
            <a:r>
              <a:rPr lang="en-US" sz="1800" b="0" dirty="0"/>
              <a:t>Federation between internal and external clouds</a:t>
            </a:r>
          </a:p>
          <a:p>
            <a:pPr marL="282575" indent="-282575" algn="l" eaLnBrk="0" hangingPunct="0">
              <a:spcAft>
                <a:spcPct val="20000"/>
              </a:spcAft>
              <a:buFont typeface="Wingdings" pitchFamily="2" charset="2"/>
              <a:buBlip>
                <a:blip r:embed="rId3"/>
              </a:buBlip>
            </a:pPr>
            <a:r>
              <a:rPr lang="en-US" sz="1800" b="0" dirty="0"/>
              <a:t>Security-aware cloud infrastructures</a:t>
            </a:r>
          </a:p>
        </p:txBody>
      </p:sp>
      <p:grpSp>
        <p:nvGrpSpPr>
          <p:cNvPr id="3" name="Group 24"/>
          <p:cNvGrpSpPr>
            <a:grpSpLocks/>
          </p:cNvGrpSpPr>
          <p:nvPr/>
        </p:nvGrpSpPr>
        <p:grpSpPr bwMode="auto">
          <a:xfrm>
            <a:off x="571500" y="1885950"/>
            <a:ext cx="2952750" cy="2062163"/>
            <a:chOff x="360" y="804"/>
            <a:chExt cx="1860" cy="1299"/>
          </a:xfrm>
        </p:grpSpPr>
        <p:sp>
          <p:nvSpPr>
            <p:cNvPr id="71691" name="Oval 18"/>
            <p:cNvSpPr>
              <a:spLocks noChangeArrowheads="1"/>
            </p:cNvSpPr>
            <p:nvPr/>
          </p:nvSpPr>
          <p:spPr bwMode="auto">
            <a:xfrm>
              <a:off x="360" y="804"/>
              <a:ext cx="1860" cy="1299"/>
            </a:xfrm>
            <a:prstGeom prst="ellipse">
              <a:avLst/>
            </a:prstGeom>
            <a:gradFill rotWithShape="1">
              <a:gsLst>
                <a:gs pos="0">
                  <a:schemeClr val="bg1"/>
                </a:gs>
                <a:gs pos="100000">
                  <a:schemeClr val="accent1">
                    <a:alpha val="48000"/>
                  </a:schemeClr>
                </a:gs>
              </a:gsLst>
              <a:path path="shape">
                <a:fillToRect l="50000" t="50000" r="50000" b="50000"/>
              </a:path>
            </a:gradFill>
            <a:ln w="9525">
              <a:noFill/>
              <a:round/>
              <a:headEnd/>
              <a:tailEnd/>
            </a:ln>
          </p:spPr>
          <p:txBody>
            <a:bodyPr wrap="none" anchor="ctr"/>
            <a:lstStyle/>
            <a:p>
              <a:endParaRPr lang="en-US"/>
            </a:p>
          </p:txBody>
        </p:sp>
        <p:sp>
          <p:nvSpPr>
            <p:cNvPr id="71692" name="Text Box 10"/>
            <p:cNvSpPr txBox="1">
              <a:spLocks noChangeArrowheads="1"/>
            </p:cNvSpPr>
            <p:nvPr/>
          </p:nvSpPr>
          <p:spPr bwMode="auto">
            <a:xfrm>
              <a:off x="623" y="1154"/>
              <a:ext cx="1353" cy="480"/>
            </a:xfrm>
            <a:prstGeom prst="rect">
              <a:avLst/>
            </a:prstGeom>
            <a:noFill/>
            <a:ln w="9525">
              <a:noFill/>
              <a:miter lim="800000"/>
              <a:headEnd/>
              <a:tailEnd/>
            </a:ln>
          </p:spPr>
          <p:txBody>
            <a:bodyPr>
              <a:spAutoFit/>
            </a:bodyPr>
            <a:lstStyle/>
            <a:p>
              <a:pPr algn="ctr" eaLnBrk="0" hangingPunct="0"/>
              <a:r>
                <a:rPr lang="en-US" b="0">
                  <a:solidFill>
                    <a:srgbClr val="0C5AAD"/>
                  </a:solidFill>
                </a:rPr>
                <a:t>Securing the private cloud</a:t>
              </a:r>
              <a:endParaRPr lang="en-US">
                <a:solidFill>
                  <a:srgbClr val="0C5AAD"/>
                </a:solidFill>
              </a:endParaRPr>
            </a:p>
          </p:txBody>
        </p:sp>
      </p:grpSp>
      <p:sp>
        <p:nvSpPr>
          <p:cNvPr id="18" name="TextBox 17"/>
          <p:cNvSpPr txBox="1">
            <a:spLocks noChangeArrowheads="1"/>
          </p:cNvSpPr>
          <p:nvPr/>
        </p:nvSpPr>
        <p:spPr bwMode="auto">
          <a:xfrm>
            <a:off x="5876925" y="2808288"/>
            <a:ext cx="2997200" cy="1357312"/>
          </a:xfrm>
          <a:prstGeom prst="rect">
            <a:avLst/>
          </a:prstGeom>
          <a:noFill/>
          <a:ln w="9525">
            <a:noFill/>
            <a:miter lim="800000"/>
            <a:headEnd/>
            <a:tailEnd/>
          </a:ln>
        </p:spPr>
        <p:txBody>
          <a:bodyPr>
            <a:spAutoFit/>
          </a:bodyPr>
          <a:lstStyle/>
          <a:p>
            <a:pPr marL="282575" indent="-282575" algn="l" eaLnBrk="0" hangingPunct="0">
              <a:spcAft>
                <a:spcPct val="20000"/>
              </a:spcAft>
              <a:buFont typeface="Wingdings" pitchFamily="2" charset="2"/>
              <a:buBlip>
                <a:blip r:embed="rId3"/>
              </a:buBlip>
            </a:pPr>
            <a:r>
              <a:rPr lang="en-US" sz="1800" b="0"/>
              <a:t>Strong authentication</a:t>
            </a:r>
          </a:p>
          <a:p>
            <a:pPr marL="282575" indent="-282575" algn="l" eaLnBrk="0" hangingPunct="0">
              <a:spcAft>
                <a:spcPct val="20000"/>
              </a:spcAft>
              <a:buFont typeface="Wingdings" pitchFamily="2" charset="2"/>
              <a:buBlip>
                <a:blip r:embed="rId3"/>
              </a:buBlip>
            </a:pPr>
            <a:r>
              <a:rPr lang="en-US" sz="1800" b="0"/>
              <a:t>Access management</a:t>
            </a:r>
          </a:p>
          <a:p>
            <a:pPr marL="282575" indent="-282575" algn="l" eaLnBrk="0" hangingPunct="0">
              <a:spcAft>
                <a:spcPct val="20000"/>
              </a:spcAft>
              <a:buFont typeface="Wingdings" pitchFamily="2" charset="2"/>
              <a:buBlip>
                <a:blip r:embed="rId3"/>
              </a:buBlip>
            </a:pPr>
            <a:r>
              <a:rPr lang="en-US" sz="1800" b="0"/>
              <a:t>Identity protection</a:t>
            </a:r>
          </a:p>
          <a:p>
            <a:pPr marL="282575" indent="-282575" algn="l" eaLnBrk="0" hangingPunct="0">
              <a:spcAft>
                <a:spcPct val="20000"/>
              </a:spcAft>
              <a:buFont typeface="Wingdings" pitchFamily="2" charset="2"/>
              <a:buBlip>
                <a:blip r:embed="rId3"/>
              </a:buBlip>
            </a:pPr>
            <a:r>
              <a:rPr lang="en-US" sz="1800" b="0"/>
              <a:t>Cybercrime monitoring</a:t>
            </a:r>
          </a:p>
        </p:txBody>
      </p:sp>
      <p:grpSp>
        <p:nvGrpSpPr>
          <p:cNvPr id="4" name="Group 23"/>
          <p:cNvGrpSpPr>
            <a:grpSpLocks/>
          </p:cNvGrpSpPr>
          <p:nvPr/>
        </p:nvGrpSpPr>
        <p:grpSpPr bwMode="auto">
          <a:xfrm>
            <a:off x="2730500" y="2659063"/>
            <a:ext cx="2952750" cy="2074862"/>
            <a:chOff x="360" y="1803"/>
            <a:chExt cx="1860" cy="1307"/>
          </a:xfrm>
        </p:grpSpPr>
        <p:sp>
          <p:nvSpPr>
            <p:cNvPr id="71689" name="Oval 17"/>
            <p:cNvSpPr>
              <a:spLocks noChangeArrowheads="1"/>
            </p:cNvSpPr>
            <p:nvPr/>
          </p:nvSpPr>
          <p:spPr bwMode="auto">
            <a:xfrm>
              <a:off x="360" y="1803"/>
              <a:ext cx="1860" cy="1307"/>
            </a:xfrm>
            <a:prstGeom prst="ellipse">
              <a:avLst/>
            </a:prstGeom>
            <a:gradFill rotWithShape="1">
              <a:gsLst>
                <a:gs pos="0">
                  <a:schemeClr val="bg1"/>
                </a:gs>
                <a:gs pos="100000">
                  <a:schemeClr val="accent1">
                    <a:alpha val="48000"/>
                  </a:schemeClr>
                </a:gs>
              </a:gsLst>
              <a:path path="shape">
                <a:fillToRect l="50000" t="50000" r="50000" b="50000"/>
              </a:path>
            </a:gradFill>
            <a:ln w="9525">
              <a:noFill/>
              <a:round/>
              <a:headEnd/>
              <a:tailEnd/>
            </a:ln>
          </p:spPr>
          <p:txBody>
            <a:bodyPr wrap="none" anchor="ctr"/>
            <a:lstStyle/>
            <a:p>
              <a:endParaRPr lang="en-US"/>
            </a:p>
          </p:txBody>
        </p:sp>
        <p:sp>
          <p:nvSpPr>
            <p:cNvPr id="71690" name="Text Box 11"/>
            <p:cNvSpPr txBox="1">
              <a:spLocks noChangeArrowheads="1"/>
            </p:cNvSpPr>
            <p:nvPr/>
          </p:nvSpPr>
          <p:spPr bwMode="auto">
            <a:xfrm>
              <a:off x="714" y="2205"/>
              <a:ext cx="1117" cy="479"/>
            </a:xfrm>
            <a:prstGeom prst="rect">
              <a:avLst/>
            </a:prstGeom>
            <a:noFill/>
            <a:ln w="9525">
              <a:noFill/>
              <a:miter lim="800000"/>
              <a:headEnd/>
              <a:tailEnd/>
            </a:ln>
          </p:spPr>
          <p:txBody>
            <a:bodyPr>
              <a:spAutoFit/>
            </a:bodyPr>
            <a:lstStyle/>
            <a:p>
              <a:pPr algn="ctr" eaLnBrk="0" hangingPunct="0"/>
              <a:r>
                <a:rPr lang="en-US" b="0">
                  <a:solidFill>
                    <a:srgbClr val="0C5AAD"/>
                  </a:solidFill>
                </a:rPr>
                <a:t>Securing the public cloud </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55739" name="Picture 27" descr="Wallpaper_2006_normal"/>
          <p:cNvPicPr>
            <a:picLocks noChangeAspect="1" noChangeArrowheads="1"/>
          </p:cNvPicPr>
          <p:nvPr/>
        </p:nvPicPr>
        <p:blipFill>
          <a:blip r:embed="rId3" cstate="print"/>
          <a:srcRect/>
          <a:stretch>
            <a:fillRect/>
          </a:stretch>
        </p:blipFill>
        <p:spPr bwMode="auto">
          <a:xfrm>
            <a:off x="0" y="0"/>
            <a:ext cx="9144000" cy="6862763"/>
          </a:xfrm>
          <a:prstGeom prst="rect">
            <a:avLst/>
          </a:prstGeom>
          <a:noFill/>
        </p:spPr>
      </p:pic>
      <p:sp>
        <p:nvSpPr>
          <p:cNvPr id="755720" name="Text Box 8"/>
          <p:cNvSpPr txBox="1">
            <a:spLocks noChangeArrowheads="1"/>
          </p:cNvSpPr>
          <p:nvPr/>
        </p:nvSpPr>
        <p:spPr bwMode="black">
          <a:xfrm>
            <a:off x="2286000" y="5410200"/>
            <a:ext cx="4572000" cy="641350"/>
          </a:xfrm>
          <a:prstGeom prst="rect">
            <a:avLst/>
          </a:prstGeom>
          <a:noFill/>
          <a:ln w="9525">
            <a:noFill/>
            <a:miter lim="800000"/>
            <a:headEnd/>
            <a:tailEnd/>
          </a:ln>
          <a:effectLst/>
        </p:spPr>
        <p:txBody>
          <a:bodyPr>
            <a:spAutoFit/>
          </a:bodyPr>
          <a:lstStyle/>
          <a:p>
            <a:pPr>
              <a:spcBef>
                <a:spcPct val="50000"/>
              </a:spcBef>
            </a:pPr>
            <a:r>
              <a:rPr lang="en-US" sz="3600" b="0">
                <a:solidFill>
                  <a:schemeClr val="bg1"/>
                </a:solidFill>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5739"/>
                                        </p:tgtEl>
                                        <p:attrNameLst>
                                          <p:attrName>style.visibility</p:attrName>
                                        </p:attrNameLst>
                                      </p:cBhvr>
                                      <p:to>
                                        <p:strVal val="visible"/>
                                      </p:to>
                                    </p:set>
                                    <p:animEffect transition="in" filter="fade">
                                      <p:cBhvr>
                                        <p:cTn id="7" dur="1000"/>
                                        <p:tgtEl>
                                          <p:spTgt spid="75573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55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bwMode="auto">
          <a:xfrm>
            <a:off x="6553200" y="1143000"/>
            <a:ext cx="990600" cy="5562600"/>
          </a:xfrm>
          <a:prstGeom prst="downArrow">
            <a:avLst>
              <a:gd name="adj1" fmla="val 50000"/>
              <a:gd name="adj2" fmla="val 41693"/>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8" name="Down Arrow 17"/>
          <p:cNvSpPr/>
          <p:nvPr/>
        </p:nvSpPr>
        <p:spPr bwMode="auto">
          <a:xfrm>
            <a:off x="457200" y="1143000"/>
            <a:ext cx="990600" cy="5562600"/>
          </a:xfrm>
          <a:prstGeom prst="downArrow">
            <a:avLst>
              <a:gd name="adj1" fmla="val 50000"/>
              <a:gd name="adj2" fmla="val 41693"/>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The Journey to the Cloud and its Security Implications </a:t>
            </a:r>
            <a:endParaRPr lang="en-US" dirty="0"/>
          </a:p>
        </p:txBody>
      </p:sp>
      <p:sp>
        <p:nvSpPr>
          <p:cNvPr id="22" name="Freeform 21"/>
          <p:cNvSpPr/>
          <p:nvPr/>
        </p:nvSpPr>
        <p:spPr>
          <a:xfrm>
            <a:off x="1757171" y="1339036"/>
            <a:ext cx="2852929" cy="939166"/>
          </a:xfrm>
          <a:custGeom>
            <a:avLst/>
            <a:gdLst>
              <a:gd name="connsiteX0" fmla="*/ 156531 w 939165"/>
              <a:gd name="connsiteY0" fmla="*/ 0 h 2852928"/>
              <a:gd name="connsiteX1" fmla="*/ 782634 w 939165"/>
              <a:gd name="connsiteY1" fmla="*/ 0 h 2852928"/>
              <a:gd name="connsiteX2" fmla="*/ 893318 w 939165"/>
              <a:gd name="connsiteY2" fmla="*/ 45847 h 2852928"/>
              <a:gd name="connsiteX3" fmla="*/ 939165 w 939165"/>
              <a:gd name="connsiteY3" fmla="*/ 156531 h 2852928"/>
              <a:gd name="connsiteX4" fmla="*/ 939165 w 939165"/>
              <a:gd name="connsiteY4" fmla="*/ 2852928 h 2852928"/>
              <a:gd name="connsiteX5" fmla="*/ 939165 w 939165"/>
              <a:gd name="connsiteY5" fmla="*/ 2852928 h 2852928"/>
              <a:gd name="connsiteX6" fmla="*/ 939165 w 939165"/>
              <a:gd name="connsiteY6" fmla="*/ 2852928 h 2852928"/>
              <a:gd name="connsiteX7" fmla="*/ 0 w 939165"/>
              <a:gd name="connsiteY7" fmla="*/ 2852928 h 2852928"/>
              <a:gd name="connsiteX8" fmla="*/ 0 w 939165"/>
              <a:gd name="connsiteY8" fmla="*/ 2852928 h 2852928"/>
              <a:gd name="connsiteX9" fmla="*/ 0 w 939165"/>
              <a:gd name="connsiteY9" fmla="*/ 2852928 h 2852928"/>
              <a:gd name="connsiteX10" fmla="*/ 0 w 939165"/>
              <a:gd name="connsiteY10" fmla="*/ 156531 h 2852928"/>
              <a:gd name="connsiteX11" fmla="*/ 45847 w 939165"/>
              <a:gd name="connsiteY11" fmla="*/ 45847 h 2852928"/>
              <a:gd name="connsiteX12" fmla="*/ 156531 w 939165"/>
              <a:gd name="connsiteY1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9165" h="2852928">
                <a:moveTo>
                  <a:pt x="939165" y="475500"/>
                </a:moveTo>
                <a:lnTo>
                  <a:pt x="939165" y="2377428"/>
                </a:lnTo>
                <a:cubicBezTo>
                  <a:pt x="939165" y="2503540"/>
                  <a:pt x="933736" y="2624483"/>
                  <a:pt x="924072" y="2713656"/>
                </a:cubicBezTo>
                <a:cubicBezTo>
                  <a:pt x="914409" y="2802828"/>
                  <a:pt x="901302" y="2852926"/>
                  <a:pt x="887636" y="2852926"/>
                </a:cubicBezTo>
                <a:lnTo>
                  <a:pt x="0" y="2852926"/>
                </a:lnTo>
                <a:lnTo>
                  <a:pt x="0" y="2852926"/>
                </a:lnTo>
                <a:lnTo>
                  <a:pt x="0" y="2852926"/>
                </a:lnTo>
                <a:lnTo>
                  <a:pt x="0" y="2"/>
                </a:lnTo>
                <a:lnTo>
                  <a:pt x="0" y="2"/>
                </a:lnTo>
                <a:lnTo>
                  <a:pt x="0" y="2"/>
                </a:lnTo>
                <a:lnTo>
                  <a:pt x="887636" y="2"/>
                </a:lnTo>
                <a:cubicBezTo>
                  <a:pt x="901302" y="2"/>
                  <a:pt x="914409" y="50100"/>
                  <a:pt x="924072" y="139272"/>
                </a:cubicBezTo>
                <a:cubicBezTo>
                  <a:pt x="933736" y="228445"/>
                  <a:pt x="939165" y="349392"/>
                  <a:pt x="939165" y="47550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72516" rIns="99186" bIns="72517"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Introduce new platform and management components in IT ecosystem</a:t>
            </a:r>
            <a:endParaRPr lang="en-US" sz="1400" kern="1200" dirty="0"/>
          </a:p>
        </p:txBody>
      </p:sp>
      <p:sp>
        <p:nvSpPr>
          <p:cNvPr id="23" name="Freeform 22"/>
          <p:cNvSpPr/>
          <p:nvPr/>
        </p:nvSpPr>
        <p:spPr>
          <a:xfrm>
            <a:off x="152400" y="1221640"/>
            <a:ext cx="1604772" cy="1173956"/>
          </a:xfrm>
          <a:custGeom>
            <a:avLst/>
            <a:gdLst>
              <a:gd name="connsiteX0" fmla="*/ 0 w 1604772"/>
              <a:gd name="connsiteY0" fmla="*/ 195663 h 1173956"/>
              <a:gd name="connsiteX1" fmla="*/ 57309 w 1604772"/>
              <a:gd name="connsiteY1" fmla="*/ 57308 h 1173956"/>
              <a:gd name="connsiteX2" fmla="*/ 195664 w 1604772"/>
              <a:gd name="connsiteY2" fmla="*/ 0 h 1173956"/>
              <a:gd name="connsiteX3" fmla="*/ 1409109 w 1604772"/>
              <a:gd name="connsiteY3" fmla="*/ 0 h 1173956"/>
              <a:gd name="connsiteX4" fmla="*/ 1547464 w 1604772"/>
              <a:gd name="connsiteY4" fmla="*/ 57309 h 1173956"/>
              <a:gd name="connsiteX5" fmla="*/ 1604772 w 1604772"/>
              <a:gd name="connsiteY5" fmla="*/ 195664 h 1173956"/>
              <a:gd name="connsiteX6" fmla="*/ 1604772 w 1604772"/>
              <a:gd name="connsiteY6" fmla="*/ 978293 h 1173956"/>
              <a:gd name="connsiteX7" fmla="*/ 1547464 w 1604772"/>
              <a:gd name="connsiteY7" fmla="*/ 1116648 h 1173956"/>
              <a:gd name="connsiteX8" fmla="*/ 1409109 w 1604772"/>
              <a:gd name="connsiteY8" fmla="*/ 1173956 h 1173956"/>
              <a:gd name="connsiteX9" fmla="*/ 195663 w 1604772"/>
              <a:gd name="connsiteY9" fmla="*/ 1173956 h 1173956"/>
              <a:gd name="connsiteX10" fmla="*/ 57308 w 1604772"/>
              <a:gd name="connsiteY10" fmla="*/ 1116648 h 1173956"/>
              <a:gd name="connsiteX11" fmla="*/ 0 w 1604772"/>
              <a:gd name="connsiteY11" fmla="*/ 978293 h 1173956"/>
              <a:gd name="connsiteX12" fmla="*/ 0 w 1604772"/>
              <a:gd name="connsiteY12" fmla="*/ 195663 h 1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4772" h="1173956">
                <a:moveTo>
                  <a:pt x="0" y="195663"/>
                </a:moveTo>
                <a:cubicBezTo>
                  <a:pt x="0" y="143770"/>
                  <a:pt x="20615" y="94002"/>
                  <a:pt x="57309" y="57308"/>
                </a:cubicBezTo>
                <a:cubicBezTo>
                  <a:pt x="94003" y="20614"/>
                  <a:pt x="143771" y="0"/>
                  <a:pt x="195664" y="0"/>
                </a:cubicBezTo>
                <a:lnTo>
                  <a:pt x="1409109" y="0"/>
                </a:lnTo>
                <a:cubicBezTo>
                  <a:pt x="1461002" y="0"/>
                  <a:pt x="1510770" y="20615"/>
                  <a:pt x="1547464" y="57309"/>
                </a:cubicBezTo>
                <a:cubicBezTo>
                  <a:pt x="1584158" y="94003"/>
                  <a:pt x="1604772" y="143771"/>
                  <a:pt x="1604772" y="195664"/>
                </a:cubicBezTo>
                <a:lnTo>
                  <a:pt x="1604772" y="978293"/>
                </a:lnTo>
                <a:cubicBezTo>
                  <a:pt x="1604772" y="1030186"/>
                  <a:pt x="1584158" y="1079954"/>
                  <a:pt x="1547464" y="1116648"/>
                </a:cubicBezTo>
                <a:cubicBezTo>
                  <a:pt x="1510770" y="1153342"/>
                  <a:pt x="1461002" y="1173956"/>
                  <a:pt x="1409109" y="1173956"/>
                </a:cubicBezTo>
                <a:lnTo>
                  <a:pt x="195663" y="1173956"/>
                </a:lnTo>
                <a:cubicBezTo>
                  <a:pt x="143770" y="1173956"/>
                  <a:pt x="94002" y="1153341"/>
                  <a:pt x="57308" y="1116648"/>
                </a:cubicBezTo>
                <a:cubicBezTo>
                  <a:pt x="20614" y="1079954"/>
                  <a:pt x="0" y="1030186"/>
                  <a:pt x="0" y="978293"/>
                </a:cubicBezTo>
                <a:lnTo>
                  <a:pt x="0" y="195663"/>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888" tIns="91598" rIns="125888" bIns="91598" numCol="1" spcCol="1270" anchor="ctr" anchorCtr="0">
            <a:noAutofit/>
          </a:bodyPr>
          <a:lstStyle/>
          <a:p>
            <a:pPr lvl="0" algn="ctr" defTabSz="800100" rtl="0">
              <a:lnSpc>
                <a:spcPct val="90000"/>
              </a:lnSpc>
              <a:spcBef>
                <a:spcPct val="0"/>
              </a:spcBef>
              <a:spcAft>
                <a:spcPct val="35000"/>
              </a:spcAft>
            </a:pPr>
            <a:r>
              <a:rPr lang="en-US" sz="1800" kern="1200" dirty="0" err="1" smtClean="0"/>
              <a:t>Virtualize</a:t>
            </a:r>
            <a:r>
              <a:rPr lang="en-US" sz="1800" kern="1200" dirty="0" smtClean="0"/>
              <a:t> non critical systems</a:t>
            </a:r>
            <a:endParaRPr lang="en-US" sz="1800" kern="1200" dirty="0"/>
          </a:p>
        </p:txBody>
      </p:sp>
      <p:sp>
        <p:nvSpPr>
          <p:cNvPr id="24" name="Freeform 23"/>
          <p:cNvSpPr/>
          <p:nvPr/>
        </p:nvSpPr>
        <p:spPr>
          <a:xfrm>
            <a:off x="1757171" y="2571689"/>
            <a:ext cx="2852929" cy="939166"/>
          </a:xfrm>
          <a:custGeom>
            <a:avLst/>
            <a:gdLst>
              <a:gd name="connsiteX0" fmla="*/ 156531 w 939165"/>
              <a:gd name="connsiteY0" fmla="*/ 0 h 2852928"/>
              <a:gd name="connsiteX1" fmla="*/ 782634 w 939165"/>
              <a:gd name="connsiteY1" fmla="*/ 0 h 2852928"/>
              <a:gd name="connsiteX2" fmla="*/ 893318 w 939165"/>
              <a:gd name="connsiteY2" fmla="*/ 45847 h 2852928"/>
              <a:gd name="connsiteX3" fmla="*/ 939165 w 939165"/>
              <a:gd name="connsiteY3" fmla="*/ 156531 h 2852928"/>
              <a:gd name="connsiteX4" fmla="*/ 939165 w 939165"/>
              <a:gd name="connsiteY4" fmla="*/ 2852928 h 2852928"/>
              <a:gd name="connsiteX5" fmla="*/ 939165 w 939165"/>
              <a:gd name="connsiteY5" fmla="*/ 2852928 h 2852928"/>
              <a:gd name="connsiteX6" fmla="*/ 939165 w 939165"/>
              <a:gd name="connsiteY6" fmla="*/ 2852928 h 2852928"/>
              <a:gd name="connsiteX7" fmla="*/ 0 w 939165"/>
              <a:gd name="connsiteY7" fmla="*/ 2852928 h 2852928"/>
              <a:gd name="connsiteX8" fmla="*/ 0 w 939165"/>
              <a:gd name="connsiteY8" fmla="*/ 2852928 h 2852928"/>
              <a:gd name="connsiteX9" fmla="*/ 0 w 939165"/>
              <a:gd name="connsiteY9" fmla="*/ 2852928 h 2852928"/>
              <a:gd name="connsiteX10" fmla="*/ 0 w 939165"/>
              <a:gd name="connsiteY10" fmla="*/ 156531 h 2852928"/>
              <a:gd name="connsiteX11" fmla="*/ 45847 w 939165"/>
              <a:gd name="connsiteY11" fmla="*/ 45847 h 2852928"/>
              <a:gd name="connsiteX12" fmla="*/ 156531 w 939165"/>
              <a:gd name="connsiteY1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9165" h="2852928">
                <a:moveTo>
                  <a:pt x="939165" y="475500"/>
                </a:moveTo>
                <a:lnTo>
                  <a:pt x="939165" y="2377428"/>
                </a:lnTo>
                <a:cubicBezTo>
                  <a:pt x="939165" y="2503540"/>
                  <a:pt x="933736" y="2624483"/>
                  <a:pt x="924072" y="2713656"/>
                </a:cubicBezTo>
                <a:cubicBezTo>
                  <a:pt x="914409" y="2802828"/>
                  <a:pt x="901302" y="2852926"/>
                  <a:pt x="887636" y="2852926"/>
                </a:cubicBezTo>
                <a:lnTo>
                  <a:pt x="0" y="2852926"/>
                </a:lnTo>
                <a:lnTo>
                  <a:pt x="0" y="2852926"/>
                </a:lnTo>
                <a:lnTo>
                  <a:pt x="0" y="2852926"/>
                </a:lnTo>
                <a:lnTo>
                  <a:pt x="0" y="2"/>
                </a:lnTo>
                <a:lnTo>
                  <a:pt x="0" y="2"/>
                </a:lnTo>
                <a:lnTo>
                  <a:pt x="0" y="2"/>
                </a:lnTo>
                <a:lnTo>
                  <a:pt x="887636" y="2"/>
                </a:lnTo>
                <a:cubicBezTo>
                  <a:pt x="901302" y="2"/>
                  <a:pt x="914409" y="50100"/>
                  <a:pt x="924072" y="139272"/>
                </a:cubicBezTo>
                <a:cubicBezTo>
                  <a:pt x="933736" y="228445"/>
                  <a:pt x="939165" y="349392"/>
                  <a:pt x="939165" y="47550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72516" rIns="99186" bIns="72517"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Dissociate application from IT physical infrastructure</a:t>
            </a:r>
            <a:endParaRPr lang="en-US" sz="1400" kern="1200" dirty="0"/>
          </a:p>
        </p:txBody>
      </p:sp>
      <p:sp>
        <p:nvSpPr>
          <p:cNvPr id="25" name="Freeform 24"/>
          <p:cNvSpPr/>
          <p:nvPr/>
        </p:nvSpPr>
        <p:spPr>
          <a:xfrm>
            <a:off x="152400" y="2454294"/>
            <a:ext cx="1604772" cy="1173956"/>
          </a:xfrm>
          <a:custGeom>
            <a:avLst/>
            <a:gdLst>
              <a:gd name="connsiteX0" fmla="*/ 0 w 1604772"/>
              <a:gd name="connsiteY0" fmla="*/ 195663 h 1173956"/>
              <a:gd name="connsiteX1" fmla="*/ 57309 w 1604772"/>
              <a:gd name="connsiteY1" fmla="*/ 57308 h 1173956"/>
              <a:gd name="connsiteX2" fmla="*/ 195664 w 1604772"/>
              <a:gd name="connsiteY2" fmla="*/ 0 h 1173956"/>
              <a:gd name="connsiteX3" fmla="*/ 1409109 w 1604772"/>
              <a:gd name="connsiteY3" fmla="*/ 0 h 1173956"/>
              <a:gd name="connsiteX4" fmla="*/ 1547464 w 1604772"/>
              <a:gd name="connsiteY4" fmla="*/ 57309 h 1173956"/>
              <a:gd name="connsiteX5" fmla="*/ 1604772 w 1604772"/>
              <a:gd name="connsiteY5" fmla="*/ 195664 h 1173956"/>
              <a:gd name="connsiteX6" fmla="*/ 1604772 w 1604772"/>
              <a:gd name="connsiteY6" fmla="*/ 978293 h 1173956"/>
              <a:gd name="connsiteX7" fmla="*/ 1547464 w 1604772"/>
              <a:gd name="connsiteY7" fmla="*/ 1116648 h 1173956"/>
              <a:gd name="connsiteX8" fmla="*/ 1409109 w 1604772"/>
              <a:gd name="connsiteY8" fmla="*/ 1173956 h 1173956"/>
              <a:gd name="connsiteX9" fmla="*/ 195663 w 1604772"/>
              <a:gd name="connsiteY9" fmla="*/ 1173956 h 1173956"/>
              <a:gd name="connsiteX10" fmla="*/ 57308 w 1604772"/>
              <a:gd name="connsiteY10" fmla="*/ 1116648 h 1173956"/>
              <a:gd name="connsiteX11" fmla="*/ 0 w 1604772"/>
              <a:gd name="connsiteY11" fmla="*/ 978293 h 1173956"/>
              <a:gd name="connsiteX12" fmla="*/ 0 w 1604772"/>
              <a:gd name="connsiteY12" fmla="*/ 195663 h 1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4772" h="1173956">
                <a:moveTo>
                  <a:pt x="0" y="195663"/>
                </a:moveTo>
                <a:cubicBezTo>
                  <a:pt x="0" y="143770"/>
                  <a:pt x="20615" y="94002"/>
                  <a:pt x="57309" y="57308"/>
                </a:cubicBezTo>
                <a:cubicBezTo>
                  <a:pt x="94003" y="20614"/>
                  <a:pt x="143771" y="0"/>
                  <a:pt x="195664" y="0"/>
                </a:cubicBezTo>
                <a:lnTo>
                  <a:pt x="1409109" y="0"/>
                </a:lnTo>
                <a:cubicBezTo>
                  <a:pt x="1461002" y="0"/>
                  <a:pt x="1510770" y="20615"/>
                  <a:pt x="1547464" y="57309"/>
                </a:cubicBezTo>
                <a:cubicBezTo>
                  <a:pt x="1584158" y="94003"/>
                  <a:pt x="1604772" y="143771"/>
                  <a:pt x="1604772" y="195664"/>
                </a:cubicBezTo>
                <a:lnTo>
                  <a:pt x="1604772" y="978293"/>
                </a:lnTo>
                <a:cubicBezTo>
                  <a:pt x="1604772" y="1030186"/>
                  <a:pt x="1584158" y="1079954"/>
                  <a:pt x="1547464" y="1116648"/>
                </a:cubicBezTo>
                <a:cubicBezTo>
                  <a:pt x="1510770" y="1153342"/>
                  <a:pt x="1461002" y="1173956"/>
                  <a:pt x="1409109" y="1173956"/>
                </a:cubicBezTo>
                <a:lnTo>
                  <a:pt x="195663" y="1173956"/>
                </a:lnTo>
                <a:cubicBezTo>
                  <a:pt x="143770" y="1173956"/>
                  <a:pt x="94002" y="1153341"/>
                  <a:pt x="57308" y="1116648"/>
                </a:cubicBezTo>
                <a:cubicBezTo>
                  <a:pt x="20614" y="1079954"/>
                  <a:pt x="0" y="1030186"/>
                  <a:pt x="0" y="978293"/>
                </a:cubicBezTo>
                <a:lnTo>
                  <a:pt x="0" y="195663"/>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888" tIns="91598" rIns="125888" bIns="91598" numCol="1" spcCol="1270" anchor="ctr" anchorCtr="0">
            <a:noAutofit/>
          </a:bodyPr>
          <a:lstStyle/>
          <a:p>
            <a:pPr lvl="0" algn="ctr" defTabSz="800100" rtl="0">
              <a:lnSpc>
                <a:spcPct val="90000"/>
              </a:lnSpc>
              <a:spcBef>
                <a:spcPct val="0"/>
              </a:spcBef>
              <a:spcAft>
                <a:spcPct val="35000"/>
              </a:spcAft>
            </a:pPr>
            <a:r>
              <a:rPr lang="en-US" sz="1800" kern="1200" dirty="0" err="1" smtClean="0"/>
              <a:t>Virtualize</a:t>
            </a:r>
            <a:r>
              <a:rPr lang="en-US" sz="1800" kern="1200" dirty="0" smtClean="0"/>
              <a:t> mission critical applications</a:t>
            </a:r>
            <a:endParaRPr lang="en-US" sz="1800" kern="1200" dirty="0"/>
          </a:p>
        </p:txBody>
      </p:sp>
      <p:sp>
        <p:nvSpPr>
          <p:cNvPr id="26" name="Freeform 25"/>
          <p:cNvSpPr/>
          <p:nvPr/>
        </p:nvSpPr>
        <p:spPr>
          <a:xfrm>
            <a:off x="1757171" y="3804344"/>
            <a:ext cx="2852929" cy="939166"/>
          </a:xfrm>
          <a:custGeom>
            <a:avLst/>
            <a:gdLst>
              <a:gd name="connsiteX0" fmla="*/ 156531 w 939165"/>
              <a:gd name="connsiteY0" fmla="*/ 0 h 2852928"/>
              <a:gd name="connsiteX1" fmla="*/ 782634 w 939165"/>
              <a:gd name="connsiteY1" fmla="*/ 0 h 2852928"/>
              <a:gd name="connsiteX2" fmla="*/ 893318 w 939165"/>
              <a:gd name="connsiteY2" fmla="*/ 45847 h 2852928"/>
              <a:gd name="connsiteX3" fmla="*/ 939165 w 939165"/>
              <a:gd name="connsiteY3" fmla="*/ 156531 h 2852928"/>
              <a:gd name="connsiteX4" fmla="*/ 939165 w 939165"/>
              <a:gd name="connsiteY4" fmla="*/ 2852928 h 2852928"/>
              <a:gd name="connsiteX5" fmla="*/ 939165 w 939165"/>
              <a:gd name="connsiteY5" fmla="*/ 2852928 h 2852928"/>
              <a:gd name="connsiteX6" fmla="*/ 939165 w 939165"/>
              <a:gd name="connsiteY6" fmla="*/ 2852928 h 2852928"/>
              <a:gd name="connsiteX7" fmla="*/ 0 w 939165"/>
              <a:gd name="connsiteY7" fmla="*/ 2852928 h 2852928"/>
              <a:gd name="connsiteX8" fmla="*/ 0 w 939165"/>
              <a:gd name="connsiteY8" fmla="*/ 2852928 h 2852928"/>
              <a:gd name="connsiteX9" fmla="*/ 0 w 939165"/>
              <a:gd name="connsiteY9" fmla="*/ 2852928 h 2852928"/>
              <a:gd name="connsiteX10" fmla="*/ 0 w 939165"/>
              <a:gd name="connsiteY10" fmla="*/ 156531 h 2852928"/>
              <a:gd name="connsiteX11" fmla="*/ 45847 w 939165"/>
              <a:gd name="connsiteY11" fmla="*/ 45847 h 2852928"/>
              <a:gd name="connsiteX12" fmla="*/ 156531 w 939165"/>
              <a:gd name="connsiteY1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9165" h="2852928">
                <a:moveTo>
                  <a:pt x="939165" y="475500"/>
                </a:moveTo>
                <a:lnTo>
                  <a:pt x="939165" y="2377428"/>
                </a:lnTo>
                <a:cubicBezTo>
                  <a:pt x="939165" y="2503540"/>
                  <a:pt x="933736" y="2624483"/>
                  <a:pt x="924072" y="2713656"/>
                </a:cubicBezTo>
                <a:cubicBezTo>
                  <a:pt x="914409" y="2802828"/>
                  <a:pt x="901302" y="2852926"/>
                  <a:pt x="887636" y="2852926"/>
                </a:cubicBezTo>
                <a:lnTo>
                  <a:pt x="0" y="2852926"/>
                </a:lnTo>
                <a:lnTo>
                  <a:pt x="0" y="2852926"/>
                </a:lnTo>
                <a:lnTo>
                  <a:pt x="0" y="2852926"/>
                </a:lnTo>
                <a:lnTo>
                  <a:pt x="0" y="2"/>
                </a:lnTo>
                <a:lnTo>
                  <a:pt x="0" y="2"/>
                </a:lnTo>
                <a:lnTo>
                  <a:pt x="0" y="2"/>
                </a:lnTo>
                <a:lnTo>
                  <a:pt x="887636" y="2"/>
                </a:lnTo>
                <a:cubicBezTo>
                  <a:pt x="901302" y="2"/>
                  <a:pt x="914409" y="50100"/>
                  <a:pt x="924072" y="139272"/>
                </a:cubicBezTo>
                <a:cubicBezTo>
                  <a:pt x="933736" y="228445"/>
                  <a:pt x="939165" y="349392"/>
                  <a:pt x="939165" y="47550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72516" rIns="99186" bIns="72517"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Make IT available as a service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Convergence of IT admin roles (storage, network, system, V.I.)</a:t>
            </a:r>
            <a:endParaRPr lang="en-US" sz="1400" kern="1200" dirty="0"/>
          </a:p>
        </p:txBody>
      </p:sp>
      <p:sp>
        <p:nvSpPr>
          <p:cNvPr id="27" name="Freeform 26"/>
          <p:cNvSpPr/>
          <p:nvPr/>
        </p:nvSpPr>
        <p:spPr>
          <a:xfrm>
            <a:off x="152400" y="3686948"/>
            <a:ext cx="1604772" cy="1173956"/>
          </a:xfrm>
          <a:custGeom>
            <a:avLst/>
            <a:gdLst>
              <a:gd name="connsiteX0" fmla="*/ 0 w 1604772"/>
              <a:gd name="connsiteY0" fmla="*/ 195663 h 1173956"/>
              <a:gd name="connsiteX1" fmla="*/ 57309 w 1604772"/>
              <a:gd name="connsiteY1" fmla="*/ 57308 h 1173956"/>
              <a:gd name="connsiteX2" fmla="*/ 195664 w 1604772"/>
              <a:gd name="connsiteY2" fmla="*/ 0 h 1173956"/>
              <a:gd name="connsiteX3" fmla="*/ 1409109 w 1604772"/>
              <a:gd name="connsiteY3" fmla="*/ 0 h 1173956"/>
              <a:gd name="connsiteX4" fmla="*/ 1547464 w 1604772"/>
              <a:gd name="connsiteY4" fmla="*/ 57309 h 1173956"/>
              <a:gd name="connsiteX5" fmla="*/ 1604772 w 1604772"/>
              <a:gd name="connsiteY5" fmla="*/ 195664 h 1173956"/>
              <a:gd name="connsiteX6" fmla="*/ 1604772 w 1604772"/>
              <a:gd name="connsiteY6" fmla="*/ 978293 h 1173956"/>
              <a:gd name="connsiteX7" fmla="*/ 1547464 w 1604772"/>
              <a:gd name="connsiteY7" fmla="*/ 1116648 h 1173956"/>
              <a:gd name="connsiteX8" fmla="*/ 1409109 w 1604772"/>
              <a:gd name="connsiteY8" fmla="*/ 1173956 h 1173956"/>
              <a:gd name="connsiteX9" fmla="*/ 195663 w 1604772"/>
              <a:gd name="connsiteY9" fmla="*/ 1173956 h 1173956"/>
              <a:gd name="connsiteX10" fmla="*/ 57308 w 1604772"/>
              <a:gd name="connsiteY10" fmla="*/ 1116648 h 1173956"/>
              <a:gd name="connsiteX11" fmla="*/ 0 w 1604772"/>
              <a:gd name="connsiteY11" fmla="*/ 978293 h 1173956"/>
              <a:gd name="connsiteX12" fmla="*/ 0 w 1604772"/>
              <a:gd name="connsiteY12" fmla="*/ 195663 h 1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4772" h="1173956">
                <a:moveTo>
                  <a:pt x="0" y="195663"/>
                </a:moveTo>
                <a:cubicBezTo>
                  <a:pt x="0" y="143770"/>
                  <a:pt x="20615" y="94002"/>
                  <a:pt x="57309" y="57308"/>
                </a:cubicBezTo>
                <a:cubicBezTo>
                  <a:pt x="94003" y="20614"/>
                  <a:pt x="143771" y="0"/>
                  <a:pt x="195664" y="0"/>
                </a:cubicBezTo>
                <a:lnTo>
                  <a:pt x="1409109" y="0"/>
                </a:lnTo>
                <a:cubicBezTo>
                  <a:pt x="1461002" y="0"/>
                  <a:pt x="1510770" y="20615"/>
                  <a:pt x="1547464" y="57309"/>
                </a:cubicBezTo>
                <a:cubicBezTo>
                  <a:pt x="1584158" y="94003"/>
                  <a:pt x="1604772" y="143771"/>
                  <a:pt x="1604772" y="195664"/>
                </a:cubicBezTo>
                <a:lnTo>
                  <a:pt x="1604772" y="978293"/>
                </a:lnTo>
                <a:cubicBezTo>
                  <a:pt x="1604772" y="1030186"/>
                  <a:pt x="1584158" y="1079954"/>
                  <a:pt x="1547464" y="1116648"/>
                </a:cubicBezTo>
                <a:cubicBezTo>
                  <a:pt x="1510770" y="1153342"/>
                  <a:pt x="1461002" y="1173956"/>
                  <a:pt x="1409109" y="1173956"/>
                </a:cubicBezTo>
                <a:lnTo>
                  <a:pt x="195663" y="1173956"/>
                </a:lnTo>
                <a:cubicBezTo>
                  <a:pt x="143770" y="1173956"/>
                  <a:pt x="94002" y="1153341"/>
                  <a:pt x="57308" y="1116648"/>
                </a:cubicBezTo>
                <a:cubicBezTo>
                  <a:pt x="20614" y="1079954"/>
                  <a:pt x="0" y="1030186"/>
                  <a:pt x="0" y="978293"/>
                </a:cubicBezTo>
                <a:lnTo>
                  <a:pt x="0" y="195663"/>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888" tIns="91598" rIns="125888" bIns="91598" numCol="1" spcCol="1270" anchor="ctr" anchorCtr="0">
            <a:noAutofit/>
          </a:bodyPr>
          <a:lstStyle/>
          <a:p>
            <a:pPr lvl="0" algn="ctr" defTabSz="800100" rtl="0">
              <a:lnSpc>
                <a:spcPct val="90000"/>
              </a:lnSpc>
              <a:spcBef>
                <a:spcPct val="0"/>
              </a:spcBef>
              <a:spcAft>
                <a:spcPct val="35000"/>
              </a:spcAft>
            </a:pPr>
            <a:r>
              <a:rPr lang="en-US" sz="1800" kern="1200" dirty="0" smtClean="0"/>
              <a:t>Create internal clouds</a:t>
            </a:r>
            <a:endParaRPr lang="en-US" sz="1800" kern="1200" dirty="0"/>
          </a:p>
        </p:txBody>
      </p:sp>
      <p:sp>
        <p:nvSpPr>
          <p:cNvPr id="28" name="Freeform 27"/>
          <p:cNvSpPr/>
          <p:nvPr/>
        </p:nvSpPr>
        <p:spPr>
          <a:xfrm>
            <a:off x="1757171" y="5036998"/>
            <a:ext cx="2852929" cy="939166"/>
          </a:xfrm>
          <a:custGeom>
            <a:avLst/>
            <a:gdLst>
              <a:gd name="connsiteX0" fmla="*/ 156531 w 939165"/>
              <a:gd name="connsiteY0" fmla="*/ 0 h 2852928"/>
              <a:gd name="connsiteX1" fmla="*/ 782634 w 939165"/>
              <a:gd name="connsiteY1" fmla="*/ 0 h 2852928"/>
              <a:gd name="connsiteX2" fmla="*/ 893318 w 939165"/>
              <a:gd name="connsiteY2" fmla="*/ 45847 h 2852928"/>
              <a:gd name="connsiteX3" fmla="*/ 939165 w 939165"/>
              <a:gd name="connsiteY3" fmla="*/ 156531 h 2852928"/>
              <a:gd name="connsiteX4" fmla="*/ 939165 w 939165"/>
              <a:gd name="connsiteY4" fmla="*/ 2852928 h 2852928"/>
              <a:gd name="connsiteX5" fmla="*/ 939165 w 939165"/>
              <a:gd name="connsiteY5" fmla="*/ 2852928 h 2852928"/>
              <a:gd name="connsiteX6" fmla="*/ 939165 w 939165"/>
              <a:gd name="connsiteY6" fmla="*/ 2852928 h 2852928"/>
              <a:gd name="connsiteX7" fmla="*/ 0 w 939165"/>
              <a:gd name="connsiteY7" fmla="*/ 2852928 h 2852928"/>
              <a:gd name="connsiteX8" fmla="*/ 0 w 939165"/>
              <a:gd name="connsiteY8" fmla="*/ 2852928 h 2852928"/>
              <a:gd name="connsiteX9" fmla="*/ 0 w 939165"/>
              <a:gd name="connsiteY9" fmla="*/ 2852928 h 2852928"/>
              <a:gd name="connsiteX10" fmla="*/ 0 w 939165"/>
              <a:gd name="connsiteY10" fmla="*/ 156531 h 2852928"/>
              <a:gd name="connsiteX11" fmla="*/ 45847 w 939165"/>
              <a:gd name="connsiteY11" fmla="*/ 45847 h 2852928"/>
              <a:gd name="connsiteX12" fmla="*/ 156531 w 939165"/>
              <a:gd name="connsiteY12" fmla="*/ 0 h 285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9165" h="2852928">
                <a:moveTo>
                  <a:pt x="939165" y="475500"/>
                </a:moveTo>
                <a:lnTo>
                  <a:pt x="939165" y="2377428"/>
                </a:lnTo>
                <a:cubicBezTo>
                  <a:pt x="939165" y="2503540"/>
                  <a:pt x="933736" y="2624483"/>
                  <a:pt x="924072" y="2713656"/>
                </a:cubicBezTo>
                <a:cubicBezTo>
                  <a:pt x="914409" y="2802828"/>
                  <a:pt x="901302" y="2852926"/>
                  <a:pt x="887636" y="2852926"/>
                </a:cubicBezTo>
                <a:lnTo>
                  <a:pt x="0" y="2852926"/>
                </a:lnTo>
                <a:lnTo>
                  <a:pt x="0" y="2852926"/>
                </a:lnTo>
                <a:lnTo>
                  <a:pt x="0" y="2852926"/>
                </a:lnTo>
                <a:lnTo>
                  <a:pt x="0" y="2"/>
                </a:lnTo>
                <a:lnTo>
                  <a:pt x="0" y="2"/>
                </a:lnTo>
                <a:lnTo>
                  <a:pt x="0" y="2"/>
                </a:lnTo>
                <a:lnTo>
                  <a:pt x="887636" y="2"/>
                </a:lnTo>
                <a:cubicBezTo>
                  <a:pt x="901302" y="2"/>
                  <a:pt x="914409" y="50100"/>
                  <a:pt x="924072" y="139272"/>
                </a:cubicBezTo>
                <a:cubicBezTo>
                  <a:pt x="933736" y="228445"/>
                  <a:pt x="939165" y="349392"/>
                  <a:pt x="939165" y="47550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72516" rIns="99186" bIns="72517"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Externalize IT physical infrastructure</a:t>
            </a:r>
            <a:endParaRPr lang="en-US" sz="1400" kern="1200" dirty="0"/>
          </a:p>
        </p:txBody>
      </p:sp>
      <p:sp>
        <p:nvSpPr>
          <p:cNvPr id="29" name="Freeform 28"/>
          <p:cNvSpPr/>
          <p:nvPr/>
        </p:nvSpPr>
        <p:spPr>
          <a:xfrm>
            <a:off x="152400" y="4919602"/>
            <a:ext cx="1604772" cy="1173956"/>
          </a:xfrm>
          <a:custGeom>
            <a:avLst/>
            <a:gdLst>
              <a:gd name="connsiteX0" fmla="*/ 0 w 1604772"/>
              <a:gd name="connsiteY0" fmla="*/ 195663 h 1173956"/>
              <a:gd name="connsiteX1" fmla="*/ 57309 w 1604772"/>
              <a:gd name="connsiteY1" fmla="*/ 57308 h 1173956"/>
              <a:gd name="connsiteX2" fmla="*/ 195664 w 1604772"/>
              <a:gd name="connsiteY2" fmla="*/ 0 h 1173956"/>
              <a:gd name="connsiteX3" fmla="*/ 1409109 w 1604772"/>
              <a:gd name="connsiteY3" fmla="*/ 0 h 1173956"/>
              <a:gd name="connsiteX4" fmla="*/ 1547464 w 1604772"/>
              <a:gd name="connsiteY4" fmla="*/ 57309 h 1173956"/>
              <a:gd name="connsiteX5" fmla="*/ 1604772 w 1604772"/>
              <a:gd name="connsiteY5" fmla="*/ 195664 h 1173956"/>
              <a:gd name="connsiteX6" fmla="*/ 1604772 w 1604772"/>
              <a:gd name="connsiteY6" fmla="*/ 978293 h 1173956"/>
              <a:gd name="connsiteX7" fmla="*/ 1547464 w 1604772"/>
              <a:gd name="connsiteY7" fmla="*/ 1116648 h 1173956"/>
              <a:gd name="connsiteX8" fmla="*/ 1409109 w 1604772"/>
              <a:gd name="connsiteY8" fmla="*/ 1173956 h 1173956"/>
              <a:gd name="connsiteX9" fmla="*/ 195663 w 1604772"/>
              <a:gd name="connsiteY9" fmla="*/ 1173956 h 1173956"/>
              <a:gd name="connsiteX10" fmla="*/ 57308 w 1604772"/>
              <a:gd name="connsiteY10" fmla="*/ 1116648 h 1173956"/>
              <a:gd name="connsiteX11" fmla="*/ 0 w 1604772"/>
              <a:gd name="connsiteY11" fmla="*/ 978293 h 1173956"/>
              <a:gd name="connsiteX12" fmla="*/ 0 w 1604772"/>
              <a:gd name="connsiteY12" fmla="*/ 195663 h 1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4772" h="1173956">
                <a:moveTo>
                  <a:pt x="0" y="195663"/>
                </a:moveTo>
                <a:cubicBezTo>
                  <a:pt x="0" y="143770"/>
                  <a:pt x="20615" y="94002"/>
                  <a:pt x="57309" y="57308"/>
                </a:cubicBezTo>
                <a:cubicBezTo>
                  <a:pt x="94003" y="20614"/>
                  <a:pt x="143771" y="0"/>
                  <a:pt x="195664" y="0"/>
                </a:cubicBezTo>
                <a:lnTo>
                  <a:pt x="1409109" y="0"/>
                </a:lnTo>
                <a:cubicBezTo>
                  <a:pt x="1461002" y="0"/>
                  <a:pt x="1510770" y="20615"/>
                  <a:pt x="1547464" y="57309"/>
                </a:cubicBezTo>
                <a:cubicBezTo>
                  <a:pt x="1584158" y="94003"/>
                  <a:pt x="1604772" y="143771"/>
                  <a:pt x="1604772" y="195664"/>
                </a:cubicBezTo>
                <a:lnTo>
                  <a:pt x="1604772" y="978293"/>
                </a:lnTo>
                <a:cubicBezTo>
                  <a:pt x="1604772" y="1030186"/>
                  <a:pt x="1584158" y="1079954"/>
                  <a:pt x="1547464" y="1116648"/>
                </a:cubicBezTo>
                <a:cubicBezTo>
                  <a:pt x="1510770" y="1153342"/>
                  <a:pt x="1461002" y="1173956"/>
                  <a:pt x="1409109" y="1173956"/>
                </a:cubicBezTo>
                <a:lnTo>
                  <a:pt x="195663" y="1173956"/>
                </a:lnTo>
                <a:cubicBezTo>
                  <a:pt x="143770" y="1173956"/>
                  <a:pt x="94002" y="1153341"/>
                  <a:pt x="57308" y="1116648"/>
                </a:cubicBezTo>
                <a:cubicBezTo>
                  <a:pt x="20614" y="1079954"/>
                  <a:pt x="0" y="1030186"/>
                  <a:pt x="0" y="978293"/>
                </a:cubicBezTo>
                <a:lnTo>
                  <a:pt x="0" y="195663"/>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888" tIns="91598" rIns="125888" bIns="91598" numCol="1" spcCol="1270" anchor="ctr" anchorCtr="0">
            <a:noAutofit/>
          </a:bodyPr>
          <a:lstStyle/>
          <a:p>
            <a:pPr lvl="0" algn="ctr" defTabSz="800100" rtl="0">
              <a:lnSpc>
                <a:spcPct val="90000"/>
              </a:lnSpc>
              <a:spcBef>
                <a:spcPct val="0"/>
              </a:spcBef>
              <a:spcAft>
                <a:spcPct val="35000"/>
              </a:spcAft>
            </a:pPr>
            <a:r>
              <a:rPr lang="en-US" sz="1800" kern="1200" dirty="0" smtClean="0"/>
              <a:t>Expand to external clouds</a:t>
            </a:r>
            <a:endParaRPr lang="en-US" sz="1800" kern="1200" dirty="0"/>
          </a:p>
        </p:txBody>
      </p:sp>
      <p:sp>
        <p:nvSpPr>
          <p:cNvPr id="9" name="Freeform 8"/>
          <p:cNvSpPr/>
          <p:nvPr/>
        </p:nvSpPr>
        <p:spPr>
          <a:xfrm>
            <a:off x="5105400" y="1182075"/>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New attack surfaces needs to be locked down</a:t>
            </a:r>
            <a:endParaRPr lang="en-US" sz="1400" b="0" i="1" kern="1200" dirty="0"/>
          </a:p>
        </p:txBody>
      </p:sp>
      <p:sp>
        <p:nvSpPr>
          <p:cNvPr id="10" name="Freeform 9"/>
          <p:cNvSpPr/>
          <p:nvPr/>
        </p:nvSpPr>
        <p:spPr>
          <a:xfrm>
            <a:off x="5105400" y="1739166"/>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Security policies need to centered on identity and information, not infrastructure</a:t>
            </a:r>
            <a:endParaRPr lang="en-US" sz="1400" b="0" i="1" kern="1200" dirty="0"/>
          </a:p>
        </p:txBody>
      </p:sp>
      <p:sp>
        <p:nvSpPr>
          <p:cNvPr id="11" name="Freeform 10"/>
          <p:cNvSpPr/>
          <p:nvPr/>
        </p:nvSpPr>
        <p:spPr>
          <a:xfrm>
            <a:off x="5105400" y="2296257"/>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Compliance and security need visibility into the virtual infrastructure</a:t>
            </a:r>
            <a:endParaRPr lang="en-US" sz="1400" b="0" i="1" kern="1200" dirty="0"/>
          </a:p>
        </p:txBody>
      </p:sp>
      <p:sp>
        <p:nvSpPr>
          <p:cNvPr id="12" name="Freeform 11"/>
          <p:cNvSpPr/>
          <p:nvPr/>
        </p:nvSpPr>
        <p:spPr>
          <a:xfrm>
            <a:off x="5105400" y="2853348"/>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Need new perimeters enforced within the virtual infrastructure aligned with policies</a:t>
            </a:r>
            <a:endParaRPr lang="en-US" sz="1400" b="0" i="1" kern="1200" dirty="0"/>
          </a:p>
        </p:txBody>
      </p:sp>
      <p:sp>
        <p:nvSpPr>
          <p:cNvPr id="13" name="Freeform 12"/>
          <p:cNvSpPr/>
          <p:nvPr/>
        </p:nvSpPr>
        <p:spPr>
          <a:xfrm>
            <a:off x="5105400" y="3410439"/>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Security management is converging with  Virtual infrastructure </a:t>
            </a:r>
            <a:r>
              <a:rPr lang="en-US" sz="1400" b="0" i="1" kern="1200" dirty="0" err="1" smtClean="0"/>
              <a:t>amanagement</a:t>
            </a:r>
            <a:endParaRPr lang="en-US" sz="1400" b="0" i="1" kern="1200" dirty="0"/>
          </a:p>
        </p:txBody>
      </p:sp>
      <p:sp>
        <p:nvSpPr>
          <p:cNvPr id="14" name="Freeform 13"/>
          <p:cNvSpPr/>
          <p:nvPr/>
        </p:nvSpPr>
        <p:spPr>
          <a:xfrm>
            <a:off x="5105400" y="3967530"/>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Need evidence of compliance from cloud providers</a:t>
            </a:r>
            <a:endParaRPr lang="en-US" sz="1400" b="0" i="1" kern="1200" dirty="0"/>
          </a:p>
        </p:txBody>
      </p:sp>
      <p:sp>
        <p:nvSpPr>
          <p:cNvPr id="15" name="Freeform 14"/>
          <p:cNvSpPr/>
          <p:nvPr/>
        </p:nvSpPr>
        <p:spPr>
          <a:xfrm>
            <a:off x="5105400" y="5677875"/>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Need to federate identity and policies across clouds</a:t>
            </a:r>
            <a:endParaRPr lang="en-US" sz="1400" b="0" i="1" kern="1200" dirty="0"/>
          </a:p>
        </p:txBody>
      </p:sp>
      <p:sp>
        <p:nvSpPr>
          <p:cNvPr id="16" name="Freeform 15"/>
          <p:cNvSpPr/>
          <p:nvPr/>
        </p:nvSpPr>
        <p:spPr>
          <a:xfrm>
            <a:off x="5105400" y="4524621"/>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Need multi-tenancy and isolation built in the cloud infrastructure</a:t>
            </a:r>
            <a:endParaRPr lang="en-US" sz="1400" b="0" i="1" kern="1200" dirty="0"/>
          </a:p>
        </p:txBody>
      </p:sp>
      <p:sp>
        <p:nvSpPr>
          <p:cNvPr id="17" name="Freeform 16"/>
          <p:cNvSpPr/>
          <p:nvPr/>
        </p:nvSpPr>
        <p:spPr>
          <a:xfrm>
            <a:off x="5105400" y="5105400"/>
            <a:ext cx="3810000" cy="494325"/>
          </a:xfrm>
          <a:custGeom>
            <a:avLst/>
            <a:gdLst>
              <a:gd name="connsiteX0" fmla="*/ 0 w 4152900"/>
              <a:gd name="connsiteY0" fmla="*/ 82389 h 494325"/>
              <a:gd name="connsiteX1" fmla="*/ 24131 w 4152900"/>
              <a:gd name="connsiteY1" fmla="*/ 24131 h 494325"/>
              <a:gd name="connsiteX2" fmla="*/ 82389 w 4152900"/>
              <a:gd name="connsiteY2" fmla="*/ 0 h 494325"/>
              <a:gd name="connsiteX3" fmla="*/ 4070511 w 4152900"/>
              <a:gd name="connsiteY3" fmla="*/ 0 h 494325"/>
              <a:gd name="connsiteX4" fmla="*/ 4128769 w 4152900"/>
              <a:gd name="connsiteY4" fmla="*/ 24131 h 494325"/>
              <a:gd name="connsiteX5" fmla="*/ 4152900 w 4152900"/>
              <a:gd name="connsiteY5" fmla="*/ 82389 h 494325"/>
              <a:gd name="connsiteX6" fmla="*/ 4152900 w 4152900"/>
              <a:gd name="connsiteY6" fmla="*/ 411936 h 494325"/>
              <a:gd name="connsiteX7" fmla="*/ 4128769 w 4152900"/>
              <a:gd name="connsiteY7" fmla="*/ 470194 h 494325"/>
              <a:gd name="connsiteX8" fmla="*/ 4070511 w 4152900"/>
              <a:gd name="connsiteY8" fmla="*/ 494325 h 494325"/>
              <a:gd name="connsiteX9" fmla="*/ 82389 w 4152900"/>
              <a:gd name="connsiteY9" fmla="*/ 494325 h 494325"/>
              <a:gd name="connsiteX10" fmla="*/ 24131 w 4152900"/>
              <a:gd name="connsiteY10" fmla="*/ 470194 h 494325"/>
              <a:gd name="connsiteX11" fmla="*/ 0 w 4152900"/>
              <a:gd name="connsiteY11" fmla="*/ 411936 h 494325"/>
              <a:gd name="connsiteX12" fmla="*/ 0 w 4152900"/>
              <a:gd name="connsiteY12" fmla="*/ 82389 h 4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2900" h="494325">
                <a:moveTo>
                  <a:pt x="0" y="82389"/>
                </a:moveTo>
                <a:cubicBezTo>
                  <a:pt x="0" y="60538"/>
                  <a:pt x="8680" y="39582"/>
                  <a:pt x="24131" y="24131"/>
                </a:cubicBezTo>
                <a:cubicBezTo>
                  <a:pt x="39582" y="8680"/>
                  <a:pt x="60538" y="0"/>
                  <a:pt x="82389" y="0"/>
                </a:cubicBezTo>
                <a:lnTo>
                  <a:pt x="4070511" y="0"/>
                </a:lnTo>
                <a:cubicBezTo>
                  <a:pt x="4092362" y="0"/>
                  <a:pt x="4113318" y="8680"/>
                  <a:pt x="4128769" y="24131"/>
                </a:cubicBezTo>
                <a:cubicBezTo>
                  <a:pt x="4144220" y="39582"/>
                  <a:pt x="4152900" y="60538"/>
                  <a:pt x="4152900" y="82389"/>
                </a:cubicBezTo>
                <a:lnTo>
                  <a:pt x="4152900" y="411936"/>
                </a:lnTo>
                <a:cubicBezTo>
                  <a:pt x="4152900" y="433787"/>
                  <a:pt x="4144220" y="454743"/>
                  <a:pt x="4128769" y="470194"/>
                </a:cubicBezTo>
                <a:cubicBezTo>
                  <a:pt x="4113318" y="485645"/>
                  <a:pt x="4092362" y="494325"/>
                  <a:pt x="4070511" y="494325"/>
                </a:cubicBezTo>
                <a:lnTo>
                  <a:pt x="82389" y="494325"/>
                </a:lnTo>
                <a:cubicBezTo>
                  <a:pt x="60538" y="494325"/>
                  <a:pt x="39582" y="485645"/>
                  <a:pt x="24131" y="470194"/>
                </a:cubicBezTo>
                <a:cubicBezTo>
                  <a:pt x="8680" y="454743"/>
                  <a:pt x="0" y="433787"/>
                  <a:pt x="0" y="411936"/>
                </a:cubicBezTo>
                <a:lnTo>
                  <a:pt x="0" y="82389"/>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61" tIns="73661" rIns="73661" bIns="73661" numCol="1" spcCol="1270" anchor="ctr" anchorCtr="0">
            <a:noAutofit/>
          </a:bodyPr>
          <a:lstStyle/>
          <a:p>
            <a:pPr lvl="0" algn="l" defTabSz="577850" rtl="0">
              <a:lnSpc>
                <a:spcPct val="90000"/>
              </a:lnSpc>
              <a:spcBef>
                <a:spcPct val="0"/>
              </a:spcBef>
              <a:spcAft>
                <a:spcPct val="35000"/>
              </a:spcAft>
            </a:pPr>
            <a:r>
              <a:rPr lang="en-US" sz="1400" b="0" i="1" kern="1200" dirty="0" smtClean="0"/>
              <a:t>Information in physical infrastructure needs to be isolated from service providers </a:t>
            </a:r>
            <a:r>
              <a:rPr lang="en-US" sz="1400" b="0" i="1" kern="1200" dirty="0" err="1" smtClean="0"/>
              <a:t>admins</a:t>
            </a:r>
            <a:endParaRPr lang="en-US" sz="1400" b="0" i="1" kern="1200" dirty="0"/>
          </a:p>
        </p:txBody>
      </p:sp>
      <p:sp>
        <p:nvSpPr>
          <p:cNvPr id="4" name="Slide Number Placeholder 3"/>
          <p:cNvSpPr>
            <a:spLocks noGrp="1"/>
          </p:cNvSpPr>
          <p:nvPr>
            <p:ph type="sldNum" sz="quarter" idx="10"/>
          </p:nvPr>
        </p:nvSpPr>
        <p:spPr/>
        <p:txBody>
          <a:bodyPr/>
          <a:lstStyle/>
          <a:p>
            <a:fld id="{865C3638-3336-42F4-A4CF-01A9A7E58DCF}" type="slidenum">
              <a:rPr lang="en-US" smtClean="0"/>
              <a:pPr/>
              <a:t>3</a:t>
            </a:fld>
            <a:endParaRPr lang="en-US"/>
          </a:p>
        </p:txBody>
      </p:sp>
      <p:sp>
        <p:nvSpPr>
          <p:cNvPr id="20" name="TextBox 19"/>
          <p:cNvSpPr txBox="1"/>
          <p:nvPr/>
        </p:nvSpPr>
        <p:spPr>
          <a:xfrm>
            <a:off x="1600200" y="6324600"/>
            <a:ext cx="4802918" cy="369332"/>
          </a:xfrm>
          <a:prstGeom prst="rect">
            <a:avLst/>
          </a:prstGeom>
          <a:noFill/>
        </p:spPr>
        <p:txBody>
          <a:bodyPr wrap="none" rtlCol="0">
            <a:spAutoFit/>
          </a:bodyPr>
          <a:lstStyle/>
          <a:p>
            <a:r>
              <a:rPr lang="en-US" sz="1800" dirty="0" smtClean="0"/>
              <a:t>Journey to the Cloud  </a:t>
            </a:r>
            <a:r>
              <a:rPr lang="en-US" sz="1800" dirty="0" smtClean="0">
                <a:sym typeface="Wingdings" pitchFamily="2" charset="2"/>
              </a:rPr>
              <a:t> </a:t>
            </a:r>
            <a:r>
              <a:rPr lang="en-US" sz="1800" dirty="0" smtClean="0"/>
              <a:t>Security Journey</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500"/>
                                        <p:tgtEl>
                                          <p:spTgt spid="2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ssolve">
                                      <p:cBhvr>
                                        <p:cTn id="49" dur="500"/>
                                        <p:tgtEl>
                                          <p:spTgt spid="2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txBox="1">
            <a:spLocks noGrp="1"/>
          </p:cNvSpPr>
          <p:nvPr/>
        </p:nvSpPr>
        <p:spPr bwMode="auto">
          <a:xfrm>
            <a:off x="457200" y="6477000"/>
            <a:ext cx="2133600" cy="304800"/>
          </a:xfrm>
          <a:prstGeom prst="rect">
            <a:avLst/>
          </a:prstGeom>
          <a:noFill/>
          <a:ln w="9525">
            <a:noFill/>
            <a:miter lim="800000"/>
            <a:headEnd/>
            <a:tailEnd/>
          </a:ln>
        </p:spPr>
        <p:txBody>
          <a:bodyPr/>
          <a:lstStyle/>
          <a:p>
            <a:pPr eaLnBrk="0" hangingPunct="0">
              <a:defRPr/>
            </a:pPr>
            <a:fld id="{98217C78-9221-4BA3-9CC7-4DAD104002AC}" type="slidenum">
              <a:rPr lang="en-US" sz="1200" b="0">
                <a:solidFill>
                  <a:srgbClr val="000000"/>
                </a:solidFill>
                <a:latin typeface="Arial" charset="0"/>
                <a:cs typeface="+mn-cs"/>
              </a:rPr>
              <a:pPr eaLnBrk="0" hangingPunct="0">
                <a:defRPr/>
              </a:pPr>
              <a:t>4</a:t>
            </a:fld>
            <a:endParaRPr lang="en-US" sz="1200" b="0">
              <a:solidFill>
                <a:srgbClr val="000000"/>
              </a:solidFill>
              <a:latin typeface="Arial" charset="0"/>
              <a:cs typeface="+mn-cs"/>
            </a:endParaRPr>
          </a:p>
        </p:txBody>
      </p:sp>
      <p:pic>
        <p:nvPicPr>
          <p:cNvPr id="56323" name="Picture 11" descr="chip2"/>
          <p:cNvPicPr>
            <a:picLocks noChangeAspect="1" noChangeArrowheads="1"/>
          </p:cNvPicPr>
          <p:nvPr/>
        </p:nvPicPr>
        <p:blipFill>
          <a:blip r:embed="rId3" cstate="print"/>
          <a:srcRect/>
          <a:stretch>
            <a:fillRect/>
          </a:stretch>
        </p:blipFill>
        <p:spPr bwMode="auto">
          <a:xfrm>
            <a:off x="-19050" y="-14288"/>
            <a:ext cx="9163050" cy="6872288"/>
          </a:xfrm>
          <a:prstGeom prst="rect">
            <a:avLst/>
          </a:prstGeom>
          <a:noFill/>
          <a:ln w="9525">
            <a:noFill/>
            <a:miter lim="800000"/>
            <a:headEnd/>
            <a:tailEnd/>
          </a:ln>
        </p:spPr>
      </p:pic>
      <p:sp>
        <p:nvSpPr>
          <p:cNvPr id="4100" name="Rectangle 7"/>
          <p:cNvSpPr>
            <a:spLocks noChangeArrowheads="1"/>
          </p:cNvSpPr>
          <p:nvPr/>
        </p:nvSpPr>
        <p:spPr bwMode="auto">
          <a:xfrm>
            <a:off x="1066800" y="0"/>
            <a:ext cx="8077200" cy="6858000"/>
          </a:xfrm>
          <a:prstGeom prst="rect">
            <a:avLst/>
          </a:prstGeom>
          <a:solidFill>
            <a:srgbClr val="D21919">
              <a:alpha val="79999"/>
            </a:srgbClr>
          </a:solidFill>
          <a:ln w="9525">
            <a:noFill/>
            <a:miter lim="800000"/>
            <a:headEnd/>
            <a:tailEnd/>
          </a:ln>
        </p:spPr>
        <p:txBody>
          <a:bodyPr wrap="none" anchor="ctr"/>
          <a:lstStyle/>
          <a:p>
            <a:pPr algn="ctr" eaLnBrk="0" hangingPunct="0">
              <a:defRPr/>
            </a:pPr>
            <a:endParaRPr lang="en-US" sz="2400">
              <a:solidFill>
                <a:srgbClr val="000000"/>
              </a:solidFill>
              <a:latin typeface="Arial" charset="0"/>
              <a:cs typeface="+mn-cs"/>
            </a:endParaRPr>
          </a:p>
        </p:txBody>
      </p:sp>
      <p:grpSp>
        <p:nvGrpSpPr>
          <p:cNvPr id="2" name="Group 10"/>
          <p:cNvGrpSpPr>
            <a:grpSpLocks/>
          </p:cNvGrpSpPr>
          <p:nvPr/>
        </p:nvGrpSpPr>
        <p:grpSpPr bwMode="auto">
          <a:xfrm>
            <a:off x="1304925" y="2047875"/>
            <a:ext cx="6772275" cy="582613"/>
            <a:chOff x="822" y="1276"/>
            <a:chExt cx="3114" cy="367"/>
          </a:xfrm>
        </p:grpSpPr>
        <p:sp>
          <p:nvSpPr>
            <p:cNvPr id="56327" name="Rounded Rectangle 9"/>
            <p:cNvSpPr>
              <a:spLocks noChangeArrowheads="1"/>
            </p:cNvSpPr>
            <p:nvPr/>
          </p:nvSpPr>
          <p:spPr bwMode="gray">
            <a:xfrm>
              <a:off x="822" y="1276"/>
              <a:ext cx="3114" cy="367"/>
            </a:xfrm>
            <a:prstGeom prst="roundRect">
              <a:avLst>
                <a:gd name="adj" fmla="val 13898"/>
              </a:avLst>
            </a:prstGeom>
            <a:solidFill>
              <a:srgbClr val="FFFFFF">
                <a:alpha val="20000"/>
              </a:srgbClr>
            </a:solidFill>
            <a:ln w="12700" algn="ctr">
              <a:noFill/>
              <a:miter lim="800000"/>
              <a:headEnd/>
              <a:tailEnd/>
            </a:ln>
          </p:spPr>
          <p:txBody>
            <a:bodyPr wrap="none"/>
            <a:lstStyle/>
            <a:p>
              <a:pPr eaLnBrk="0" hangingPunct="0"/>
              <a:endParaRPr lang="en-US" sz="3200" b="0">
                <a:solidFill>
                  <a:srgbClr val="000000"/>
                </a:solidFill>
              </a:endParaRPr>
            </a:p>
          </p:txBody>
        </p:sp>
        <p:sp>
          <p:nvSpPr>
            <p:cNvPr id="56328" name="Rounded Rectangle 9"/>
            <p:cNvSpPr>
              <a:spLocks noChangeArrowheads="1"/>
            </p:cNvSpPr>
            <p:nvPr/>
          </p:nvSpPr>
          <p:spPr bwMode="gray">
            <a:xfrm>
              <a:off x="870" y="1324"/>
              <a:ext cx="3012" cy="271"/>
            </a:xfrm>
            <a:prstGeom prst="roundRect">
              <a:avLst>
                <a:gd name="adj" fmla="val 13898"/>
              </a:avLst>
            </a:prstGeom>
            <a:solidFill>
              <a:srgbClr val="CA3424"/>
            </a:solidFill>
            <a:ln w="12700" algn="ctr">
              <a:solidFill>
                <a:schemeClr val="tx2"/>
              </a:solidFill>
              <a:miter lim="800000"/>
              <a:headEnd/>
              <a:tailEnd/>
            </a:ln>
          </p:spPr>
          <p:txBody>
            <a:bodyPr wrap="none"/>
            <a:lstStyle/>
            <a:p>
              <a:pPr eaLnBrk="0" hangingPunct="0"/>
              <a:endParaRPr lang="en-US" sz="3200" b="0">
                <a:solidFill>
                  <a:srgbClr val="000000"/>
                </a:solidFill>
              </a:endParaRPr>
            </a:p>
          </p:txBody>
        </p:sp>
      </p:grpSp>
      <p:sp>
        <p:nvSpPr>
          <p:cNvPr id="56326" name="Rectangle 8"/>
          <p:cNvSpPr>
            <a:spLocks noChangeArrowheads="1"/>
          </p:cNvSpPr>
          <p:nvPr/>
        </p:nvSpPr>
        <p:spPr bwMode="white">
          <a:xfrm>
            <a:off x="1371600" y="1968500"/>
            <a:ext cx="6324600" cy="3425825"/>
          </a:xfrm>
          <a:prstGeom prst="rect">
            <a:avLst/>
          </a:prstGeom>
          <a:noFill/>
          <a:ln w="9525" algn="ctr">
            <a:noFill/>
            <a:miter lim="800000"/>
            <a:headEnd/>
            <a:tailEnd/>
          </a:ln>
        </p:spPr>
        <p:txBody>
          <a:bodyPr anchor="ctr">
            <a:spAutoFit/>
          </a:bodyPr>
          <a:lstStyle/>
          <a:p>
            <a:pPr algn="l">
              <a:lnSpc>
                <a:spcPct val="150000"/>
              </a:lnSpc>
              <a:spcBef>
                <a:spcPts val="3000"/>
              </a:spcBef>
              <a:buClr>
                <a:srgbClr val="FFFFFF"/>
              </a:buClr>
            </a:pPr>
            <a:r>
              <a:rPr lang="en-US" sz="2400" b="0" dirty="0">
                <a:solidFill>
                  <a:srgbClr val="FFFFFF"/>
                </a:solidFill>
              </a:rPr>
              <a:t>Cloud’s  Emerging Security Challenges</a:t>
            </a:r>
          </a:p>
          <a:p>
            <a:pPr algn="l">
              <a:lnSpc>
                <a:spcPct val="150000"/>
              </a:lnSpc>
              <a:spcBef>
                <a:spcPts val="3000"/>
              </a:spcBef>
              <a:buClr>
                <a:srgbClr val="FFFFFF"/>
              </a:buClr>
            </a:pPr>
            <a:r>
              <a:rPr lang="en-US" sz="2400" b="0" dirty="0">
                <a:solidFill>
                  <a:srgbClr val="FFFFFF"/>
                </a:solidFill>
              </a:rPr>
              <a:t>Defining Trusted Zones</a:t>
            </a:r>
          </a:p>
          <a:p>
            <a:pPr algn="l">
              <a:lnSpc>
                <a:spcPct val="150000"/>
              </a:lnSpc>
              <a:spcBef>
                <a:spcPts val="3000"/>
              </a:spcBef>
              <a:buClr>
                <a:srgbClr val="FFFFFF"/>
              </a:buClr>
            </a:pPr>
            <a:r>
              <a:rPr lang="en-US" sz="2400" b="0" dirty="0">
                <a:solidFill>
                  <a:srgbClr val="FFFFFF"/>
                </a:solidFill>
              </a:rPr>
              <a:t>Surpassing Physical Infrastructure Security</a:t>
            </a:r>
          </a:p>
          <a:p>
            <a:pPr algn="l">
              <a:lnSpc>
                <a:spcPct val="150000"/>
              </a:lnSpc>
              <a:spcBef>
                <a:spcPts val="3000"/>
              </a:spcBef>
              <a:buClr>
                <a:srgbClr val="FFFFFF"/>
              </a:buClr>
            </a:pPr>
            <a:endParaRPr lang="en-US" sz="2400" b="0" dirty="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p:cNvSpPr>
            <a:spLocks noChangeArrowheads="1"/>
          </p:cNvSpPr>
          <p:nvPr/>
        </p:nvSpPr>
        <p:spPr bwMode="gray">
          <a:xfrm>
            <a:off x="0" y="3086100"/>
            <a:ext cx="9144000" cy="2857500"/>
          </a:xfrm>
          <a:prstGeom prst="rect">
            <a:avLst/>
          </a:prstGeom>
          <a:gradFill rotWithShape="1">
            <a:gsLst>
              <a:gs pos="0">
                <a:schemeClr val="accent1">
                  <a:gamma/>
                  <a:tint val="0"/>
                  <a:invGamma/>
                </a:schemeClr>
              </a:gs>
              <a:gs pos="50000">
                <a:srgbClr val="C5D0D5"/>
              </a:gs>
              <a:gs pos="100000">
                <a:schemeClr val="accent1">
                  <a:gamma/>
                  <a:tint val="0"/>
                  <a:invGamma/>
                </a:schemeClr>
              </a:gs>
            </a:gsLst>
            <a:lin ang="5400000" scaled="1"/>
          </a:gra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2050" name="AutoShape 39"/>
          <p:cNvSpPr>
            <a:spLocks noChangeArrowheads="1"/>
          </p:cNvSpPr>
          <p:nvPr/>
        </p:nvSpPr>
        <p:spPr bwMode="gray">
          <a:xfrm>
            <a:off x="546099" y="1509380"/>
            <a:ext cx="8045008" cy="1510266"/>
          </a:xfrm>
          <a:prstGeom prst="roundRect">
            <a:avLst>
              <a:gd name="adj" fmla="val 9093"/>
            </a:avLst>
          </a:prstGeom>
          <a:solidFill>
            <a:srgbClr val="FFFFFF"/>
          </a:solidFill>
          <a:ln w="9525">
            <a:solidFill>
              <a:srgbClr val="FF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gray">
          <a:xfrm>
            <a:off x="584200" y="6494790"/>
            <a:ext cx="6350001" cy="200055"/>
          </a:xfrm>
          <a:prstGeom prst="rect">
            <a:avLst/>
          </a:prstGeom>
        </p:spPr>
        <p:txBody>
          <a:bodyPr wrap="square">
            <a:spAutoFit/>
          </a:bodyPr>
          <a:lstStyle/>
          <a:p>
            <a:pPr algn="l"/>
            <a:r>
              <a:rPr lang="en-US" sz="700" dirty="0" smtClean="0">
                <a:solidFill>
                  <a:srgbClr val="000000"/>
                </a:solidFill>
              </a:rPr>
              <a:t>Source: Live EMC Forum pole conducted in 5 cities across N. America, 10/09</a:t>
            </a:r>
            <a:endParaRPr lang="en-US" sz="700" dirty="0">
              <a:solidFill>
                <a:srgbClr val="000000"/>
              </a:solidFill>
            </a:endParaRPr>
          </a:p>
        </p:txBody>
      </p:sp>
      <p:grpSp>
        <p:nvGrpSpPr>
          <p:cNvPr id="2" name="Group 95"/>
          <p:cNvGrpSpPr>
            <a:grpSpLocks/>
          </p:cNvGrpSpPr>
          <p:nvPr/>
        </p:nvGrpSpPr>
        <p:grpSpPr bwMode="gray">
          <a:xfrm>
            <a:off x="546100" y="3461382"/>
            <a:ext cx="1603664" cy="1600200"/>
            <a:chOff x="900" y="864"/>
            <a:chExt cx="984" cy="870"/>
          </a:xfrm>
        </p:grpSpPr>
        <p:sp>
          <p:nvSpPr>
            <p:cNvPr id="1028" name="AutoShape 96"/>
            <p:cNvSpPr>
              <a:spLocks noChangeArrowheads="1"/>
            </p:cNvSpPr>
            <p:nvPr/>
          </p:nvSpPr>
          <p:spPr bwMode="gray">
            <a:xfrm>
              <a:off x="900" y="864"/>
              <a:ext cx="984" cy="870"/>
            </a:xfrm>
            <a:prstGeom prst="roundRect">
              <a:avLst>
                <a:gd name="adj" fmla="val 4824"/>
              </a:avLst>
            </a:prstGeom>
            <a:solidFill>
              <a:srgbClr val="EAEAEA"/>
            </a:solidFill>
            <a:ln w="28575">
              <a:solidFill>
                <a:srgbClr val="96969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AutoShape 97"/>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032" name="Rectangle 100"/>
          <p:cNvSpPr>
            <a:spLocks noChangeArrowheads="1"/>
          </p:cNvSpPr>
          <p:nvPr/>
        </p:nvSpPr>
        <p:spPr bwMode="gray">
          <a:xfrm>
            <a:off x="577273" y="3641491"/>
            <a:ext cx="1524000" cy="533400"/>
          </a:xfrm>
          <a:prstGeom prst="rect">
            <a:avLst/>
          </a:prstGeom>
          <a:gradFill rotWithShape="1">
            <a:gsLst>
              <a:gs pos="0">
                <a:srgbClr val="D8D8D8"/>
              </a:gs>
              <a:gs pos="100000">
                <a:srgbClr val="EAEAEA"/>
              </a:gs>
            </a:gsLst>
            <a:lin ang="540000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bwMode="gray">
          <a:xfrm>
            <a:off x="546100" y="4293750"/>
            <a:ext cx="1592415" cy="286232"/>
          </a:xfrm>
          <a:prstGeom prst="rect">
            <a:avLst/>
          </a:prstGeom>
          <a:noFill/>
        </p:spPr>
        <p:txBody>
          <a:bodyPr wrap="square" rtlCol="0">
            <a:spAutoFit/>
          </a:bodyPr>
          <a:lstStyle/>
          <a:p>
            <a:pPr>
              <a:lnSpc>
                <a:spcPct val="90000"/>
              </a:lnSpc>
            </a:pPr>
            <a:r>
              <a:rPr lang="en-US" sz="1400" b="0" dirty="0" smtClean="0">
                <a:solidFill>
                  <a:srgbClr val="4D4D4D"/>
                </a:solidFill>
                <a:ea typeface="Arial" pitchFamily="-65" charset="0"/>
                <a:cs typeface="Arial" pitchFamily="-65" charset="0"/>
              </a:rPr>
              <a:t>“Yes, in all cases”</a:t>
            </a:r>
            <a:endParaRPr lang="en-US" sz="1400" b="0" dirty="0">
              <a:solidFill>
                <a:srgbClr val="4D4D4D"/>
              </a:solidFill>
              <a:ea typeface="Arial" pitchFamily="-65" charset="0"/>
              <a:cs typeface="Arial" pitchFamily="-65" charset="0"/>
            </a:endParaRPr>
          </a:p>
        </p:txBody>
      </p:sp>
      <p:sp>
        <p:nvSpPr>
          <p:cNvPr id="33" name="Rectangle 32"/>
          <p:cNvSpPr/>
          <p:nvPr/>
        </p:nvSpPr>
        <p:spPr bwMode="gray">
          <a:xfrm>
            <a:off x="846723" y="3583841"/>
            <a:ext cx="1107997" cy="646331"/>
          </a:xfrm>
          <a:prstGeom prst="rect">
            <a:avLst/>
          </a:prstGeom>
        </p:spPr>
        <p:txBody>
          <a:bodyPr wrap="none">
            <a:spAutoFit/>
          </a:bodyPr>
          <a:lstStyle/>
          <a:p>
            <a:r>
              <a:rPr lang="en-US" sz="3600" dirty="0" smtClean="0">
                <a:solidFill>
                  <a:srgbClr val="E10D0E"/>
                </a:solidFill>
              </a:rPr>
              <a:t>24%</a:t>
            </a:r>
            <a:endParaRPr lang="en-US" sz="3600" dirty="0">
              <a:solidFill>
                <a:srgbClr val="E10D0E"/>
              </a:solidFill>
            </a:endParaRPr>
          </a:p>
        </p:txBody>
      </p:sp>
      <p:grpSp>
        <p:nvGrpSpPr>
          <p:cNvPr id="3" name="Group 95"/>
          <p:cNvGrpSpPr>
            <a:grpSpLocks/>
          </p:cNvGrpSpPr>
          <p:nvPr/>
        </p:nvGrpSpPr>
        <p:grpSpPr bwMode="gray">
          <a:xfrm>
            <a:off x="2694709" y="3461382"/>
            <a:ext cx="1603664" cy="1600200"/>
            <a:chOff x="900" y="864"/>
            <a:chExt cx="984" cy="870"/>
          </a:xfrm>
        </p:grpSpPr>
        <p:sp>
          <p:nvSpPr>
            <p:cNvPr id="25" name="AutoShape 96"/>
            <p:cNvSpPr>
              <a:spLocks noChangeArrowheads="1"/>
            </p:cNvSpPr>
            <p:nvPr/>
          </p:nvSpPr>
          <p:spPr bwMode="gray">
            <a:xfrm>
              <a:off x="900" y="864"/>
              <a:ext cx="984" cy="870"/>
            </a:xfrm>
            <a:prstGeom prst="roundRect">
              <a:avLst>
                <a:gd name="adj" fmla="val 4824"/>
              </a:avLst>
            </a:prstGeom>
            <a:solidFill>
              <a:srgbClr val="EAEAEA"/>
            </a:solidFill>
            <a:ln w="28575">
              <a:solidFill>
                <a:srgbClr val="96969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AutoShape 97"/>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7" name="Rectangle 100"/>
          <p:cNvSpPr>
            <a:spLocks noChangeArrowheads="1"/>
          </p:cNvSpPr>
          <p:nvPr/>
        </p:nvSpPr>
        <p:spPr bwMode="gray">
          <a:xfrm>
            <a:off x="2725882" y="3641491"/>
            <a:ext cx="1524000" cy="533400"/>
          </a:xfrm>
          <a:prstGeom prst="rect">
            <a:avLst/>
          </a:prstGeom>
          <a:gradFill rotWithShape="1">
            <a:gsLst>
              <a:gs pos="0">
                <a:srgbClr val="D8D8D8"/>
              </a:gs>
              <a:gs pos="100000">
                <a:srgbClr val="EAEAEA"/>
              </a:gs>
            </a:gsLst>
            <a:lin ang="540000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TextBox 27"/>
          <p:cNvSpPr txBox="1"/>
          <p:nvPr/>
        </p:nvSpPr>
        <p:spPr bwMode="gray">
          <a:xfrm>
            <a:off x="2726608" y="4293750"/>
            <a:ext cx="1592415" cy="674031"/>
          </a:xfrm>
          <a:prstGeom prst="rect">
            <a:avLst/>
          </a:prstGeom>
          <a:noFill/>
        </p:spPr>
        <p:txBody>
          <a:bodyPr wrap="square" rtlCol="0">
            <a:spAutoFit/>
          </a:bodyPr>
          <a:lstStyle/>
          <a:p>
            <a:pPr>
              <a:lnSpc>
                <a:spcPct val="90000"/>
              </a:lnSpc>
            </a:pPr>
            <a:r>
              <a:rPr lang="en-US" sz="1400" b="0" dirty="0" smtClean="0">
                <a:solidFill>
                  <a:srgbClr val="4D4D4D"/>
                </a:solidFill>
                <a:ea typeface="Arial" pitchFamily="-65" charset="0"/>
                <a:cs typeface="Arial" pitchFamily="-65" charset="0"/>
              </a:rPr>
              <a:t>“In some cases, </a:t>
            </a:r>
            <a:br>
              <a:rPr lang="en-US" sz="1400" b="0" dirty="0" smtClean="0">
                <a:solidFill>
                  <a:srgbClr val="4D4D4D"/>
                </a:solidFill>
                <a:ea typeface="Arial" pitchFamily="-65" charset="0"/>
                <a:cs typeface="Arial" pitchFamily="-65" charset="0"/>
              </a:rPr>
            </a:br>
            <a:r>
              <a:rPr lang="en-US" sz="1400" b="0" dirty="0" smtClean="0">
                <a:solidFill>
                  <a:srgbClr val="4D4D4D"/>
                </a:solidFill>
                <a:ea typeface="Arial" pitchFamily="-65" charset="0"/>
                <a:cs typeface="Arial" pitchFamily="-65" charset="0"/>
              </a:rPr>
              <a:t>but there are gaps”</a:t>
            </a:r>
            <a:endParaRPr lang="en-US" sz="1400" b="0" dirty="0">
              <a:solidFill>
                <a:srgbClr val="4D4D4D"/>
              </a:solidFill>
              <a:ea typeface="Arial" pitchFamily="-65" charset="0"/>
              <a:cs typeface="Arial" pitchFamily="-65" charset="0"/>
            </a:endParaRPr>
          </a:p>
        </p:txBody>
      </p:sp>
      <p:sp>
        <p:nvSpPr>
          <p:cNvPr id="30" name="Rectangle 29"/>
          <p:cNvSpPr/>
          <p:nvPr/>
        </p:nvSpPr>
        <p:spPr bwMode="gray">
          <a:xfrm>
            <a:off x="2984699" y="3583841"/>
            <a:ext cx="1107997" cy="646331"/>
          </a:xfrm>
          <a:prstGeom prst="rect">
            <a:avLst/>
          </a:prstGeom>
        </p:spPr>
        <p:txBody>
          <a:bodyPr wrap="none">
            <a:spAutoFit/>
          </a:bodyPr>
          <a:lstStyle/>
          <a:p>
            <a:r>
              <a:rPr lang="en-US" sz="3600" dirty="0" smtClean="0">
                <a:solidFill>
                  <a:srgbClr val="E10D0E"/>
                </a:solidFill>
              </a:rPr>
              <a:t>43%</a:t>
            </a:r>
            <a:endParaRPr lang="en-US" sz="3600" dirty="0">
              <a:solidFill>
                <a:srgbClr val="E10D0E"/>
              </a:solidFill>
            </a:endParaRPr>
          </a:p>
        </p:txBody>
      </p:sp>
      <p:grpSp>
        <p:nvGrpSpPr>
          <p:cNvPr id="4" name="Group 95"/>
          <p:cNvGrpSpPr>
            <a:grpSpLocks/>
          </p:cNvGrpSpPr>
          <p:nvPr/>
        </p:nvGrpSpPr>
        <p:grpSpPr bwMode="gray">
          <a:xfrm>
            <a:off x="4843318" y="3461382"/>
            <a:ext cx="1603664" cy="1600200"/>
            <a:chOff x="900" y="864"/>
            <a:chExt cx="984" cy="870"/>
          </a:xfrm>
        </p:grpSpPr>
        <p:sp>
          <p:nvSpPr>
            <p:cNvPr id="39" name="AutoShape 96"/>
            <p:cNvSpPr>
              <a:spLocks noChangeArrowheads="1"/>
            </p:cNvSpPr>
            <p:nvPr/>
          </p:nvSpPr>
          <p:spPr bwMode="gray">
            <a:xfrm>
              <a:off x="900" y="864"/>
              <a:ext cx="984" cy="870"/>
            </a:xfrm>
            <a:prstGeom prst="roundRect">
              <a:avLst>
                <a:gd name="adj" fmla="val 4824"/>
              </a:avLst>
            </a:prstGeom>
            <a:solidFill>
              <a:srgbClr val="EAEAEA"/>
            </a:solidFill>
            <a:ln w="28575">
              <a:solidFill>
                <a:srgbClr val="96969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AutoShape 97"/>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35" name="Rectangle 100"/>
          <p:cNvSpPr>
            <a:spLocks noChangeArrowheads="1"/>
          </p:cNvSpPr>
          <p:nvPr/>
        </p:nvSpPr>
        <p:spPr bwMode="gray">
          <a:xfrm>
            <a:off x="4874491" y="3641491"/>
            <a:ext cx="1524000" cy="533400"/>
          </a:xfrm>
          <a:prstGeom prst="rect">
            <a:avLst/>
          </a:prstGeom>
          <a:gradFill rotWithShape="1">
            <a:gsLst>
              <a:gs pos="0">
                <a:srgbClr val="D8D8D8"/>
              </a:gs>
              <a:gs pos="100000">
                <a:srgbClr val="EAEAEA"/>
              </a:gs>
            </a:gsLst>
            <a:lin ang="540000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TextBox 35"/>
          <p:cNvSpPr txBox="1"/>
          <p:nvPr/>
        </p:nvSpPr>
        <p:spPr bwMode="gray">
          <a:xfrm>
            <a:off x="4864583" y="4293751"/>
            <a:ext cx="1592415" cy="674031"/>
          </a:xfrm>
          <a:prstGeom prst="rect">
            <a:avLst/>
          </a:prstGeom>
          <a:noFill/>
        </p:spPr>
        <p:txBody>
          <a:bodyPr wrap="square" rtlCol="0">
            <a:spAutoFit/>
          </a:bodyPr>
          <a:lstStyle/>
          <a:p>
            <a:pPr>
              <a:lnSpc>
                <a:spcPct val="90000"/>
              </a:lnSpc>
            </a:pPr>
            <a:r>
              <a:rPr lang="en-US" sz="1400" b="0" dirty="0" smtClean="0">
                <a:solidFill>
                  <a:srgbClr val="4D4D4D"/>
                </a:solidFill>
                <a:ea typeface="Arial" pitchFamily="-65" charset="0"/>
                <a:cs typeface="Arial" pitchFamily="-65" charset="0"/>
              </a:rPr>
              <a:t>“No, security is brought in after the fact”</a:t>
            </a:r>
            <a:endParaRPr lang="en-US" sz="1400" b="0" dirty="0">
              <a:solidFill>
                <a:srgbClr val="4D4D4D"/>
              </a:solidFill>
              <a:ea typeface="Arial" pitchFamily="-65" charset="0"/>
              <a:cs typeface="Arial" pitchFamily="-65" charset="0"/>
            </a:endParaRPr>
          </a:p>
        </p:txBody>
      </p:sp>
      <p:sp>
        <p:nvSpPr>
          <p:cNvPr id="37" name="Rectangle 36"/>
          <p:cNvSpPr/>
          <p:nvPr/>
        </p:nvSpPr>
        <p:spPr bwMode="gray">
          <a:xfrm>
            <a:off x="5112042" y="3583841"/>
            <a:ext cx="1107997" cy="646331"/>
          </a:xfrm>
          <a:prstGeom prst="rect">
            <a:avLst/>
          </a:prstGeom>
        </p:spPr>
        <p:txBody>
          <a:bodyPr wrap="none">
            <a:spAutoFit/>
          </a:bodyPr>
          <a:lstStyle/>
          <a:p>
            <a:r>
              <a:rPr lang="en-US" sz="3600" dirty="0" smtClean="0">
                <a:solidFill>
                  <a:srgbClr val="E10D0E"/>
                </a:solidFill>
              </a:rPr>
              <a:t>22%</a:t>
            </a:r>
            <a:endParaRPr lang="en-US" sz="3600" dirty="0">
              <a:solidFill>
                <a:srgbClr val="E10D0E"/>
              </a:solidFill>
            </a:endParaRPr>
          </a:p>
        </p:txBody>
      </p:sp>
      <p:grpSp>
        <p:nvGrpSpPr>
          <p:cNvPr id="5" name="Group 95"/>
          <p:cNvGrpSpPr>
            <a:grpSpLocks/>
          </p:cNvGrpSpPr>
          <p:nvPr/>
        </p:nvGrpSpPr>
        <p:grpSpPr bwMode="gray">
          <a:xfrm>
            <a:off x="6991928" y="3461382"/>
            <a:ext cx="1603664" cy="1600200"/>
            <a:chOff x="900" y="864"/>
            <a:chExt cx="984" cy="870"/>
          </a:xfrm>
        </p:grpSpPr>
        <p:sp>
          <p:nvSpPr>
            <p:cNvPr id="46" name="AutoShape 96"/>
            <p:cNvSpPr>
              <a:spLocks noChangeArrowheads="1"/>
            </p:cNvSpPr>
            <p:nvPr/>
          </p:nvSpPr>
          <p:spPr bwMode="gray">
            <a:xfrm>
              <a:off x="900" y="864"/>
              <a:ext cx="984" cy="870"/>
            </a:xfrm>
            <a:prstGeom prst="roundRect">
              <a:avLst>
                <a:gd name="adj" fmla="val 4824"/>
              </a:avLst>
            </a:prstGeom>
            <a:solidFill>
              <a:srgbClr val="EAEAEA"/>
            </a:solidFill>
            <a:ln w="28575">
              <a:solidFill>
                <a:srgbClr val="96969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 name="AutoShape 97"/>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43" name="Rectangle 100"/>
          <p:cNvSpPr>
            <a:spLocks noChangeArrowheads="1"/>
          </p:cNvSpPr>
          <p:nvPr/>
        </p:nvSpPr>
        <p:spPr bwMode="gray">
          <a:xfrm>
            <a:off x="7023101" y="3641491"/>
            <a:ext cx="1524000" cy="533400"/>
          </a:xfrm>
          <a:prstGeom prst="rect">
            <a:avLst/>
          </a:prstGeom>
          <a:gradFill rotWithShape="1">
            <a:gsLst>
              <a:gs pos="0">
                <a:srgbClr val="D8D8D8"/>
              </a:gs>
              <a:gs pos="100000">
                <a:srgbClr val="EAEAEA"/>
              </a:gs>
            </a:gsLst>
            <a:lin ang="540000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4" name="TextBox 43"/>
          <p:cNvSpPr txBox="1"/>
          <p:nvPr/>
        </p:nvSpPr>
        <p:spPr bwMode="gray">
          <a:xfrm>
            <a:off x="7023826" y="4293751"/>
            <a:ext cx="1592415" cy="674031"/>
          </a:xfrm>
          <a:prstGeom prst="rect">
            <a:avLst/>
          </a:prstGeom>
          <a:noFill/>
        </p:spPr>
        <p:txBody>
          <a:bodyPr wrap="square" rtlCol="0">
            <a:spAutoFit/>
          </a:bodyPr>
          <a:lstStyle/>
          <a:p>
            <a:pPr>
              <a:lnSpc>
                <a:spcPct val="90000"/>
              </a:lnSpc>
            </a:pPr>
            <a:r>
              <a:rPr lang="en-US" sz="1400" b="0" dirty="0" smtClean="0">
                <a:solidFill>
                  <a:srgbClr val="4D4D4D"/>
                </a:solidFill>
                <a:ea typeface="Arial" pitchFamily="-65" charset="0"/>
                <a:cs typeface="Arial" pitchFamily="-65" charset="0"/>
              </a:rPr>
              <a:t>“The business moves ahead without security”</a:t>
            </a:r>
            <a:endParaRPr lang="en-US" sz="1400" b="0" dirty="0">
              <a:solidFill>
                <a:srgbClr val="4D4D4D"/>
              </a:solidFill>
              <a:ea typeface="Arial" pitchFamily="-65" charset="0"/>
              <a:cs typeface="Arial" pitchFamily="-65" charset="0"/>
            </a:endParaRPr>
          </a:p>
        </p:txBody>
      </p:sp>
      <p:sp>
        <p:nvSpPr>
          <p:cNvPr id="45" name="Rectangle 44"/>
          <p:cNvSpPr/>
          <p:nvPr/>
        </p:nvSpPr>
        <p:spPr bwMode="gray">
          <a:xfrm>
            <a:off x="7260652" y="3583841"/>
            <a:ext cx="1082540" cy="646331"/>
          </a:xfrm>
          <a:prstGeom prst="rect">
            <a:avLst/>
          </a:prstGeom>
        </p:spPr>
        <p:txBody>
          <a:bodyPr wrap="none">
            <a:spAutoFit/>
          </a:bodyPr>
          <a:lstStyle/>
          <a:p>
            <a:r>
              <a:rPr lang="en-US" sz="3600" dirty="0" smtClean="0">
                <a:solidFill>
                  <a:srgbClr val="E10D0E"/>
                </a:solidFill>
              </a:rPr>
              <a:t>11%</a:t>
            </a:r>
            <a:endParaRPr lang="en-US" sz="3600" dirty="0">
              <a:solidFill>
                <a:srgbClr val="E10D0E"/>
              </a:solidFill>
            </a:endParaRPr>
          </a:p>
        </p:txBody>
      </p:sp>
      <p:sp>
        <p:nvSpPr>
          <p:cNvPr id="51" name="Rectangle 50"/>
          <p:cNvSpPr/>
          <p:nvPr/>
        </p:nvSpPr>
        <p:spPr bwMode="gray">
          <a:xfrm>
            <a:off x="903767" y="1371600"/>
            <a:ext cx="7347098" cy="23391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52" name="Rectangle 51"/>
          <p:cNvSpPr/>
          <p:nvPr/>
        </p:nvSpPr>
        <p:spPr bwMode="gray">
          <a:xfrm>
            <a:off x="904801" y="2799907"/>
            <a:ext cx="7347098" cy="23391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2" name="Rectangle 11"/>
          <p:cNvSpPr/>
          <p:nvPr/>
        </p:nvSpPr>
        <p:spPr bwMode="gray">
          <a:xfrm>
            <a:off x="554368" y="1400454"/>
            <a:ext cx="8026106" cy="1723549"/>
          </a:xfrm>
          <a:prstGeom prst="rect">
            <a:avLst/>
          </a:prstGeom>
          <a:noFill/>
        </p:spPr>
        <p:txBody>
          <a:bodyPr wrap="square" tIns="182880" bIns="182880">
            <a:spAutoFit/>
          </a:bodyPr>
          <a:lstStyle/>
          <a:p>
            <a:r>
              <a:rPr lang="en-US" sz="2800" dirty="0" smtClean="0">
                <a:solidFill>
                  <a:srgbClr val="0070C0"/>
                </a:solidFill>
              </a:rPr>
              <a:t>Question</a:t>
            </a:r>
          </a:p>
          <a:p>
            <a:r>
              <a:rPr lang="en-US" sz="2000" b="0" dirty="0" smtClean="0"/>
              <a:t>Does your IT security address the risks associated </a:t>
            </a:r>
          </a:p>
          <a:p>
            <a:r>
              <a:rPr lang="en-US" sz="2000" b="0" dirty="0" smtClean="0"/>
              <a:t>with virtualization and private cloud before </a:t>
            </a:r>
          </a:p>
          <a:p>
            <a:r>
              <a:rPr lang="en-US" sz="2000" b="0" dirty="0" smtClean="0"/>
              <a:t>they are implemented?</a:t>
            </a:r>
            <a:endParaRPr lang="en-US" sz="2000" b="0" dirty="0"/>
          </a:p>
        </p:txBody>
      </p:sp>
      <p:sp>
        <p:nvSpPr>
          <p:cNvPr id="38" name="Rectangle 37"/>
          <p:cNvSpPr/>
          <p:nvPr/>
        </p:nvSpPr>
        <p:spPr bwMode="gray">
          <a:xfrm>
            <a:off x="554368" y="1409080"/>
            <a:ext cx="8026106" cy="1415772"/>
          </a:xfrm>
          <a:prstGeom prst="rect">
            <a:avLst/>
          </a:prstGeom>
          <a:noFill/>
        </p:spPr>
        <p:txBody>
          <a:bodyPr wrap="square" tIns="182880" bIns="182880">
            <a:spAutoFit/>
          </a:bodyPr>
          <a:lstStyle/>
          <a:p>
            <a:r>
              <a:rPr lang="en-US" sz="2800" dirty="0" smtClean="0">
                <a:solidFill>
                  <a:srgbClr val="0070C0"/>
                </a:solidFill>
              </a:rPr>
              <a:t>Why is this bad?</a:t>
            </a:r>
          </a:p>
          <a:p>
            <a:r>
              <a:rPr lang="en-US" sz="2000" b="0" dirty="0" smtClean="0"/>
              <a:t>Restricted potential value</a:t>
            </a:r>
          </a:p>
          <a:p>
            <a:r>
              <a:rPr lang="en-US" sz="2000" b="0" dirty="0" smtClean="0"/>
              <a:t>Increased potential for data breaches</a:t>
            </a:r>
            <a:endParaRPr lang="en-US" sz="2000" b="0" dirty="0"/>
          </a:p>
        </p:txBody>
      </p:sp>
      <p:grpSp>
        <p:nvGrpSpPr>
          <p:cNvPr id="6" name="Group 95"/>
          <p:cNvGrpSpPr>
            <a:grpSpLocks/>
          </p:cNvGrpSpPr>
          <p:nvPr/>
        </p:nvGrpSpPr>
        <p:grpSpPr bwMode="gray">
          <a:xfrm>
            <a:off x="2683229" y="3474484"/>
            <a:ext cx="1603664" cy="1600200"/>
            <a:chOff x="900" y="864"/>
            <a:chExt cx="984" cy="870"/>
          </a:xfrm>
          <a:noFill/>
        </p:grpSpPr>
        <p:sp>
          <p:nvSpPr>
            <p:cNvPr id="49" name="AutoShape 96"/>
            <p:cNvSpPr>
              <a:spLocks noChangeArrowheads="1"/>
            </p:cNvSpPr>
            <p:nvPr/>
          </p:nvSpPr>
          <p:spPr bwMode="gray">
            <a:xfrm>
              <a:off x="900" y="864"/>
              <a:ext cx="984" cy="870"/>
            </a:xfrm>
            <a:prstGeom prst="roundRect">
              <a:avLst>
                <a:gd name="adj" fmla="val 4824"/>
              </a:avLst>
            </a:prstGeom>
            <a:grpFill/>
            <a:ln w="57150">
              <a:solidFill>
                <a:srgbClr val="FF0000"/>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AutoShape 97"/>
            <p:cNvSpPr>
              <a:spLocks noChangeArrowheads="1"/>
            </p:cNvSpPr>
            <p:nvPr/>
          </p:nvSpPr>
          <p:spPr bwMode="gray">
            <a:xfrm>
              <a:off x="936" y="900"/>
              <a:ext cx="912" cy="798"/>
            </a:xfrm>
            <a:prstGeom prst="roundRect">
              <a:avLst>
                <a:gd name="adj" fmla="val 4824"/>
              </a:avLst>
            </a:prstGeom>
            <a:grp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8" name="Group 95"/>
          <p:cNvGrpSpPr>
            <a:grpSpLocks/>
          </p:cNvGrpSpPr>
          <p:nvPr/>
        </p:nvGrpSpPr>
        <p:grpSpPr bwMode="gray">
          <a:xfrm>
            <a:off x="4831838" y="3474484"/>
            <a:ext cx="1603664" cy="1600200"/>
            <a:chOff x="900" y="864"/>
            <a:chExt cx="984" cy="870"/>
          </a:xfrm>
          <a:noFill/>
        </p:grpSpPr>
        <p:sp>
          <p:nvSpPr>
            <p:cNvPr id="54" name="AutoShape 96"/>
            <p:cNvSpPr>
              <a:spLocks noChangeArrowheads="1"/>
            </p:cNvSpPr>
            <p:nvPr/>
          </p:nvSpPr>
          <p:spPr bwMode="gray">
            <a:xfrm>
              <a:off x="900" y="864"/>
              <a:ext cx="984" cy="870"/>
            </a:xfrm>
            <a:prstGeom prst="roundRect">
              <a:avLst>
                <a:gd name="adj" fmla="val 4824"/>
              </a:avLst>
            </a:prstGeom>
            <a:grpFill/>
            <a:ln w="57150">
              <a:solidFill>
                <a:srgbClr val="FF0000"/>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5" name="AutoShape 97"/>
            <p:cNvSpPr>
              <a:spLocks noChangeArrowheads="1"/>
            </p:cNvSpPr>
            <p:nvPr/>
          </p:nvSpPr>
          <p:spPr bwMode="gray">
            <a:xfrm>
              <a:off x="936" y="900"/>
              <a:ext cx="912" cy="798"/>
            </a:xfrm>
            <a:prstGeom prst="roundRect">
              <a:avLst>
                <a:gd name="adj" fmla="val 4824"/>
              </a:avLst>
            </a:prstGeom>
            <a:grp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9" name="Group 95"/>
          <p:cNvGrpSpPr>
            <a:grpSpLocks/>
          </p:cNvGrpSpPr>
          <p:nvPr/>
        </p:nvGrpSpPr>
        <p:grpSpPr bwMode="gray">
          <a:xfrm>
            <a:off x="6980448" y="3474484"/>
            <a:ext cx="1603664" cy="1600200"/>
            <a:chOff x="900" y="864"/>
            <a:chExt cx="984" cy="870"/>
          </a:xfrm>
          <a:noFill/>
        </p:grpSpPr>
        <p:sp>
          <p:nvSpPr>
            <p:cNvPr id="57" name="AutoShape 96"/>
            <p:cNvSpPr>
              <a:spLocks noChangeArrowheads="1"/>
            </p:cNvSpPr>
            <p:nvPr/>
          </p:nvSpPr>
          <p:spPr bwMode="gray">
            <a:xfrm>
              <a:off x="900" y="864"/>
              <a:ext cx="984" cy="870"/>
            </a:xfrm>
            <a:prstGeom prst="roundRect">
              <a:avLst>
                <a:gd name="adj" fmla="val 4824"/>
              </a:avLst>
            </a:prstGeom>
            <a:grpFill/>
            <a:ln w="57150">
              <a:solidFill>
                <a:srgbClr val="FF0000"/>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AutoShape 97"/>
            <p:cNvSpPr>
              <a:spLocks noChangeArrowheads="1"/>
            </p:cNvSpPr>
            <p:nvPr/>
          </p:nvSpPr>
          <p:spPr bwMode="gray">
            <a:xfrm>
              <a:off x="936" y="900"/>
              <a:ext cx="912" cy="798"/>
            </a:xfrm>
            <a:prstGeom prst="roundRect">
              <a:avLst>
                <a:gd name="adj" fmla="val 4824"/>
              </a:avLst>
            </a:prstGeom>
            <a:grpFill/>
            <a:ln w="12700">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0" name="Group 62"/>
          <p:cNvGrpSpPr/>
          <p:nvPr/>
        </p:nvGrpSpPr>
        <p:grpSpPr bwMode="gray">
          <a:xfrm>
            <a:off x="546099" y="1371600"/>
            <a:ext cx="8045008" cy="1752403"/>
            <a:chOff x="546099" y="1320444"/>
            <a:chExt cx="8045008" cy="1752403"/>
          </a:xfrm>
        </p:grpSpPr>
        <p:grpSp>
          <p:nvGrpSpPr>
            <p:cNvPr id="11" name="Group 52"/>
            <p:cNvGrpSpPr/>
            <p:nvPr/>
          </p:nvGrpSpPr>
          <p:grpSpPr bwMode="gray">
            <a:xfrm>
              <a:off x="546099" y="1320444"/>
              <a:ext cx="8045008" cy="1662223"/>
              <a:chOff x="546099" y="1320444"/>
              <a:chExt cx="8045008" cy="1662223"/>
            </a:xfrm>
          </p:grpSpPr>
          <p:sp>
            <p:nvSpPr>
              <p:cNvPr id="66" name="AutoShape 39"/>
              <p:cNvSpPr>
                <a:spLocks noChangeArrowheads="1"/>
              </p:cNvSpPr>
              <p:nvPr/>
            </p:nvSpPr>
            <p:spPr bwMode="gray">
              <a:xfrm>
                <a:off x="546099" y="1458224"/>
                <a:ext cx="8045008" cy="1510266"/>
              </a:xfrm>
              <a:prstGeom prst="roundRect">
                <a:avLst>
                  <a:gd name="adj" fmla="val 9093"/>
                </a:avLst>
              </a:prstGeom>
              <a:solidFill>
                <a:srgbClr val="FFFFFF"/>
              </a:solidFill>
              <a:ln w="9525">
                <a:solidFill>
                  <a:srgbClr val="FF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7" name="Rectangle 66"/>
              <p:cNvSpPr/>
              <p:nvPr/>
            </p:nvSpPr>
            <p:spPr bwMode="gray">
              <a:xfrm>
                <a:off x="903767" y="1320444"/>
                <a:ext cx="7347098" cy="23391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68" name="Rectangle 67"/>
              <p:cNvSpPr/>
              <p:nvPr/>
            </p:nvSpPr>
            <p:spPr bwMode="gray">
              <a:xfrm>
                <a:off x="904801" y="2748751"/>
                <a:ext cx="7347098" cy="23391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grpSp>
        <p:sp>
          <p:nvSpPr>
            <p:cNvPr id="65" name="Rectangle 64"/>
            <p:cNvSpPr/>
            <p:nvPr/>
          </p:nvSpPr>
          <p:spPr bwMode="gray">
            <a:xfrm>
              <a:off x="554368" y="1349298"/>
              <a:ext cx="8026106" cy="1723549"/>
            </a:xfrm>
            <a:prstGeom prst="rect">
              <a:avLst/>
            </a:prstGeom>
            <a:noFill/>
          </p:spPr>
          <p:txBody>
            <a:bodyPr wrap="square" tIns="182880" bIns="182880">
              <a:spAutoFit/>
            </a:bodyPr>
            <a:lstStyle/>
            <a:p>
              <a:r>
                <a:rPr lang="en-US" sz="2800" dirty="0" smtClean="0">
                  <a:solidFill>
                    <a:srgbClr val="0070C0"/>
                  </a:solidFill>
                </a:rPr>
                <a:t>Question</a:t>
              </a:r>
            </a:p>
            <a:p>
              <a:r>
                <a:rPr lang="en-US" sz="2000" b="0" dirty="0" smtClean="0"/>
                <a:t>Does your IT security address the risks associated </a:t>
              </a:r>
            </a:p>
            <a:p>
              <a:r>
                <a:rPr lang="en-US" sz="2000" b="0" dirty="0" smtClean="0"/>
                <a:t>with virtualization and private cloud before </a:t>
              </a:r>
            </a:p>
            <a:p>
              <a:r>
                <a:rPr lang="en-US" sz="2000" b="0" dirty="0" smtClean="0"/>
                <a:t>they are implemented?</a:t>
              </a:r>
              <a:endParaRPr lang="en-US" sz="2000" b="0" dirty="0"/>
            </a:p>
          </p:txBody>
        </p:sp>
      </p:grpSp>
      <p:sp>
        <p:nvSpPr>
          <p:cNvPr id="48" name="Slide Number Placeholder 1"/>
          <p:cNvSpPr txBox="1">
            <a:spLocks noGrp="1"/>
          </p:cNvSpPr>
          <p:nvPr/>
        </p:nvSpPr>
        <p:spPr bwMode="gray">
          <a:xfrm>
            <a:off x="457200" y="6477000"/>
            <a:ext cx="2133600" cy="304800"/>
          </a:xfrm>
          <a:prstGeom prst="rect">
            <a:avLst/>
          </a:prstGeom>
          <a:noFill/>
          <a:ln w="9525">
            <a:noFill/>
            <a:miter lim="800000"/>
            <a:headEnd/>
            <a:tailEnd/>
          </a:ln>
        </p:spPr>
        <p:txBody>
          <a:bodyPr/>
          <a:lstStyle/>
          <a:p>
            <a:pPr algn="l"/>
            <a:fld id="{70287021-4B53-4B10-9F03-0BCFEBC85B38}" type="slidenum">
              <a:rPr lang="en-US" sz="1200" b="0">
                <a:cs typeface="Arial" charset="0"/>
              </a:rPr>
              <a:pPr algn="l"/>
              <a:t>5</a:t>
            </a:fld>
            <a:endParaRPr lang="en-US" sz="1200" b="0">
              <a:cs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up)">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Bottom)">
                                      <p:cBhvr>
                                        <p:cTn id="22" dur="500"/>
                                        <p:tgtEl>
                                          <p:spTgt spid="2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lide(fromBottom)">
                                      <p:cBhvr>
                                        <p:cTn id="25" dur="500"/>
                                        <p:tgtEl>
                                          <p:spTgt spid="3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slide(fromBottom)">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cTn>
                              </p:par>
                              <p:par>
                                <p:cTn id="37" presetID="3" presetClass="emph" presetSubtype="2" fill="hold" grpId="0" nodeType="withEffect">
                                  <p:stCondLst>
                                    <p:cond delay="0"/>
                                  </p:stCondLst>
                                  <p:childTnLst>
                                    <p:animClr clrSpc="rgb">
                                      <p:cBhvr override="childStyle">
                                        <p:cTn id="38" dur="2000" fill="hold"/>
                                        <p:tgtEl>
                                          <p:spTgt spid="33"/>
                                        </p:tgtEl>
                                        <p:attrNameLst>
                                          <p:attrName>style.color</p:attrName>
                                        </p:attrNameLst>
                                      </p:cBhvr>
                                      <p:to>
                                        <a:schemeClr val="bg2"/>
                                      </p:to>
                                    </p:animClr>
                                  </p:childTnLst>
                                </p:cTn>
                              </p:par>
                              <p:par>
                                <p:cTn id="39" presetID="3" presetClass="emph" presetSubtype="2" fill="hold" grpId="1" nodeType="withEffect">
                                  <p:stCondLst>
                                    <p:cond delay="0"/>
                                  </p:stCondLst>
                                  <p:childTnLst>
                                    <p:animClr clrSpc="rgb">
                                      <p:cBhvr override="childStyle">
                                        <p:cTn id="40" dur="1000" fill="hold"/>
                                        <p:tgtEl>
                                          <p:spTgt spid="36"/>
                                        </p:tgtEl>
                                        <p:attrNameLst>
                                          <p:attrName>style.color</p:attrName>
                                        </p:attrNameLst>
                                      </p:cBhvr>
                                      <p:to>
                                        <a:schemeClr val="bg2"/>
                                      </p:to>
                                    </p:animClr>
                                  </p:childTnLst>
                                </p:cTn>
                              </p:par>
                              <p:par>
                                <p:cTn id="41" presetID="3" presetClass="emph" presetSubtype="2" fill="hold" grpId="1" nodeType="withEffect">
                                  <p:stCondLst>
                                    <p:cond delay="0"/>
                                  </p:stCondLst>
                                  <p:childTnLst>
                                    <p:animClr clrSpc="rgb">
                                      <p:cBhvr override="childStyle">
                                        <p:cTn id="42" dur="1000" fill="hold"/>
                                        <p:tgtEl>
                                          <p:spTgt spid="44"/>
                                        </p:tgtEl>
                                        <p:attrNameLst>
                                          <p:attrName>style.color</p:attrName>
                                        </p:attrNameLst>
                                      </p:cBhvr>
                                      <p:to>
                                        <a:schemeClr val="bg2"/>
                                      </p:to>
                                    </p:animClr>
                                  </p:childTnLst>
                                </p:cTn>
                              </p:par>
                              <p:par>
                                <p:cTn id="43" presetID="3" presetClass="emph" presetSubtype="2" fill="hold" grpId="1" nodeType="withEffect">
                                  <p:stCondLst>
                                    <p:cond delay="0"/>
                                  </p:stCondLst>
                                  <p:childTnLst>
                                    <p:animClr clrSpc="rgb">
                                      <p:cBhvr override="childStyle">
                                        <p:cTn id="44" dur="1000" fill="hold"/>
                                        <p:tgtEl>
                                          <p:spTgt spid="28"/>
                                        </p:tgtEl>
                                        <p:attrNameLst>
                                          <p:attrName>style.color</p:attrName>
                                        </p:attrNameLst>
                                      </p:cBhvr>
                                      <p:to>
                                        <a:schemeClr val="bg2"/>
                                      </p:to>
                                    </p:animClr>
                                  </p:childTnLst>
                                </p:cTn>
                              </p:par>
                              <p:par>
                                <p:cTn id="45" presetID="3" presetClass="emph" presetSubtype="2" fill="hold" grpId="1" nodeType="withEffect">
                                  <p:stCondLst>
                                    <p:cond delay="0"/>
                                  </p:stCondLst>
                                  <p:childTnLst>
                                    <p:animClr clrSpc="rgb">
                                      <p:cBhvr override="childStyle">
                                        <p:cTn id="46" dur="1000" fill="hold"/>
                                        <p:tgtEl>
                                          <p:spTgt spid="7"/>
                                        </p:tgtEl>
                                        <p:attrNameLst>
                                          <p:attrName>style.color</p:attrName>
                                        </p:attrNameLst>
                                      </p:cBhvr>
                                      <p:to>
                                        <a:schemeClr val="bg2"/>
                                      </p:to>
                                    </p:animClr>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7" grpId="0"/>
      <p:bldP spid="7" grpId="1"/>
      <p:bldP spid="33" grpId="0"/>
      <p:bldP spid="28" grpId="0"/>
      <p:bldP spid="28" grpId="1"/>
      <p:bldP spid="36" grpId="0"/>
      <p:bldP spid="36" grpId="1"/>
      <p:bldP spid="44" grpId="0"/>
      <p:bldP spid="44" grpId="1"/>
      <p:bldP spid="12" grpId="0"/>
      <p:bldP spid="12"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gray">
          <a:xfrm>
            <a:off x="76200" y="2952750"/>
            <a:ext cx="8972550" cy="409575"/>
          </a:xfrm>
          <a:prstGeom prst="leftRightArrow">
            <a:avLst>
              <a:gd name="adj1" fmla="val 60954"/>
              <a:gd name="adj2" fmla="val 63185"/>
            </a:avLst>
          </a:prstGeom>
          <a:solidFill>
            <a:schemeClr val="accent1"/>
          </a:solidFill>
          <a:ln w="28575">
            <a:noFill/>
            <a:miter lim="800000"/>
            <a:headEnd/>
            <a:tailEnd/>
          </a:ln>
        </p:spPr>
        <p:txBody>
          <a:bodyPr wrap="none" anchor="ctr"/>
          <a:lstStyle/>
          <a:p>
            <a:pPr algn="ctr" eaLnBrk="0" hangingPunct="0">
              <a:defRPr/>
            </a:pPr>
            <a:endParaRPr lang="en-US" sz="2400">
              <a:solidFill>
                <a:srgbClr val="000000"/>
              </a:solidFill>
              <a:latin typeface="Arial" charset="0"/>
              <a:cs typeface="+mn-cs"/>
            </a:endParaRPr>
          </a:p>
        </p:txBody>
      </p:sp>
      <p:sp>
        <p:nvSpPr>
          <p:cNvPr id="13315" name="AutoShape 3"/>
          <p:cNvSpPr>
            <a:spLocks noChangeArrowheads="1"/>
          </p:cNvSpPr>
          <p:nvPr/>
        </p:nvSpPr>
        <p:spPr bwMode="gray">
          <a:xfrm>
            <a:off x="390525" y="3105150"/>
            <a:ext cx="1638300" cy="3019425"/>
          </a:xfrm>
          <a:prstGeom prst="roundRect">
            <a:avLst>
              <a:gd name="adj" fmla="val 4167"/>
            </a:avLst>
          </a:prstGeom>
          <a:gradFill rotWithShape="1">
            <a:gsLst>
              <a:gs pos="0">
                <a:srgbClr val="EBEBEB"/>
              </a:gs>
              <a:gs pos="100000">
                <a:srgbClr val="FFFFFF"/>
              </a:gs>
            </a:gsLst>
            <a:lin ang="5400000" scaled="1"/>
          </a:gradFill>
          <a:ln w="9525" algn="ctr">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316" name="AutoShape 4"/>
          <p:cNvSpPr>
            <a:spLocks noChangeArrowheads="1"/>
          </p:cNvSpPr>
          <p:nvPr/>
        </p:nvSpPr>
        <p:spPr bwMode="gray">
          <a:xfrm>
            <a:off x="2066925" y="3105150"/>
            <a:ext cx="1638300" cy="3019425"/>
          </a:xfrm>
          <a:prstGeom prst="roundRect">
            <a:avLst>
              <a:gd name="adj" fmla="val 4167"/>
            </a:avLst>
          </a:prstGeom>
          <a:gradFill rotWithShape="1">
            <a:gsLst>
              <a:gs pos="0">
                <a:srgbClr val="EBEBEB"/>
              </a:gs>
              <a:gs pos="100000">
                <a:srgbClr val="FFFFFF"/>
              </a:gs>
            </a:gsLst>
            <a:lin ang="5400000" scaled="1"/>
          </a:gradFill>
          <a:ln w="9525">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317" name="Rectangle 5"/>
          <p:cNvSpPr>
            <a:spLocks noChangeArrowheads="1"/>
          </p:cNvSpPr>
          <p:nvPr/>
        </p:nvSpPr>
        <p:spPr bwMode="gray">
          <a:xfrm>
            <a:off x="400050" y="3429000"/>
            <a:ext cx="1619250" cy="2581275"/>
          </a:xfrm>
          <a:prstGeom prst="rect">
            <a:avLst/>
          </a:prstGeom>
          <a:gradFill rotWithShape="1">
            <a:gsLst>
              <a:gs pos="0">
                <a:srgbClr val="D8D8D8"/>
              </a:gs>
              <a:gs pos="100000">
                <a:srgbClr val="EAEAEA"/>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318" name="AutoShape 6"/>
          <p:cNvSpPr>
            <a:spLocks noChangeArrowheads="1"/>
          </p:cNvSpPr>
          <p:nvPr/>
        </p:nvSpPr>
        <p:spPr bwMode="gray">
          <a:xfrm>
            <a:off x="3743325" y="3105150"/>
            <a:ext cx="1638300" cy="3019425"/>
          </a:xfrm>
          <a:prstGeom prst="roundRect">
            <a:avLst>
              <a:gd name="adj" fmla="val 4167"/>
            </a:avLst>
          </a:prstGeom>
          <a:gradFill rotWithShape="1">
            <a:gsLst>
              <a:gs pos="0">
                <a:srgbClr val="EBEBEB"/>
              </a:gs>
              <a:gs pos="100000">
                <a:srgbClr val="FFFFFF"/>
              </a:gs>
            </a:gsLst>
            <a:lin ang="5400000" scaled="1"/>
          </a:gradFill>
          <a:ln w="9525">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nvGrpSpPr>
          <p:cNvPr id="16" name="Group 232"/>
          <p:cNvGrpSpPr>
            <a:grpSpLocks/>
          </p:cNvGrpSpPr>
          <p:nvPr/>
        </p:nvGrpSpPr>
        <p:grpSpPr bwMode="auto">
          <a:xfrm>
            <a:off x="538163" y="4605338"/>
            <a:ext cx="1323975" cy="615950"/>
            <a:chOff x="339" y="2877"/>
            <a:chExt cx="834" cy="388"/>
          </a:xfrm>
        </p:grpSpPr>
        <p:sp>
          <p:nvSpPr>
            <p:cNvPr id="57542" name="Text Box 366"/>
            <p:cNvSpPr txBox="1">
              <a:spLocks noChangeArrowheads="1"/>
            </p:cNvSpPr>
            <p:nvPr/>
          </p:nvSpPr>
          <p:spPr bwMode="gray">
            <a:xfrm>
              <a:off x="339" y="3150"/>
              <a:ext cx="834" cy="115"/>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Internal Employees</a:t>
              </a:r>
            </a:p>
          </p:txBody>
        </p:sp>
        <p:pic>
          <p:nvPicPr>
            <p:cNvPr id="57543" name="Picture 234" descr="_people4"/>
            <p:cNvPicPr>
              <a:picLocks noChangeAspect="1" noChangeArrowheads="1"/>
            </p:cNvPicPr>
            <p:nvPr/>
          </p:nvPicPr>
          <p:blipFill>
            <a:blip r:embed="rId3" cstate="print"/>
            <a:srcRect/>
            <a:stretch>
              <a:fillRect/>
            </a:stretch>
          </p:blipFill>
          <p:spPr bwMode="gray">
            <a:xfrm>
              <a:off x="563" y="2877"/>
              <a:ext cx="386" cy="293"/>
            </a:xfrm>
            <a:prstGeom prst="rect">
              <a:avLst/>
            </a:prstGeom>
            <a:noFill/>
            <a:ln w="9525">
              <a:noFill/>
              <a:miter lim="800000"/>
              <a:headEnd/>
              <a:tailEnd/>
            </a:ln>
          </p:spPr>
        </p:pic>
      </p:grpSp>
      <p:sp>
        <p:nvSpPr>
          <p:cNvPr id="13320" name="AutoShape 7"/>
          <p:cNvSpPr>
            <a:spLocks noChangeArrowheads="1"/>
          </p:cNvSpPr>
          <p:nvPr/>
        </p:nvSpPr>
        <p:spPr bwMode="gray">
          <a:xfrm>
            <a:off x="5419725" y="3105150"/>
            <a:ext cx="1638300" cy="3019425"/>
          </a:xfrm>
          <a:prstGeom prst="roundRect">
            <a:avLst>
              <a:gd name="adj" fmla="val 4167"/>
            </a:avLst>
          </a:prstGeom>
          <a:gradFill rotWithShape="1">
            <a:gsLst>
              <a:gs pos="0">
                <a:srgbClr val="EBEBEB"/>
              </a:gs>
              <a:gs pos="100000">
                <a:srgbClr val="FFFFFF"/>
              </a:gs>
            </a:gsLst>
            <a:lin ang="5400000" scaled="1"/>
          </a:gradFill>
          <a:ln w="9525">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321" name="AutoShape 8"/>
          <p:cNvSpPr>
            <a:spLocks noChangeArrowheads="1"/>
          </p:cNvSpPr>
          <p:nvPr/>
        </p:nvSpPr>
        <p:spPr bwMode="gray">
          <a:xfrm>
            <a:off x="7096125" y="3105150"/>
            <a:ext cx="1638300" cy="3019425"/>
          </a:xfrm>
          <a:prstGeom prst="roundRect">
            <a:avLst>
              <a:gd name="adj" fmla="val 4167"/>
            </a:avLst>
          </a:prstGeom>
          <a:gradFill rotWithShape="1">
            <a:gsLst>
              <a:gs pos="0">
                <a:srgbClr val="EBEBEB"/>
              </a:gs>
              <a:gs pos="100000">
                <a:srgbClr val="FFFFFF"/>
              </a:gs>
            </a:gsLst>
            <a:lin ang="5400000" scaled="1"/>
          </a:gradFill>
          <a:ln w="9525">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nvGrpSpPr>
          <p:cNvPr id="17" name="Group 9"/>
          <p:cNvGrpSpPr>
            <a:grpSpLocks/>
          </p:cNvGrpSpPr>
          <p:nvPr/>
        </p:nvGrpSpPr>
        <p:grpSpPr bwMode="auto">
          <a:xfrm>
            <a:off x="2076450" y="3429000"/>
            <a:ext cx="6648450" cy="838200"/>
            <a:chOff x="1308" y="2160"/>
            <a:chExt cx="4188" cy="528"/>
          </a:xfrm>
        </p:grpSpPr>
        <p:sp>
          <p:nvSpPr>
            <p:cNvPr id="13506" name="Rectangle 10"/>
            <p:cNvSpPr>
              <a:spLocks noChangeArrowheads="1"/>
            </p:cNvSpPr>
            <p:nvPr/>
          </p:nvSpPr>
          <p:spPr bwMode="gray">
            <a:xfrm>
              <a:off x="1308" y="2160"/>
              <a:ext cx="1020" cy="528"/>
            </a:xfrm>
            <a:prstGeom prst="rect">
              <a:avLst/>
            </a:prstGeom>
            <a:gradFill rotWithShape="1">
              <a:gsLst>
                <a:gs pos="0">
                  <a:srgbClr val="D8D8D8"/>
                </a:gs>
                <a:gs pos="100000">
                  <a:srgbClr val="EAEAEA"/>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7" name="Rectangle 11"/>
            <p:cNvSpPr>
              <a:spLocks noChangeArrowheads="1"/>
            </p:cNvSpPr>
            <p:nvPr/>
          </p:nvSpPr>
          <p:spPr bwMode="gray">
            <a:xfrm>
              <a:off x="2364" y="2160"/>
              <a:ext cx="1020" cy="528"/>
            </a:xfrm>
            <a:prstGeom prst="rect">
              <a:avLst/>
            </a:prstGeom>
            <a:gradFill rotWithShape="1">
              <a:gsLst>
                <a:gs pos="0">
                  <a:srgbClr val="D8D8D8"/>
                </a:gs>
                <a:gs pos="100000">
                  <a:srgbClr val="EAEAEA"/>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8" name="Rectangle 12"/>
            <p:cNvSpPr>
              <a:spLocks noChangeArrowheads="1"/>
            </p:cNvSpPr>
            <p:nvPr/>
          </p:nvSpPr>
          <p:spPr bwMode="gray">
            <a:xfrm>
              <a:off x="3420" y="2160"/>
              <a:ext cx="1020" cy="528"/>
            </a:xfrm>
            <a:prstGeom prst="rect">
              <a:avLst/>
            </a:prstGeom>
            <a:gradFill rotWithShape="1">
              <a:gsLst>
                <a:gs pos="0">
                  <a:srgbClr val="D8D8D8"/>
                </a:gs>
                <a:gs pos="100000">
                  <a:srgbClr val="EAEAEA"/>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9" name="Rectangle 13"/>
            <p:cNvSpPr>
              <a:spLocks noChangeArrowheads="1"/>
            </p:cNvSpPr>
            <p:nvPr/>
          </p:nvSpPr>
          <p:spPr bwMode="gray">
            <a:xfrm>
              <a:off x="4476" y="2160"/>
              <a:ext cx="1020" cy="528"/>
            </a:xfrm>
            <a:prstGeom prst="rect">
              <a:avLst/>
            </a:prstGeom>
            <a:gradFill rotWithShape="1">
              <a:gsLst>
                <a:gs pos="0">
                  <a:srgbClr val="D8D8D8"/>
                </a:gs>
                <a:gs pos="100000">
                  <a:srgbClr val="EAEAEA"/>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grpSp>
        <p:nvGrpSpPr>
          <p:cNvPr id="18" name="Group 14"/>
          <p:cNvGrpSpPr>
            <a:grpSpLocks/>
          </p:cNvGrpSpPr>
          <p:nvPr/>
        </p:nvGrpSpPr>
        <p:grpSpPr bwMode="auto">
          <a:xfrm>
            <a:off x="414338" y="3138488"/>
            <a:ext cx="8296275" cy="114300"/>
            <a:chOff x="261" y="1977"/>
            <a:chExt cx="5226" cy="72"/>
          </a:xfrm>
        </p:grpSpPr>
        <p:sp>
          <p:nvSpPr>
            <p:cNvPr id="13501" name="AutoShape 15"/>
            <p:cNvSpPr>
              <a:spLocks noChangeArrowheads="1"/>
            </p:cNvSpPr>
            <p:nvPr/>
          </p:nvSpPr>
          <p:spPr bwMode="gray">
            <a:xfrm>
              <a:off x="261" y="1977"/>
              <a:ext cx="999" cy="72"/>
            </a:xfrm>
            <a:prstGeom prst="roundRect">
              <a:avLst>
                <a:gd name="adj" fmla="val 41667"/>
              </a:avLst>
            </a:prstGeom>
            <a:gradFill rotWithShape="1">
              <a:gsLst>
                <a:gs pos="0">
                  <a:srgbClr val="FFFFFF"/>
                </a:gs>
                <a:gs pos="100000">
                  <a:srgbClr val="EBEBEB"/>
                </a:gs>
              </a:gsLst>
              <a:lin ang="5400000" scaled="1"/>
            </a:gradFill>
            <a:ln w="9525" algn="ctr">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2" name="AutoShape 16"/>
            <p:cNvSpPr>
              <a:spLocks noChangeArrowheads="1"/>
            </p:cNvSpPr>
            <p:nvPr/>
          </p:nvSpPr>
          <p:spPr bwMode="gray">
            <a:xfrm>
              <a:off x="1317" y="1977"/>
              <a:ext cx="999" cy="72"/>
            </a:xfrm>
            <a:prstGeom prst="roundRect">
              <a:avLst>
                <a:gd name="adj" fmla="val 41667"/>
              </a:avLst>
            </a:prstGeom>
            <a:gradFill rotWithShape="1">
              <a:gsLst>
                <a:gs pos="0">
                  <a:srgbClr val="FFFFFF"/>
                </a:gs>
                <a:gs pos="100000">
                  <a:srgbClr val="EBEBEB"/>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3" name="AutoShape 17"/>
            <p:cNvSpPr>
              <a:spLocks noChangeArrowheads="1"/>
            </p:cNvSpPr>
            <p:nvPr/>
          </p:nvSpPr>
          <p:spPr bwMode="gray">
            <a:xfrm>
              <a:off x="2373" y="1977"/>
              <a:ext cx="999" cy="72"/>
            </a:xfrm>
            <a:prstGeom prst="roundRect">
              <a:avLst>
                <a:gd name="adj" fmla="val 41667"/>
              </a:avLst>
            </a:prstGeom>
            <a:gradFill rotWithShape="1">
              <a:gsLst>
                <a:gs pos="0">
                  <a:srgbClr val="FFFFFF"/>
                </a:gs>
                <a:gs pos="100000">
                  <a:srgbClr val="EBEBEB"/>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4" name="AutoShape 18"/>
            <p:cNvSpPr>
              <a:spLocks noChangeArrowheads="1"/>
            </p:cNvSpPr>
            <p:nvPr/>
          </p:nvSpPr>
          <p:spPr bwMode="gray">
            <a:xfrm>
              <a:off x="3432" y="1977"/>
              <a:ext cx="999" cy="72"/>
            </a:xfrm>
            <a:prstGeom prst="roundRect">
              <a:avLst>
                <a:gd name="adj" fmla="val 41667"/>
              </a:avLst>
            </a:prstGeom>
            <a:gradFill rotWithShape="1">
              <a:gsLst>
                <a:gs pos="0">
                  <a:srgbClr val="FFFFFF"/>
                </a:gs>
                <a:gs pos="100000">
                  <a:srgbClr val="EBEBEB"/>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505" name="AutoShape 19"/>
            <p:cNvSpPr>
              <a:spLocks noChangeArrowheads="1"/>
            </p:cNvSpPr>
            <p:nvPr/>
          </p:nvSpPr>
          <p:spPr bwMode="gray">
            <a:xfrm>
              <a:off x="4488" y="1977"/>
              <a:ext cx="999" cy="72"/>
            </a:xfrm>
            <a:prstGeom prst="roundRect">
              <a:avLst>
                <a:gd name="adj" fmla="val 41667"/>
              </a:avLst>
            </a:prstGeom>
            <a:gradFill rotWithShape="1">
              <a:gsLst>
                <a:gs pos="0">
                  <a:srgbClr val="FFFFFF"/>
                </a:gs>
                <a:gs pos="100000">
                  <a:srgbClr val="EBEBEB"/>
                </a:gs>
              </a:gsLst>
              <a:lin ang="5400000" scaled="1"/>
            </a:gra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sp>
        <p:nvSpPr>
          <p:cNvPr id="57356" name="Rectangle 2"/>
          <p:cNvSpPr>
            <a:spLocks noGrp="1" noChangeArrowheads="1"/>
          </p:cNvSpPr>
          <p:nvPr>
            <p:ph type="title" idx="4294967295"/>
          </p:nvPr>
        </p:nvSpPr>
        <p:spPr bwMode="gray"/>
        <p:txBody>
          <a:bodyPr/>
          <a:lstStyle/>
          <a:p>
            <a:pPr eaLnBrk="1" hangingPunct="1"/>
            <a:r>
              <a:rPr lang="en-US" smtClean="0"/>
              <a:t>Adoption of Cloud Computing is Expanding the Enterprise Attack Surface</a:t>
            </a:r>
          </a:p>
        </p:txBody>
      </p:sp>
      <p:sp>
        <p:nvSpPr>
          <p:cNvPr id="57357" name="Text Box 211"/>
          <p:cNvSpPr txBox="1">
            <a:spLocks noChangeArrowheads="1"/>
          </p:cNvSpPr>
          <p:nvPr/>
        </p:nvSpPr>
        <p:spPr bwMode="gray">
          <a:xfrm>
            <a:off x="4006850" y="5695950"/>
            <a:ext cx="512763" cy="273050"/>
          </a:xfrm>
          <a:prstGeom prst="rect">
            <a:avLst/>
          </a:prstGeom>
          <a:solidFill>
            <a:srgbClr val="FFFFFF">
              <a:alpha val="61176"/>
            </a:srgbClr>
          </a:solidFill>
          <a:ln w="19050" algn="ctr">
            <a:noFill/>
            <a:miter lim="800000"/>
            <a:headEnd/>
            <a:tailEnd/>
          </a:ln>
        </p:spPr>
        <p:txBody>
          <a:bodyPr wrap="none" lIns="0" tIns="0" rIns="0" bIns="0">
            <a:spAutoFit/>
          </a:bodyPr>
          <a:lstStyle/>
          <a:p>
            <a:pPr algn="ctr">
              <a:lnSpc>
                <a:spcPct val="90000"/>
              </a:lnSpc>
            </a:pPr>
            <a:r>
              <a:rPr lang="en-US" sz="1000" b="0">
                <a:solidFill>
                  <a:srgbClr val="777777"/>
                </a:solidFill>
              </a:rPr>
              <a:t>Business</a:t>
            </a:r>
          </a:p>
          <a:p>
            <a:pPr algn="ctr">
              <a:lnSpc>
                <a:spcPct val="90000"/>
              </a:lnSpc>
            </a:pPr>
            <a:r>
              <a:rPr lang="en-US" sz="1000" b="0">
                <a:solidFill>
                  <a:srgbClr val="777777"/>
                </a:solidFill>
              </a:rPr>
              <a:t>Analytics</a:t>
            </a:r>
          </a:p>
        </p:txBody>
      </p:sp>
      <p:sp>
        <p:nvSpPr>
          <p:cNvPr id="57358" name="Text Box 237"/>
          <p:cNvSpPr txBox="1">
            <a:spLocks noChangeArrowheads="1"/>
          </p:cNvSpPr>
          <p:nvPr/>
        </p:nvSpPr>
        <p:spPr bwMode="gray">
          <a:xfrm>
            <a:off x="3870325" y="4854575"/>
            <a:ext cx="681038" cy="273050"/>
          </a:xfrm>
          <a:prstGeom prst="rect">
            <a:avLst/>
          </a:prstGeom>
          <a:noFill/>
          <a:ln w="19050" algn="ctr">
            <a:noFill/>
            <a:miter lim="800000"/>
            <a:headEnd/>
            <a:tailEnd/>
          </a:ln>
        </p:spPr>
        <p:txBody>
          <a:bodyPr wrap="none" lIns="0" tIns="0" rIns="0" bIns="0">
            <a:spAutoFit/>
          </a:bodyPr>
          <a:lstStyle/>
          <a:p>
            <a:pPr algn="ctr">
              <a:lnSpc>
                <a:spcPct val="90000"/>
              </a:lnSpc>
            </a:pPr>
            <a:r>
              <a:rPr lang="en-US" sz="1000" b="0">
                <a:solidFill>
                  <a:srgbClr val="777777"/>
                </a:solidFill>
              </a:rPr>
              <a:t>Enterprise</a:t>
            </a:r>
          </a:p>
          <a:p>
            <a:pPr algn="ctr">
              <a:lnSpc>
                <a:spcPct val="90000"/>
              </a:lnSpc>
            </a:pPr>
            <a:r>
              <a:rPr lang="en-US" sz="1000" b="0">
                <a:solidFill>
                  <a:srgbClr val="777777"/>
                </a:solidFill>
              </a:rPr>
              <a:t>Applications</a:t>
            </a:r>
          </a:p>
        </p:txBody>
      </p:sp>
      <p:sp>
        <p:nvSpPr>
          <p:cNvPr id="57359" name="Text Box 251"/>
          <p:cNvSpPr txBox="1">
            <a:spLocks noChangeArrowheads="1"/>
          </p:cNvSpPr>
          <p:nvPr/>
        </p:nvSpPr>
        <p:spPr bwMode="gray">
          <a:xfrm>
            <a:off x="4784725" y="5694363"/>
            <a:ext cx="422275" cy="136525"/>
          </a:xfrm>
          <a:prstGeom prst="rect">
            <a:avLst/>
          </a:prstGeom>
          <a:solidFill>
            <a:schemeClr val="bg1">
              <a:alpha val="58823"/>
            </a:schemeClr>
          </a:solidFill>
          <a:ln w="19050" algn="ctr">
            <a:noFill/>
            <a:miter lim="800000"/>
            <a:headEnd/>
            <a:tailEnd/>
          </a:ln>
        </p:spPr>
        <p:txBody>
          <a:bodyPr wrap="none" lIns="0" tIns="0" rIns="0" bIns="0" anchor="ctr">
            <a:spAutoFit/>
          </a:bodyPr>
          <a:lstStyle/>
          <a:p>
            <a:pPr algn="ctr">
              <a:lnSpc>
                <a:spcPct val="90000"/>
              </a:lnSpc>
            </a:pPr>
            <a:r>
              <a:rPr lang="en-US" sz="1000" b="0">
                <a:solidFill>
                  <a:srgbClr val="777777"/>
                </a:solidFill>
              </a:rPr>
              <a:t>Replica</a:t>
            </a:r>
          </a:p>
        </p:txBody>
      </p:sp>
      <p:sp>
        <p:nvSpPr>
          <p:cNvPr id="57360" name="Text Box 281"/>
          <p:cNvSpPr txBox="1">
            <a:spLocks noChangeArrowheads="1"/>
          </p:cNvSpPr>
          <p:nvPr/>
        </p:nvSpPr>
        <p:spPr bwMode="gray">
          <a:xfrm>
            <a:off x="8020050" y="5686425"/>
            <a:ext cx="420688" cy="273050"/>
          </a:xfrm>
          <a:prstGeom prst="rect">
            <a:avLst/>
          </a:prstGeom>
          <a:noFill/>
          <a:ln w="9525" algn="ctr">
            <a:noFill/>
            <a:miter lim="800000"/>
            <a:headEnd/>
            <a:tailEnd/>
          </a:ln>
        </p:spPr>
        <p:txBody>
          <a:bodyPr wrap="none" lIns="0" tIns="0" rIns="0" bIns="0">
            <a:spAutoFit/>
          </a:bodyPr>
          <a:lstStyle/>
          <a:p>
            <a:pPr algn="ctr">
              <a:lnSpc>
                <a:spcPct val="90000"/>
              </a:lnSpc>
            </a:pPr>
            <a:r>
              <a:rPr lang="en-US" sz="1000" b="0">
                <a:solidFill>
                  <a:srgbClr val="777777"/>
                </a:solidFill>
              </a:rPr>
              <a:t>Backup</a:t>
            </a:r>
          </a:p>
          <a:p>
            <a:pPr algn="ctr">
              <a:lnSpc>
                <a:spcPct val="90000"/>
              </a:lnSpc>
            </a:pPr>
            <a:r>
              <a:rPr lang="en-US" sz="1000" b="0">
                <a:solidFill>
                  <a:srgbClr val="777777"/>
                </a:solidFill>
              </a:rPr>
              <a:t>Disk</a:t>
            </a:r>
          </a:p>
        </p:txBody>
      </p:sp>
      <p:sp>
        <p:nvSpPr>
          <p:cNvPr id="57361" name="Text Box 284"/>
          <p:cNvSpPr txBox="1">
            <a:spLocks noChangeArrowheads="1"/>
          </p:cNvSpPr>
          <p:nvPr/>
        </p:nvSpPr>
        <p:spPr bwMode="gray">
          <a:xfrm>
            <a:off x="7505700" y="4854575"/>
            <a:ext cx="838200" cy="136525"/>
          </a:xfrm>
          <a:prstGeom prst="rect">
            <a:avLst/>
          </a:prstGeom>
          <a:noFill/>
          <a:ln w="9525" algn="ctr">
            <a:noFill/>
            <a:miter lim="800000"/>
            <a:headEnd/>
            <a:tailEnd/>
          </a:ln>
        </p:spPr>
        <p:txBody>
          <a:bodyPr lIns="0" tIns="0" rIns="0" bIns="0">
            <a:spAutoFit/>
          </a:bodyPr>
          <a:lstStyle/>
          <a:p>
            <a:pPr algn="ctr">
              <a:lnSpc>
                <a:spcPct val="90000"/>
              </a:lnSpc>
            </a:pPr>
            <a:r>
              <a:rPr lang="en-US" sz="1000" b="0">
                <a:solidFill>
                  <a:srgbClr val="777777"/>
                </a:solidFill>
              </a:rPr>
              <a:t>Backup Tape</a:t>
            </a:r>
          </a:p>
        </p:txBody>
      </p:sp>
      <p:sp>
        <p:nvSpPr>
          <p:cNvPr id="57362" name="Text Box 291"/>
          <p:cNvSpPr txBox="1">
            <a:spLocks noChangeArrowheads="1"/>
          </p:cNvSpPr>
          <p:nvPr/>
        </p:nvSpPr>
        <p:spPr bwMode="gray">
          <a:xfrm>
            <a:off x="5949950" y="5686425"/>
            <a:ext cx="681038" cy="273050"/>
          </a:xfrm>
          <a:prstGeom prst="rect">
            <a:avLst/>
          </a:prstGeom>
          <a:noFill/>
          <a:ln w="9525" algn="ctr">
            <a:noFill/>
            <a:miter lim="800000"/>
            <a:headEnd/>
            <a:tailEnd/>
          </a:ln>
        </p:spPr>
        <p:txBody>
          <a:bodyPr wrap="none" lIns="0" tIns="0" rIns="0" bIns="0">
            <a:spAutoFit/>
          </a:bodyPr>
          <a:lstStyle/>
          <a:p>
            <a:pPr algn="ctr">
              <a:lnSpc>
                <a:spcPct val="90000"/>
              </a:lnSpc>
            </a:pPr>
            <a:r>
              <a:rPr lang="en-US" sz="1000" b="0">
                <a:solidFill>
                  <a:srgbClr val="777777"/>
                </a:solidFill>
              </a:rPr>
              <a:t>SharePoint</a:t>
            </a:r>
          </a:p>
          <a:p>
            <a:pPr algn="ctr">
              <a:lnSpc>
                <a:spcPct val="90000"/>
              </a:lnSpc>
            </a:pPr>
            <a:r>
              <a:rPr lang="en-US" sz="1000" b="0">
                <a:solidFill>
                  <a:srgbClr val="777777"/>
                </a:solidFill>
              </a:rPr>
              <a:t>eRoom, etc.</a:t>
            </a:r>
          </a:p>
        </p:txBody>
      </p:sp>
      <p:sp>
        <p:nvSpPr>
          <p:cNvPr id="57363" name="Text Box 294"/>
          <p:cNvSpPr txBox="1">
            <a:spLocks noChangeArrowheads="1"/>
          </p:cNvSpPr>
          <p:nvPr/>
        </p:nvSpPr>
        <p:spPr bwMode="gray">
          <a:xfrm>
            <a:off x="5984875" y="4854575"/>
            <a:ext cx="612775" cy="136525"/>
          </a:xfrm>
          <a:prstGeom prst="rect">
            <a:avLst/>
          </a:prstGeom>
          <a:noFill/>
          <a:ln w="9525" algn="ctr">
            <a:noFill/>
            <a:miter lim="800000"/>
            <a:headEnd/>
            <a:tailEnd/>
          </a:ln>
        </p:spPr>
        <p:txBody>
          <a:bodyPr wrap="none" lIns="0" tIns="0" rIns="0" bIns="0">
            <a:spAutoFit/>
          </a:bodyPr>
          <a:lstStyle/>
          <a:p>
            <a:pPr algn="ctr">
              <a:lnSpc>
                <a:spcPct val="90000"/>
              </a:lnSpc>
            </a:pPr>
            <a:r>
              <a:rPr lang="en-US" sz="1000" b="0">
                <a:solidFill>
                  <a:srgbClr val="777777"/>
                </a:solidFill>
              </a:rPr>
              <a:t>File Server</a:t>
            </a:r>
          </a:p>
        </p:txBody>
      </p:sp>
      <p:sp>
        <p:nvSpPr>
          <p:cNvPr id="57364" name="Text Box 314"/>
          <p:cNvSpPr txBox="1">
            <a:spLocks noChangeArrowheads="1"/>
          </p:cNvSpPr>
          <p:nvPr/>
        </p:nvSpPr>
        <p:spPr bwMode="gray">
          <a:xfrm>
            <a:off x="7454900" y="5702300"/>
            <a:ext cx="366713" cy="273050"/>
          </a:xfrm>
          <a:prstGeom prst="rect">
            <a:avLst/>
          </a:prstGeom>
          <a:solidFill>
            <a:schemeClr val="bg1">
              <a:alpha val="58823"/>
            </a:schemeClr>
          </a:solidFill>
          <a:ln w="19050" algn="ctr">
            <a:noFill/>
            <a:miter lim="800000"/>
            <a:headEnd/>
            <a:tailEnd/>
          </a:ln>
        </p:spPr>
        <p:txBody>
          <a:bodyPr wrap="none" lIns="0" tIns="0" rIns="0" bIns="0" anchor="ctr">
            <a:spAutoFit/>
          </a:bodyPr>
          <a:lstStyle/>
          <a:p>
            <a:pPr algn="ctr">
              <a:lnSpc>
                <a:spcPct val="90000"/>
              </a:lnSpc>
            </a:pPr>
            <a:r>
              <a:rPr lang="en-US" sz="1000" b="0">
                <a:solidFill>
                  <a:srgbClr val="777777"/>
                </a:solidFill>
              </a:rPr>
              <a:t>Disk</a:t>
            </a:r>
          </a:p>
          <a:p>
            <a:pPr algn="ctr">
              <a:lnSpc>
                <a:spcPct val="90000"/>
              </a:lnSpc>
            </a:pPr>
            <a:r>
              <a:rPr lang="en-US" sz="1000" b="0">
                <a:solidFill>
                  <a:srgbClr val="777777"/>
                </a:solidFill>
              </a:rPr>
              <a:t>Arrays</a:t>
            </a:r>
          </a:p>
        </p:txBody>
      </p:sp>
      <p:sp>
        <p:nvSpPr>
          <p:cNvPr id="57365" name="Text Box 344"/>
          <p:cNvSpPr txBox="1">
            <a:spLocks noChangeArrowheads="1"/>
          </p:cNvSpPr>
          <p:nvPr/>
        </p:nvSpPr>
        <p:spPr bwMode="gray">
          <a:xfrm>
            <a:off x="4683125" y="4870450"/>
            <a:ext cx="603250" cy="273050"/>
          </a:xfrm>
          <a:prstGeom prst="rect">
            <a:avLst/>
          </a:prstGeom>
          <a:noFill/>
          <a:ln w="19050" algn="ctr">
            <a:noFill/>
            <a:miter lim="800000"/>
            <a:headEnd/>
            <a:tailEnd/>
          </a:ln>
        </p:spPr>
        <p:txBody>
          <a:bodyPr wrap="none" lIns="0" tIns="0" rIns="0" bIns="0" anchor="ctr">
            <a:spAutoFit/>
          </a:bodyPr>
          <a:lstStyle/>
          <a:p>
            <a:pPr algn="ctr">
              <a:lnSpc>
                <a:spcPct val="90000"/>
              </a:lnSpc>
            </a:pPr>
            <a:r>
              <a:rPr lang="en-US" sz="1000" b="0">
                <a:solidFill>
                  <a:srgbClr val="777777"/>
                </a:solidFill>
              </a:rPr>
              <a:t>Production</a:t>
            </a:r>
          </a:p>
          <a:p>
            <a:pPr algn="ctr">
              <a:lnSpc>
                <a:spcPct val="90000"/>
              </a:lnSpc>
            </a:pPr>
            <a:r>
              <a:rPr lang="en-US" sz="1000" b="0">
                <a:solidFill>
                  <a:srgbClr val="777777"/>
                </a:solidFill>
              </a:rPr>
              <a:t>Database</a:t>
            </a:r>
          </a:p>
        </p:txBody>
      </p:sp>
      <p:pic>
        <p:nvPicPr>
          <p:cNvPr id="57366" name="Picture 195"/>
          <p:cNvPicPr>
            <a:picLocks noChangeAspect="1" noChangeArrowheads="1"/>
          </p:cNvPicPr>
          <p:nvPr/>
        </p:nvPicPr>
        <p:blipFill>
          <a:blip r:embed="rId4" cstate="print"/>
          <a:srcRect/>
          <a:stretch>
            <a:fillRect/>
          </a:stretch>
        </p:blipFill>
        <p:spPr bwMode="gray">
          <a:xfrm>
            <a:off x="2352675" y="5716588"/>
            <a:ext cx="249238" cy="249237"/>
          </a:xfrm>
          <a:prstGeom prst="rect">
            <a:avLst/>
          </a:prstGeom>
          <a:noFill/>
          <a:ln w="9525" algn="ctr">
            <a:noFill/>
            <a:miter lim="800000"/>
            <a:headEnd/>
            <a:tailEnd/>
          </a:ln>
        </p:spPr>
      </p:pic>
      <p:pic>
        <p:nvPicPr>
          <p:cNvPr id="57367" name="Picture 196"/>
          <p:cNvPicPr>
            <a:picLocks noChangeAspect="1" noChangeArrowheads="1"/>
          </p:cNvPicPr>
          <p:nvPr/>
        </p:nvPicPr>
        <p:blipFill>
          <a:blip r:embed="rId5" cstate="print"/>
          <a:srcRect/>
          <a:stretch>
            <a:fillRect/>
          </a:stretch>
        </p:blipFill>
        <p:spPr bwMode="gray">
          <a:xfrm>
            <a:off x="3143250" y="5707063"/>
            <a:ext cx="304800" cy="293687"/>
          </a:xfrm>
          <a:prstGeom prst="rect">
            <a:avLst/>
          </a:prstGeom>
          <a:noFill/>
          <a:ln w="9525" algn="ctr">
            <a:noFill/>
            <a:miter lim="800000"/>
            <a:headEnd/>
            <a:tailEnd/>
          </a:ln>
        </p:spPr>
      </p:pic>
      <p:pic>
        <p:nvPicPr>
          <p:cNvPr id="57368" name="Picture 152" descr="0001@739_logo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gray">
          <a:xfrm>
            <a:off x="2657475" y="5741988"/>
            <a:ext cx="481013" cy="198437"/>
          </a:xfrm>
          <a:prstGeom prst="rect">
            <a:avLst/>
          </a:prstGeom>
          <a:noFill/>
          <a:ln w="9525">
            <a:noFill/>
            <a:miter lim="800000"/>
            <a:headEnd/>
            <a:tailEnd/>
          </a:ln>
        </p:spPr>
      </p:pic>
      <p:sp>
        <p:nvSpPr>
          <p:cNvPr id="57369" name="Text Box 307"/>
          <p:cNvSpPr txBox="1">
            <a:spLocks noChangeArrowheads="1"/>
          </p:cNvSpPr>
          <p:nvPr/>
        </p:nvSpPr>
        <p:spPr bwMode="gray">
          <a:xfrm>
            <a:off x="3983038" y="4006850"/>
            <a:ext cx="1114425" cy="182563"/>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Privileged Users</a:t>
            </a:r>
          </a:p>
        </p:txBody>
      </p:sp>
      <p:sp>
        <p:nvSpPr>
          <p:cNvPr id="57370" name="Text Box 307"/>
          <p:cNvSpPr txBox="1">
            <a:spLocks noChangeArrowheads="1"/>
          </p:cNvSpPr>
          <p:nvPr/>
        </p:nvSpPr>
        <p:spPr bwMode="gray">
          <a:xfrm>
            <a:off x="806450" y="4008438"/>
            <a:ext cx="785813" cy="182562"/>
          </a:xfrm>
          <a:prstGeom prst="rect">
            <a:avLst/>
          </a:prstGeom>
          <a:noFill/>
          <a:ln w="19050" algn="ctr">
            <a:noFill/>
            <a:miter lim="800000"/>
            <a:headEnd/>
            <a:tailEnd/>
          </a:ln>
        </p:spPr>
        <p:txBody>
          <a:bodyPr wrap="none" lIns="0" tIns="0" rIns="0" bIns="0" anchor="ctr">
            <a:spAutoFit/>
          </a:bodyPr>
          <a:lstStyle/>
          <a:p>
            <a:r>
              <a:rPr lang="en-US" sz="1200" b="0">
                <a:solidFill>
                  <a:srgbClr val="000000"/>
                </a:solidFill>
              </a:rPr>
              <a:t>Contractors</a:t>
            </a:r>
          </a:p>
        </p:txBody>
      </p:sp>
      <p:pic>
        <p:nvPicPr>
          <p:cNvPr id="57371" name="Picture 37" descr="_people2"/>
          <p:cNvPicPr>
            <a:picLocks noChangeAspect="1" noChangeArrowheads="1"/>
          </p:cNvPicPr>
          <p:nvPr/>
        </p:nvPicPr>
        <p:blipFill>
          <a:blip r:embed="rId7" cstate="print"/>
          <a:srcRect/>
          <a:stretch>
            <a:fillRect/>
          </a:stretch>
        </p:blipFill>
        <p:spPr bwMode="gray">
          <a:xfrm>
            <a:off x="895350" y="3581400"/>
            <a:ext cx="609600" cy="461963"/>
          </a:xfrm>
          <a:prstGeom prst="rect">
            <a:avLst/>
          </a:prstGeom>
          <a:noFill/>
          <a:ln w="9525">
            <a:noFill/>
            <a:miter lim="800000"/>
            <a:headEnd/>
            <a:tailEnd/>
          </a:ln>
        </p:spPr>
      </p:pic>
      <p:pic>
        <p:nvPicPr>
          <p:cNvPr id="57372" name="Picture 40" descr="_people1"/>
          <p:cNvPicPr>
            <a:picLocks noChangeAspect="1" noChangeArrowheads="1"/>
          </p:cNvPicPr>
          <p:nvPr/>
        </p:nvPicPr>
        <p:blipFill>
          <a:blip r:embed="rId8" cstate="print"/>
          <a:srcRect/>
          <a:stretch>
            <a:fillRect/>
          </a:stretch>
        </p:blipFill>
        <p:spPr bwMode="gray">
          <a:xfrm>
            <a:off x="2616200" y="3578225"/>
            <a:ext cx="612775" cy="465138"/>
          </a:xfrm>
          <a:prstGeom prst="rect">
            <a:avLst/>
          </a:prstGeom>
          <a:noFill/>
          <a:ln w="9525">
            <a:noFill/>
            <a:miter lim="800000"/>
            <a:headEnd/>
            <a:tailEnd/>
          </a:ln>
        </p:spPr>
      </p:pic>
      <p:pic>
        <p:nvPicPr>
          <p:cNvPr id="57373" name="Picture 41" descr="_people1"/>
          <p:cNvPicPr>
            <a:picLocks noChangeAspect="1" noChangeArrowheads="1"/>
          </p:cNvPicPr>
          <p:nvPr/>
        </p:nvPicPr>
        <p:blipFill>
          <a:blip r:embed="rId8" cstate="print"/>
          <a:srcRect/>
          <a:stretch>
            <a:fillRect/>
          </a:stretch>
        </p:blipFill>
        <p:spPr bwMode="gray">
          <a:xfrm>
            <a:off x="4287838" y="3578225"/>
            <a:ext cx="612775" cy="465138"/>
          </a:xfrm>
          <a:prstGeom prst="rect">
            <a:avLst/>
          </a:prstGeom>
          <a:noFill/>
          <a:ln w="9525">
            <a:noFill/>
            <a:miter lim="800000"/>
            <a:headEnd/>
            <a:tailEnd/>
          </a:ln>
        </p:spPr>
      </p:pic>
      <p:pic>
        <p:nvPicPr>
          <p:cNvPr id="57374" name="Picture 42" descr="_people1"/>
          <p:cNvPicPr>
            <a:picLocks noChangeAspect="1" noChangeArrowheads="1"/>
          </p:cNvPicPr>
          <p:nvPr/>
        </p:nvPicPr>
        <p:blipFill>
          <a:blip r:embed="rId8" cstate="print"/>
          <a:srcRect/>
          <a:stretch>
            <a:fillRect/>
          </a:stretch>
        </p:blipFill>
        <p:spPr bwMode="gray">
          <a:xfrm>
            <a:off x="5959475" y="3578225"/>
            <a:ext cx="612775" cy="465138"/>
          </a:xfrm>
          <a:prstGeom prst="rect">
            <a:avLst/>
          </a:prstGeom>
          <a:noFill/>
          <a:ln w="9525">
            <a:noFill/>
            <a:miter lim="800000"/>
            <a:headEnd/>
            <a:tailEnd/>
          </a:ln>
        </p:spPr>
      </p:pic>
      <p:pic>
        <p:nvPicPr>
          <p:cNvPr id="57375" name="Picture 43" descr="_people1"/>
          <p:cNvPicPr>
            <a:picLocks noChangeAspect="1" noChangeArrowheads="1"/>
          </p:cNvPicPr>
          <p:nvPr/>
        </p:nvPicPr>
        <p:blipFill>
          <a:blip r:embed="rId8" cstate="print"/>
          <a:srcRect/>
          <a:stretch>
            <a:fillRect/>
          </a:stretch>
        </p:blipFill>
        <p:spPr bwMode="gray">
          <a:xfrm>
            <a:off x="7610475" y="3578225"/>
            <a:ext cx="612775" cy="465138"/>
          </a:xfrm>
          <a:prstGeom prst="rect">
            <a:avLst/>
          </a:prstGeom>
          <a:noFill/>
          <a:ln w="9525">
            <a:noFill/>
            <a:miter lim="800000"/>
            <a:headEnd/>
            <a:tailEnd/>
          </a:ln>
        </p:spPr>
      </p:pic>
      <p:pic>
        <p:nvPicPr>
          <p:cNvPr id="57376" name="Picture 44" descr="clouds_111-161-213"/>
          <p:cNvPicPr>
            <a:picLocks noChangeAspect="1" noChangeArrowheads="1"/>
          </p:cNvPicPr>
          <p:nvPr/>
        </p:nvPicPr>
        <p:blipFill>
          <a:blip r:embed="rId9" cstate="print"/>
          <a:srcRect/>
          <a:stretch>
            <a:fillRect/>
          </a:stretch>
        </p:blipFill>
        <p:spPr bwMode="gray">
          <a:xfrm>
            <a:off x="2667000" y="4438650"/>
            <a:ext cx="533400" cy="438150"/>
          </a:xfrm>
          <a:prstGeom prst="rect">
            <a:avLst/>
          </a:prstGeom>
          <a:noFill/>
          <a:ln w="9525">
            <a:noFill/>
            <a:miter lim="800000"/>
            <a:headEnd/>
            <a:tailEnd/>
          </a:ln>
        </p:spPr>
      </p:pic>
      <p:grpSp>
        <p:nvGrpSpPr>
          <p:cNvPr id="19" name="Group 45"/>
          <p:cNvGrpSpPr>
            <a:grpSpLocks/>
          </p:cNvGrpSpPr>
          <p:nvPr/>
        </p:nvGrpSpPr>
        <p:grpSpPr bwMode="auto">
          <a:xfrm>
            <a:off x="2762250" y="5057775"/>
            <a:ext cx="423863" cy="419100"/>
            <a:chOff x="1730" y="3120"/>
            <a:chExt cx="334" cy="330"/>
          </a:xfrm>
        </p:grpSpPr>
        <p:grpSp>
          <p:nvGrpSpPr>
            <p:cNvPr id="20" name="Group 46"/>
            <p:cNvGrpSpPr>
              <a:grpSpLocks/>
            </p:cNvGrpSpPr>
            <p:nvPr/>
          </p:nvGrpSpPr>
          <p:grpSpPr bwMode="auto">
            <a:xfrm>
              <a:off x="1730" y="3120"/>
              <a:ext cx="334" cy="330"/>
              <a:chOff x="1632" y="3120"/>
              <a:chExt cx="334" cy="330"/>
            </a:xfrm>
          </p:grpSpPr>
          <p:pic>
            <p:nvPicPr>
              <p:cNvPr id="57530" name="Picture 47" descr="server"/>
              <p:cNvPicPr>
                <a:picLocks noChangeAspect="1" noChangeArrowheads="1"/>
              </p:cNvPicPr>
              <p:nvPr/>
            </p:nvPicPr>
            <p:blipFill>
              <a:blip r:embed="rId10" cstate="print"/>
              <a:srcRect/>
              <a:stretch>
                <a:fillRect/>
              </a:stretch>
            </p:blipFill>
            <p:spPr bwMode="gray">
              <a:xfrm>
                <a:off x="1632" y="3120"/>
                <a:ext cx="190" cy="272"/>
              </a:xfrm>
              <a:prstGeom prst="rect">
                <a:avLst/>
              </a:prstGeom>
              <a:noFill/>
              <a:ln w="9525">
                <a:noFill/>
                <a:miter lim="800000"/>
                <a:headEnd/>
                <a:tailEnd/>
              </a:ln>
            </p:spPr>
          </p:pic>
          <p:pic>
            <p:nvPicPr>
              <p:cNvPr id="57531" name="Picture 48" descr="server"/>
              <p:cNvPicPr>
                <a:picLocks noChangeAspect="1" noChangeArrowheads="1"/>
              </p:cNvPicPr>
              <p:nvPr/>
            </p:nvPicPr>
            <p:blipFill>
              <a:blip r:embed="rId10" cstate="print"/>
              <a:srcRect/>
              <a:stretch>
                <a:fillRect/>
              </a:stretch>
            </p:blipFill>
            <p:spPr bwMode="gray">
              <a:xfrm>
                <a:off x="1704" y="3150"/>
                <a:ext cx="190" cy="272"/>
              </a:xfrm>
              <a:prstGeom prst="rect">
                <a:avLst/>
              </a:prstGeom>
              <a:noFill/>
              <a:ln w="9525">
                <a:noFill/>
                <a:miter lim="800000"/>
                <a:headEnd/>
                <a:tailEnd/>
              </a:ln>
            </p:spPr>
          </p:pic>
          <p:pic>
            <p:nvPicPr>
              <p:cNvPr id="57532" name="Picture 49" descr="server"/>
              <p:cNvPicPr>
                <a:picLocks noChangeAspect="1" noChangeArrowheads="1"/>
              </p:cNvPicPr>
              <p:nvPr/>
            </p:nvPicPr>
            <p:blipFill>
              <a:blip r:embed="rId10" cstate="print"/>
              <a:srcRect/>
              <a:stretch>
                <a:fillRect/>
              </a:stretch>
            </p:blipFill>
            <p:spPr bwMode="gray">
              <a:xfrm>
                <a:off x="1776" y="3178"/>
                <a:ext cx="190" cy="272"/>
              </a:xfrm>
              <a:prstGeom prst="rect">
                <a:avLst/>
              </a:prstGeom>
              <a:noFill/>
              <a:ln w="9525">
                <a:noFill/>
                <a:miter lim="800000"/>
                <a:headEnd/>
                <a:tailEnd/>
              </a:ln>
            </p:spPr>
          </p:pic>
        </p:grpSp>
        <p:pic>
          <p:nvPicPr>
            <p:cNvPr id="57529" name="Picture 50" descr="e-mail"/>
            <p:cNvPicPr>
              <a:picLocks noChangeAspect="1" noChangeArrowheads="1"/>
            </p:cNvPicPr>
            <p:nvPr/>
          </p:nvPicPr>
          <p:blipFill>
            <a:blip r:embed="rId11" cstate="print"/>
            <a:srcRect/>
            <a:stretch>
              <a:fillRect/>
            </a:stretch>
          </p:blipFill>
          <p:spPr bwMode="gray">
            <a:xfrm>
              <a:off x="1872" y="3274"/>
              <a:ext cx="144" cy="97"/>
            </a:xfrm>
            <a:prstGeom prst="rect">
              <a:avLst/>
            </a:prstGeom>
            <a:noFill/>
            <a:ln w="9525">
              <a:noFill/>
              <a:miter lim="800000"/>
              <a:headEnd/>
              <a:tailEnd/>
            </a:ln>
          </p:spPr>
        </p:pic>
      </p:grpSp>
      <p:pic>
        <p:nvPicPr>
          <p:cNvPr id="57378" name="Picture 51" descr="server"/>
          <p:cNvPicPr>
            <a:picLocks noChangeAspect="1" noChangeArrowheads="1"/>
          </p:cNvPicPr>
          <p:nvPr/>
        </p:nvPicPr>
        <p:blipFill>
          <a:blip r:embed="rId12" cstate="print"/>
          <a:srcRect/>
          <a:stretch>
            <a:fillRect/>
          </a:stretch>
        </p:blipFill>
        <p:spPr bwMode="gray">
          <a:xfrm>
            <a:off x="6115050" y="4387850"/>
            <a:ext cx="301625" cy="431800"/>
          </a:xfrm>
          <a:prstGeom prst="rect">
            <a:avLst/>
          </a:prstGeom>
          <a:noFill/>
          <a:ln w="9525">
            <a:noFill/>
            <a:miter lim="800000"/>
            <a:headEnd/>
            <a:tailEnd/>
          </a:ln>
        </p:spPr>
      </p:pic>
      <p:pic>
        <p:nvPicPr>
          <p:cNvPr id="57379" name="Picture 52" descr="server"/>
          <p:cNvPicPr>
            <a:picLocks noChangeAspect="1" noChangeArrowheads="1"/>
          </p:cNvPicPr>
          <p:nvPr/>
        </p:nvPicPr>
        <p:blipFill>
          <a:blip r:embed="rId12" cstate="print"/>
          <a:srcRect/>
          <a:stretch>
            <a:fillRect/>
          </a:stretch>
        </p:blipFill>
        <p:spPr bwMode="gray">
          <a:xfrm>
            <a:off x="4062413" y="4387850"/>
            <a:ext cx="301625" cy="431800"/>
          </a:xfrm>
          <a:prstGeom prst="rect">
            <a:avLst/>
          </a:prstGeom>
          <a:noFill/>
          <a:ln w="9525">
            <a:noFill/>
            <a:miter lim="800000"/>
            <a:headEnd/>
            <a:tailEnd/>
          </a:ln>
        </p:spPr>
      </p:pic>
      <p:pic>
        <p:nvPicPr>
          <p:cNvPr id="57380" name="Picture 53" descr="disc lt blue"/>
          <p:cNvPicPr>
            <a:picLocks noChangeAspect="1" noChangeArrowheads="1"/>
          </p:cNvPicPr>
          <p:nvPr/>
        </p:nvPicPr>
        <p:blipFill>
          <a:blip r:embed="rId13" cstate="print"/>
          <a:srcRect/>
          <a:stretch>
            <a:fillRect/>
          </a:stretch>
        </p:blipFill>
        <p:spPr bwMode="gray">
          <a:xfrm>
            <a:off x="4845050" y="5305425"/>
            <a:ext cx="274638" cy="300038"/>
          </a:xfrm>
          <a:prstGeom prst="rect">
            <a:avLst/>
          </a:prstGeom>
          <a:noFill/>
          <a:ln w="9525">
            <a:noFill/>
            <a:miter lim="800000"/>
            <a:headEnd/>
            <a:tailEnd/>
          </a:ln>
        </p:spPr>
      </p:pic>
      <p:pic>
        <p:nvPicPr>
          <p:cNvPr id="57381" name="Picture 54" descr="disc green"/>
          <p:cNvPicPr>
            <a:picLocks noChangeAspect="1" noChangeArrowheads="1"/>
          </p:cNvPicPr>
          <p:nvPr/>
        </p:nvPicPr>
        <p:blipFill>
          <a:blip r:embed="rId14" cstate="print"/>
          <a:srcRect/>
          <a:stretch>
            <a:fillRect/>
          </a:stretch>
        </p:blipFill>
        <p:spPr bwMode="gray">
          <a:xfrm>
            <a:off x="4835525" y="4448175"/>
            <a:ext cx="276225" cy="301625"/>
          </a:xfrm>
          <a:prstGeom prst="rect">
            <a:avLst/>
          </a:prstGeom>
          <a:noFill/>
          <a:ln w="9525">
            <a:noFill/>
            <a:miter lim="800000"/>
            <a:headEnd/>
            <a:tailEnd/>
          </a:ln>
        </p:spPr>
      </p:pic>
      <p:pic>
        <p:nvPicPr>
          <p:cNvPr id="57382" name="Picture 55" descr="storage - generic"/>
          <p:cNvPicPr>
            <a:picLocks noChangeAspect="1" noChangeArrowheads="1"/>
          </p:cNvPicPr>
          <p:nvPr/>
        </p:nvPicPr>
        <p:blipFill>
          <a:blip r:embed="rId15" cstate="print"/>
          <a:srcRect/>
          <a:stretch>
            <a:fillRect/>
          </a:stretch>
        </p:blipFill>
        <p:spPr bwMode="gray">
          <a:xfrm>
            <a:off x="8083550" y="5114925"/>
            <a:ext cx="255588" cy="506413"/>
          </a:xfrm>
          <a:prstGeom prst="rect">
            <a:avLst/>
          </a:prstGeom>
          <a:noFill/>
          <a:ln w="9525">
            <a:noFill/>
            <a:miter lim="800000"/>
            <a:headEnd/>
            <a:tailEnd/>
          </a:ln>
        </p:spPr>
      </p:pic>
      <p:pic>
        <p:nvPicPr>
          <p:cNvPr id="57383" name="Picture 56" descr="tape library"/>
          <p:cNvPicPr>
            <a:picLocks noChangeAspect="1" noChangeArrowheads="1"/>
          </p:cNvPicPr>
          <p:nvPr/>
        </p:nvPicPr>
        <p:blipFill>
          <a:blip r:embed="rId16" cstate="print"/>
          <a:srcRect/>
          <a:stretch>
            <a:fillRect/>
          </a:stretch>
        </p:blipFill>
        <p:spPr bwMode="gray">
          <a:xfrm>
            <a:off x="7758113" y="4391025"/>
            <a:ext cx="322262" cy="428625"/>
          </a:xfrm>
          <a:prstGeom prst="rect">
            <a:avLst/>
          </a:prstGeom>
          <a:noFill/>
          <a:ln w="9525">
            <a:noFill/>
            <a:miter lim="800000"/>
            <a:headEnd/>
            <a:tailEnd/>
          </a:ln>
        </p:spPr>
      </p:pic>
      <p:pic>
        <p:nvPicPr>
          <p:cNvPr id="57384" name="Picture 57" descr="server"/>
          <p:cNvPicPr>
            <a:picLocks noChangeAspect="1" noChangeArrowheads="1"/>
          </p:cNvPicPr>
          <p:nvPr/>
        </p:nvPicPr>
        <p:blipFill>
          <a:blip r:embed="rId12" cstate="print"/>
          <a:srcRect/>
          <a:stretch>
            <a:fillRect/>
          </a:stretch>
        </p:blipFill>
        <p:spPr bwMode="gray">
          <a:xfrm>
            <a:off x="6115050" y="5184775"/>
            <a:ext cx="301625" cy="431800"/>
          </a:xfrm>
          <a:prstGeom prst="rect">
            <a:avLst/>
          </a:prstGeom>
          <a:noFill/>
          <a:ln w="9525">
            <a:noFill/>
            <a:miter lim="800000"/>
            <a:headEnd/>
            <a:tailEnd/>
          </a:ln>
        </p:spPr>
      </p:pic>
      <p:grpSp>
        <p:nvGrpSpPr>
          <p:cNvPr id="21" name="Group 58"/>
          <p:cNvGrpSpPr>
            <a:grpSpLocks/>
          </p:cNvGrpSpPr>
          <p:nvPr/>
        </p:nvGrpSpPr>
        <p:grpSpPr bwMode="auto">
          <a:xfrm>
            <a:off x="4002088" y="5305425"/>
            <a:ext cx="504825" cy="352425"/>
            <a:chOff x="2610" y="3432"/>
            <a:chExt cx="318" cy="222"/>
          </a:xfrm>
        </p:grpSpPr>
        <p:pic>
          <p:nvPicPr>
            <p:cNvPr id="57526" name="Picture 59" descr="3 docs skewed"/>
            <p:cNvPicPr>
              <a:picLocks noChangeAspect="1" noChangeArrowheads="1"/>
            </p:cNvPicPr>
            <p:nvPr/>
          </p:nvPicPr>
          <p:blipFill>
            <a:blip r:embed="rId17" cstate="print"/>
            <a:srcRect/>
            <a:stretch>
              <a:fillRect/>
            </a:stretch>
          </p:blipFill>
          <p:spPr bwMode="gray">
            <a:xfrm>
              <a:off x="2688" y="3440"/>
              <a:ext cx="240" cy="214"/>
            </a:xfrm>
            <a:prstGeom prst="rect">
              <a:avLst/>
            </a:prstGeom>
            <a:noFill/>
            <a:ln w="9525">
              <a:noFill/>
              <a:miter lim="800000"/>
              <a:headEnd/>
              <a:tailEnd/>
            </a:ln>
          </p:spPr>
        </p:pic>
        <p:pic>
          <p:nvPicPr>
            <p:cNvPr id="57527" name="Picture 60" descr="mag glass"/>
            <p:cNvPicPr>
              <a:picLocks noChangeAspect="1" noChangeArrowheads="1"/>
            </p:cNvPicPr>
            <p:nvPr/>
          </p:nvPicPr>
          <p:blipFill>
            <a:blip r:embed="rId18" cstate="print"/>
            <a:srcRect/>
            <a:stretch>
              <a:fillRect/>
            </a:stretch>
          </p:blipFill>
          <p:spPr bwMode="gray">
            <a:xfrm rot="21124384" flipH="1">
              <a:off x="2610" y="3432"/>
              <a:ext cx="240" cy="158"/>
            </a:xfrm>
            <a:prstGeom prst="rect">
              <a:avLst/>
            </a:prstGeom>
            <a:noFill/>
            <a:ln w="9525">
              <a:noFill/>
              <a:miter lim="800000"/>
              <a:headEnd/>
              <a:tailEnd/>
            </a:ln>
          </p:spPr>
        </p:pic>
      </p:grpSp>
      <p:sp>
        <p:nvSpPr>
          <p:cNvPr id="57386" name="Text Box 307"/>
          <p:cNvSpPr txBox="1">
            <a:spLocks noChangeArrowheads="1"/>
          </p:cNvSpPr>
          <p:nvPr/>
        </p:nvSpPr>
        <p:spPr bwMode="gray">
          <a:xfrm>
            <a:off x="2314575" y="4006850"/>
            <a:ext cx="1114425" cy="182563"/>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Privileged Users</a:t>
            </a:r>
          </a:p>
        </p:txBody>
      </p:sp>
      <p:sp>
        <p:nvSpPr>
          <p:cNvPr id="57387" name="Text Box 307"/>
          <p:cNvSpPr txBox="1">
            <a:spLocks noChangeArrowheads="1"/>
          </p:cNvSpPr>
          <p:nvPr/>
        </p:nvSpPr>
        <p:spPr bwMode="gray">
          <a:xfrm>
            <a:off x="5715000" y="4006850"/>
            <a:ext cx="1114425" cy="182563"/>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Privileged Users</a:t>
            </a:r>
          </a:p>
        </p:txBody>
      </p:sp>
      <p:pic>
        <p:nvPicPr>
          <p:cNvPr id="57388" name="Picture 65" descr="storage - generic"/>
          <p:cNvPicPr>
            <a:picLocks noChangeAspect="1" noChangeArrowheads="1"/>
          </p:cNvPicPr>
          <p:nvPr/>
        </p:nvPicPr>
        <p:blipFill>
          <a:blip r:embed="rId15" cstate="print"/>
          <a:srcRect/>
          <a:stretch>
            <a:fillRect/>
          </a:stretch>
        </p:blipFill>
        <p:spPr bwMode="gray">
          <a:xfrm>
            <a:off x="7505700" y="5114925"/>
            <a:ext cx="255588" cy="506413"/>
          </a:xfrm>
          <a:prstGeom prst="rect">
            <a:avLst/>
          </a:prstGeom>
          <a:noFill/>
          <a:ln w="9525">
            <a:noFill/>
            <a:miter lim="800000"/>
            <a:headEnd/>
            <a:tailEnd/>
          </a:ln>
        </p:spPr>
      </p:pic>
      <p:grpSp>
        <p:nvGrpSpPr>
          <p:cNvPr id="22" name="Group 66"/>
          <p:cNvGrpSpPr>
            <a:grpSpLocks/>
          </p:cNvGrpSpPr>
          <p:nvPr/>
        </p:nvGrpSpPr>
        <p:grpSpPr bwMode="auto">
          <a:xfrm>
            <a:off x="5829300" y="1219200"/>
            <a:ext cx="1562100" cy="1733550"/>
            <a:chOff x="4152" y="768"/>
            <a:chExt cx="984" cy="1092"/>
          </a:xfrm>
        </p:grpSpPr>
        <p:grpSp>
          <p:nvGrpSpPr>
            <p:cNvPr id="23" name="Group 67"/>
            <p:cNvGrpSpPr>
              <a:grpSpLocks/>
            </p:cNvGrpSpPr>
            <p:nvPr/>
          </p:nvGrpSpPr>
          <p:grpSpPr bwMode="auto">
            <a:xfrm>
              <a:off x="4152" y="864"/>
              <a:ext cx="984" cy="870"/>
              <a:chOff x="900" y="864"/>
              <a:chExt cx="984" cy="870"/>
            </a:xfrm>
          </p:grpSpPr>
          <p:sp>
            <p:nvSpPr>
              <p:cNvPr id="13492" name="AutoShape 68"/>
              <p:cNvSpPr>
                <a:spLocks noChangeArrowheads="1"/>
              </p:cNvSpPr>
              <p:nvPr/>
            </p:nvSpPr>
            <p:spPr bwMode="gray">
              <a:xfrm>
                <a:off x="900" y="864"/>
                <a:ext cx="984" cy="870"/>
              </a:xfrm>
              <a:prstGeom prst="roundRect">
                <a:avLst>
                  <a:gd name="adj" fmla="val 4824"/>
                </a:avLst>
              </a:prstGeom>
              <a:solidFill>
                <a:srgbClr val="EAEAEA"/>
              </a:solidFill>
              <a:ln w="12700">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493" name="AutoShape 69"/>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sp>
          <p:nvSpPr>
            <p:cNvPr id="57514" name="Text Box 237"/>
            <p:cNvSpPr txBox="1">
              <a:spLocks noChangeArrowheads="1"/>
            </p:cNvSpPr>
            <p:nvPr/>
          </p:nvSpPr>
          <p:spPr bwMode="gray">
            <a:xfrm>
              <a:off x="4292" y="1584"/>
              <a:ext cx="712" cy="96"/>
            </a:xfrm>
            <a:prstGeom prst="rect">
              <a:avLst/>
            </a:prstGeom>
            <a:solidFill>
              <a:srgbClr val="FFFFFF">
                <a:alpha val="74117"/>
              </a:srgbClr>
            </a:solidFill>
            <a:ln w="19050" algn="ctr">
              <a:noFill/>
              <a:miter lim="800000"/>
              <a:headEnd/>
              <a:tailEnd/>
            </a:ln>
          </p:spPr>
          <p:txBody>
            <a:bodyPr wrap="none" lIns="0" tIns="0" rIns="0" bIns="0">
              <a:spAutoFit/>
            </a:bodyPr>
            <a:lstStyle/>
            <a:p>
              <a:pPr algn="ctr"/>
              <a:r>
                <a:rPr lang="en-US" sz="1000" b="0">
                  <a:solidFill>
                    <a:srgbClr val="777777"/>
                  </a:solidFill>
                </a:rPr>
                <a:t>Partner Entry Points</a:t>
              </a:r>
            </a:p>
          </p:txBody>
        </p:sp>
        <p:pic>
          <p:nvPicPr>
            <p:cNvPr id="57515" name="Picture 71" descr="RG"/>
            <p:cNvPicPr>
              <a:picLocks noChangeAspect="1" noChangeArrowheads="1"/>
            </p:cNvPicPr>
            <p:nvPr/>
          </p:nvPicPr>
          <p:blipFill>
            <a:blip r:embed="rId19" cstate="print"/>
            <a:srcRect/>
            <a:stretch>
              <a:fillRect/>
            </a:stretch>
          </p:blipFill>
          <p:spPr bwMode="gray">
            <a:xfrm>
              <a:off x="4440" y="1687"/>
              <a:ext cx="384" cy="173"/>
            </a:xfrm>
            <a:prstGeom prst="rect">
              <a:avLst/>
            </a:prstGeom>
            <a:noFill/>
            <a:ln w="9525">
              <a:noFill/>
              <a:miter lim="800000"/>
              <a:headEnd/>
              <a:tailEnd/>
            </a:ln>
          </p:spPr>
        </p:pic>
        <p:grpSp>
          <p:nvGrpSpPr>
            <p:cNvPr id="24" name="Group 72"/>
            <p:cNvGrpSpPr>
              <a:grpSpLocks/>
            </p:cNvGrpSpPr>
            <p:nvPr/>
          </p:nvGrpSpPr>
          <p:grpSpPr bwMode="auto">
            <a:xfrm>
              <a:off x="4164" y="1200"/>
              <a:ext cx="960" cy="336"/>
              <a:chOff x="906" y="1194"/>
              <a:chExt cx="960" cy="336"/>
            </a:xfrm>
          </p:grpSpPr>
          <p:sp>
            <p:nvSpPr>
              <p:cNvPr id="13487" name="Rectangle 73"/>
              <p:cNvSpPr>
                <a:spLocks noChangeArrowheads="1"/>
              </p:cNvSpPr>
              <p:nvPr/>
            </p:nvSpPr>
            <p:spPr bwMode="gray">
              <a:xfrm>
                <a:off x="906" y="1194"/>
                <a:ext cx="960" cy="336"/>
              </a:xfrm>
              <a:prstGeom prst="rect">
                <a:avLst/>
              </a:prstGeom>
              <a:gradFill rotWithShape="1">
                <a:gsLst>
                  <a:gs pos="0">
                    <a:srgbClr val="D8D8D8"/>
                  </a:gs>
                  <a:gs pos="100000">
                    <a:srgbClr val="EAEAEA"/>
                  </a:gs>
                </a:gsLst>
                <a:lin ang="5400000" scaled="1"/>
              </a:gradFill>
              <a:ln w="9525" algn="ctr">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57520" name="Text Box 366"/>
              <p:cNvSpPr txBox="1">
                <a:spLocks noChangeArrowheads="1"/>
              </p:cNvSpPr>
              <p:nvPr/>
            </p:nvSpPr>
            <p:spPr bwMode="gray">
              <a:xfrm>
                <a:off x="995" y="1392"/>
                <a:ext cx="798" cy="97"/>
              </a:xfrm>
              <a:prstGeom prst="rect">
                <a:avLst/>
              </a:prstGeom>
              <a:noFill/>
              <a:ln w="19050" algn="ctr">
                <a:noFill/>
                <a:miter lim="800000"/>
                <a:headEnd/>
                <a:tailEnd/>
              </a:ln>
            </p:spPr>
            <p:txBody>
              <a:bodyPr lIns="0" tIns="0" rIns="0" bIns="0" anchor="ctr">
                <a:spAutoFit/>
              </a:bodyPr>
              <a:lstStyle/>
              <a:p>
                <a:pPr algn="ctr"/>
                <a:r>
                  <a:rPr lang="en-US" sz="1000" b="0">
                    <a:solidFill>
                      <a:srgbClr val="777777"/>
                    </a:solidFill>
                  </a:rPr>
                  <a:t>Channels</a:t>
                </a:r>
              </a:p>
            </p:txBody>
          </p:sp>
          <p:pic>
            <p:nvPicPr>
              <p:cNvPr id="57521" name="Picture 75" descr="desktop2"/>
              <p:cNvPicPr>
                <a:picLocks noChangeAspect="1" noChangeArrowheads="1"/>
              </p:cNvPicPr>
              <p:nvPr/>
            </p:nvPicPr>
            <p:blipFill>
              <a:blip r:embed="rId20" cstate="print"/>
              <a:srcRect/>
              <a:stretch>
                <a:fillRect/>
              </a:stretch>
            </p:blipFill>
            <p:spPr bwMode="gray">
              <a:xfrm>
                <a:off x="1110" y="1228"/>
                <a:ext cx="108" cy="145"/>
              </a:xfrm>
              <a:prstGeom prst="rect">
                <a:avLst/>
              </a:prstGeom>
              <a:noFill/>
              <a:ln w="9525">
                <a:noFill/>
                <a:miter lim="800000"/>
                <a:headEnd/>
                <a:tailEnd/>
              </a:ln>
            </p:spPr>
          </p:pic>
          <p:pic>
            <p:nvPicPr>
              <p:cNvPr id="57522" name="Picture 76" descr="blackberry"/>
              <p:cNvPicPr>
                <a:picLocks noChangeAspect="1" noChangeArrowheads="1"/>
              </p:cNvPicPr>
              <p:nvPr/>
            </p:nvPicPr>
            <p:blipFill>
              <a:blip r:embed="rId21" cstate="print"/>
              <a:srcRect/>
              <a:stretch>
                <a:fillRect/>
              </a:stretch>
            </p:blipFill>
            <p:spPr bwMode="gray">
              <a:xfrm>
                <a:off x="1566" y="1245"/>
                <a:ext cx="85" cy="128"/>
              </a:xfrm>
              <a:prstGeom prst="rect">
                <a:avLst/>
              </a:prstGeom>
              <a:noFill/>
              <a:ln w="9525">
                <a:noFill/>
                <a:miter lim="800000"/>
                <a:headEnd/>
                <a:tailEnd/>
              </a:ln>
            </p:spPr>
          </p:pic>
          <p:pic>
            <p:nvPicPr>
              <p:cNvPr id="57523" name="Picture 77" descr="Fax"/>
              <p:cNvPicPr>
                <a:picLocks noChangeAspect="1" noChangeArrowheads="1"/>
              </p:cNvPicPr>
              <p:nvPr/>
            </p:nvPicPr>
            <p:blipFill>
              <a:blip r:embed="rId22" cstate="print"/>
              <a:srcRect/>
              <a:stretch>
                <a:fillRect/>
              </a:stretch>
            </p:blipFill>
            <p:spPr bwMode="gray">
              <a:xfrm>
                <a:off x="1278" y="1243"/>
                <a:ext cx="174" cy="130"/>
              </a:xfrm>
              <a:prstGeom prst="rect">
                <a:avLst/>
              </a:prstGeom>
              <a:noFill/>
              <a:ln w="9525">
                <a:noFill/>
                <a:miter lim="800000"/>
                <a:headEnd/>
                <a:tailEnd/>
              </a:ln>
            </p:spPr>
          </p:pic>
        </p:grpSp>
        <p:sp>
          <p:nvSpPr>
            <p:cNvPr id="57517" name="Text Box 366"/>
            <p:cNvSpPr txBox="1">
              <a:spLocks noChangeArrowheads="1"/>
            </p:cNvSpPr>
            <p:nvPr/>
          </p:nvSpPr>
          <p:spPr bwMode="gray">
            <a:xfrm>
              <a:off x="4266" y="1031"/>
              <a:ext cx="774" cy="115"/>
            </a:xfrm>
            <a:prstGeom prst="rect">
              <a:avLst/>
            </a:prstGeom>
            <a:solidFill>
              <a:schemeClr val="bg1">
                <a:alpha val="58823"/>
              </a:schemeClr>
            </a:solidFill>
            <a:ln w="19050" algn="ctr">
              <a:noFill/>
              <a:miter lim="800000"/>
              <a:headEnd/>
              <a:tailEnd/>
            </a:ln>
          </p:spPr>
          <p:txBody>
            <a:bodyPr lIns="0" tIns="0" rIns="0" bIns="0" anchor="ctr">
              <a:spAutoFit/>
            </a:bodyPr>
            <a:lstStyle/>
            <a:p>
              <a:pPr algn="ctr"/>
              <a:r>
                <a:rPr lang="en-US" sz="1200" b="0">
                  <a:solidFill>
                    <a:srgbClr val="000000"/>
                  </a:solidFill>
                </a:rPr>
                <a:t>Customers</a:t>
              </a:r>
            </a:p>
          </p:txBody>
        </p:sp>
        <p:pic>
          <p:nvPicPr>
            <p:cNvPr id="57518" name="Picture 79" descr="_people5"/>
            <p:cNvPicPr>
              <a:picLocks noChangeAspect="1" noChangeArrowheads="1"/>
            </p:cNvPicPr>
            <p:nvPr/>
          </p:nvPicPr>
          <p:blipFill>
            <a:blip r:embed="rId23" cstate="print"/>
            <a:srcRect/>
            <a:stretch>
              <a:fillRect/>
            </a:stretch>
          </p:blipFill>
          <p:spPr bwMode="gray">
            <a:xfrm>
              <a:off x="4450" y="768"/>
              <a:ext cx="386" cy="293"/>
            </a:xfrm>
            <a:prstGeom prst="rect">
              <a:avLst/>
            </a:prstGeom>
            <a:noFill/>
            <a:ln w="9525">
              <a:noFill/>
              <a:miter lim="800000"/>
              <a:headEnd/>
              <a:tailEnd/>
            </a:ln>
          </p:spPr>
        </p:pic>
      </p:grpSp>
      <p:grpSp>
        <p:nvGrpSpPr>
          <p:cNvPr id="25" name="Group 80"/>
          <p:cNvGrpSpPr>
            <a:grpSpLocks/>
          </p:cNvGrpSpPr>
          <p:nvPr/>
        </p:nvGrpSpPr>
        <p:grpSpPr bwMode="auto">
          <a:xfrm>
            <a:off x="3803650" y="1219200"/>
            <a:ext cx="1562100" cy="1733550"/>
            <a:chOff x="2538" y="768"/>
            <a:chExt cx="984" cy="1092"/>
          </a:xfrm>
        </p:grpSpPr>
        <p:grpSp>
          <p:nvGrpSpPr>
            <p:cNvPr id="26" name="Group 81"/>
            <p:cNvGrpSpPr>
              <a:grpSpLocks/>
            </p:cNvGrpSpPr>
            <p:nvPr/>
          </p:nvGrpSpPr>
          <p:grpSpPr bwMode="auto">
            <a:xfrm>
              <a:off x="2538" y="864"/>
              <a:ext cx="984" cy="870"/>
              <a:chOff x="900" y="864"/>
              <a:chExt cx="984" cy="870"/>
            </a:xfrm>
          </p:grpSpPr>
          <p:sp>
            <p:nvSpPr>
              <p:cNvPr id="13479" name="AutoShape 82"/>
              <p:cNvSpPr>
                <a:spLocks noChangeArrowheads="1"/>
              </p:cNvSpPr>
              <p:nvPr/>
            </p:nvSpPr>
            <p:spPr bwMode="gray">
              <a:xfrm>
                <a:off x="900" y="864"/>
                <a:ext cx="984" cy="870"/>
              </a:xfrm>
              <a:prstGeom prst="roundRect">
                <a:avLst>
                  <a:gd name="adj" fmla="val 4824"/>
                </a:avLst>
              </a:prstGeom>
              <a:solidFill>
                <a:srgbClr val="EAEAEA"/>
              </a:solidFill>
              <a:ln w="12700">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480" name="AutoShape 83"/>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sp>
          <p:nvSpPr>
            <p:cNvPr id="57501" name="Text Box 237"/>
            <p:cNvSpPr txBox="1">
              <a:spLocks noChangeArrowheads="1"/>
            </p:cNvSpPr>
            <p:nvPr/>
          </p:nvSpPr>
          <p:spPr bwMode="gray">
            <a:xfrm>
              <a:off x="2684" y="1584"/>
              <a:ext cx="712" cy="96"/>
            </a:xfrm>
            <a:prstGeom prst="rect">
              <a:avLst/>
            </a:prstGeom>
            <a:solidFill>
              <a:srgbClr val="FFFFFF">
                <a:alpha val="74117"/>
              </a:srgbClr>
            </a:solidFill>
            <a:ln w="19050" algn="ctr">
              <a:noFill/>
              <a:miter lim="800000"/>
              <a:headEnd/>
              <a:tailEnd/>
            </a:ln>
          </p:spPr>
          <p:txBody>
            <a:bodyPr wrap="none" lIns="0" tIns="0" rIns="0" bIns="0">
              <a:spAutoFit/>
            </a:bodyPr>
            <a:lstStyle/>
            <a:p>
              <a:pPr algn="ctr"/>
              <a:r>
                <a:rPr lang="en-US" sz="1000" b="0">
                  <a:solidFill>
                    <a:srgbClr val="777777"/>
                  </a:solidFill>
                </a:rPr>
                <a:t>Partner Entry Points</a:t>
              </a:r>
            </a:p>
          </p:txBody>
        </p:sp>
        <p:sp>
          <p:nvSpPr>
            <p:cNvPr id="57502" name="Text Box 147"/>
            <p:cNvSpPr txBox="1">
              <a:spLocks noChangeArrowheads="1"/>
            </p:cNvSpPr>
            <p:nvPr/>
          </p:nvSpPr>
          <p:spPr bwMode="gray">
            <a:xfrm>
              <a:off x="2785" y="1031"/>
              <a:ext cx="516" cy="115"/>
            </a:xfrm>
            <a:prstGeom prst="rect">
              <a:avLst/>
            </a:prstGeom>
            <a:solidFill>
              <a:schemeClr val="bg1">
                <a:alpha val="58823"/>
              </a:schemeClr>
            </a:solidFill>
            <a:ln w="19050" algn="ctr">
              <a:noFill/>
              <a:miter lim="800000"/>
              <a:headEnd/>
              <a:tailEnd/>
            </a:ln>
          </p:spPr>
          <p:txBody>
            <a:bodyPr lIns="0" tIns="0" rIns="0" bIns="0" anchor="ctr">
              <a:spAutoFit/>
            </a:bodyPr>
            <a:lstStyle/>
            <a:p>
              <a:pPr algn="ctr"/>
              <a:r>
                <a:rPr lang="en-US" sz="1200" b="0">
                  <a:solidFill>
                    <a:srgbClr val="000000"/>
                  </a:solidFill>
                </a:rPr>
                <a:t>Partners</a:t>
              </a:r>
            </a:p>
          </p:txBody>
        </p:sp>
        <p:pic>
          <p:nvPicPr>
            <p:cNvPr id="57503" name="Picture 86" descr="_people6"/>
            <p:cNvPicPr>
              <a:picLocks noChangeAspect="1" noChangeArrowheads="1"/>
            </p:cNvPicPr>
            <p:nvPr/>
          </p:nvPicPr>
          <p:blipFill>
            <a:blip r:embed="rId24" cstate="print"/>
            <a:srcRect/>
            <a:stretch>
              <a:fillRect/>
            </a:stretch>
          </p:blipFill>
          <p:spPr bwMode="gray">
            <a:xfrm>
              <a:off x="2838" y="768"/>
              <a:ext cx="386" cy="293"/>
            </a:xfrm>
            <a:prstGeom prst="rect">
              <a:avLst/>
            </a:prstGeom>
            <a:noFill/>
            <a:ln w="9525">
              <a:noFill/>
              <a:miter lim="800000"/>
              <a:headEnd/>
              <a:tailEnd/>
            </a:ln>
          </p:spPr>
        </p:pic>
        <p:pic>
          <p:nvPicPr>
            <p:cNvPr id="57504" name="Picture 87" descr="RG"/>
            <p:cNvPicPr>
              <a:picLocks noChangeAspect="1" noChangeArrowheads="1"/>
            </p:cNvPicPr>
            <p:nvPr/>
          </p:nvPicPr>
          <p:blipFill>
            <a:blip r:embed="rId19" cstate="print"/>
            <a:srcRect/>
            <a:stretch>
              <a:fillRect/>
            </a:stretch>
          </p:blipFill>
          <p:spPr bwMode="gray">
            <a:xfrm>
              <a:off x="2832" y="1687"/>
              <a:ext cx="384" cy="173"/>
            </a:xfrm>
            <a:prstGeom prst="rect">
              <a:avLst/>
            </a:prstGeom>
            <a:noFill/>
            <a:ln w="9525">
              <a:noFill/>
              <a:miter lim="800000"/>
              <a:headEnd/>
              <a:tailEnd/>
            </a:ln>
          </p:spPr>
        </p:pic>
        <p:grpSp>
          <p:nvGrpSpPr>
            <p:cNvPr id="27" name="Group 88"/>
            <p:cNvGrpSpPr>
              <a:grpSpLocks/>
            </p:cNvGrpSpPr>
            <p:nvPr/>
          </p:nvGrpSpPr>
          <p:grpSpPr bwMode="auto">
            <a:xfrm>
              <a:off x="2556" y="1200"/>
              <a:ext cx="960" cy="336"/>
              <a:chOff x="906" y="1194"/>
              <a:chExt cx="960" cy="336"/>
            </a:xfrm>
          </p:grpSpPr>
          <p:sp>
            <p:nvSpPr>
              <p:cNvPr id="13474" name="Rectangle 89"/>
              <p:cNvSpPr>
                <a:spLocks noChangeArrowheads="1"/>
              </p:cNvSpPr>
              <p:nvPr/>
            </p:nvSpPr>
            <p:spPr bwMode="gray">
              <a:xfrm>
                <a:off x="906" y="1194"/>
                <a:ext cx="960" cy="336"/>
              </a:xfrm>
              <a:prstGeom prst="rect">
                <a:avLst/>
              </a:prstGeom>
              <a:gradFill rotWithShape="1">
                <a:gsLst>
                  <a:gs pos="0">
                    <a:srgbClr val="D8D8D8"/>
                  </a:gs>
                  <a:gs pos="100000">
                    <a:srgbClr val="EAEAEA"/>
                  </a:gs>
                </a:gsLst>
                <a:lin ang="5400000" scaled="1"/>
              </a:gradFill>
              <a:ln w="9525" algn="ctr">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57507" name="Text Box 366"/>
              <p:cNvSpPr txBox="1">
                <a:spLocks noChangeArrowheads="1"/>
              </p:cNvSpPr>
              <p:nvPr/>
            </p:nvSpPr>
            <p:spPr bwMode="gray">
              <a:xfrm>
                <a:off x="995" y="1392"/>
                <a:ext cx="798" cy="97"/>
              </a:xfrm>
              <a:prstGeom prst="rect">
                <a:avLst/>
              </a:prstGeom>
              <a:noFill/>
              <a:ln w="19050" algn="ctr">
                <a:noFill/>
                <a:miter lim="800000"/>
                <a:headEnd/>
                <a:tailEnd/>
              </a:ln>
            </p:spPr>
            <p:txBody>
              <a:bodyPr lIns="0" tIns="0" rIns="0" bIns="0" anchor="ctr">
                <a:spAutoFit/>
              </a:bodyPr>
              <a:lstStyle/>
              <a:p>
                <a:pPr algn="ctr"/>
                <a:r>
                  <a:rPr lang="en-US" sz="1000" b="0">
                    <a:solidFill>
                      <a:srgbClr val="777777"/>
                    </a:solidFill>
                  </a:rPr>
                  <a:t>Channels</a:t>
                </a:r>
              </a:p>
            </p:txBody>
          </p:sp>
          <p:pic>
            <p:nvPicPr>
              <p:cNvPr id="57508" name="Picture 91" descr="desktop2"/>
              <p:cNvPicPr>
                <a:picLocks noChangeAspect="1" noChangeArrowheads="1"/>
              </p:cNvPicPr>
              <p:nvPr/>
            </p:nvPicPr>
            <p:blipFill>
              <a:blip r:embed="rId20" cstate="print"/>
              <a:srcRect/>
              <a:stretch>
                <a:fillRect/>
              </a:stretch>
            </p:blipFill>
            <p:spPr bwMode="gray">
              <a:xfrm>
                <a:off x="1110" y="1228"/>
                <a:ext cx="108" cy="145"/>
              </a:xfrm>
              <a:prstGeom prst="rect">
                <a:avLst/>
              </a:prstGeom>
              <a:noFill/>
              <a:ln w="9525">
                <a:noFill/>
                <a:miter lim="800000"/>
                <a:headEnd/>
                <a:tailEnd/>
              </a:ln>
            </p:spPr>
          </p:pic>
          <p:pic>
            <p:nvPicPr>
              <p:cNvPr id="57509" name="Picture 92" descr="blackberry"/>
              <p:cNvPicPr>
                <a:picLocks noChangeAspect="1" noChangeArrowheads="1"/>
              </p:cNvPicPr>
              <p:nvPr/>
            </p:nvPicPr>
            <p:blipFill>
              <a:blip r:embed="rId21" cstate="print"/>
              <a:srcRect/>
              <a:stretch>
                <a:fillRect/>
              </a:stretch>
            </p:blipFill>
            <p:spPr bwMode="gray">
              <a:xfrm>
                <a:off x="1566" y="1245"/>
                <a:ext cx="85" cy="128"/>
              </a:xfrm>
              <a:prstGeom prst="rect">
                <a:avLst/>
              </a:prstGeom>
              <a:noFill/>
              <a:ln w="9525">
                <a:noFill/>
                <a:miter lim="800000"/>
                <a:headEnd/>
                <a:tailEnd/>
              </a:ln>
            </p:spPr>
          </p:pic>
          <p:pic>
            <p:nvPicPr>
              <p:cNvPr id="57510" name="Picture 93" descr="Fax"/>
              <p:cNvPicPr>
                <a:picLocks noChangeAspect="1" noChangeArrowheads="1"/>
              </p:cNvPicPr>
              <p:nvPr/>
            </p:nvPicPr>
            <p:blipFill>
              <a:blip r:embed="rId22" cstate="print"/>
              <a:srcRect/>
              <a:stretch>
                <a:fillRect/>
              </a:stretch>
            </p:blipFill>
            <p:spPr bwMode="gray">
              <a:xfrm>
                <a:off x="1278" y="1243"/>
                <a:ext cx="174" cy="130"/>
              </a:xfrm>
              <a:prstGeom prst="rect">
                <a:avLst/>
              </a:prstGeom>
              <a:noFill/>
              <a:ln w="9525">
                <a:noFill/>
                <a:miter lim="800000"/>
                <a:headEnd/>
                <a:tailEnd/>
              </a:ln>
            </p:spPr>
          </p:pic>
        </p:grpSp>
      </p:grpSp>
      <p:grpSp>
        <p:nvGrpSpPr>
          <p:cNvPr id="28" name="Group 94"/>
          <p:cNvGrpSpPr>
            <a:grpSpLocks/>
          </p:cNvGrpSpPr>
          <p:nvPr/>
        </p:nvGrpSpPr>
        <p:grpSpPr bwMode="auto">
          <a:xfrm>
            <a:off x="1668463" y="1219200"/>
            <a:ext cx="1684337" cy="1762125"/>
            <a:chOff x="864" y="768"/>
            <a:chExt cx="1061" cy="1110"/>
          </a:xfrm>
        </p:grpSpPr>
        <p:grpSp>
          <p:nvGrpSpPr>
            <p:cNvPr id="29" name="Group 95"/>
            <p:cNvGrpSpPr>
              <a:grpSpLocks/>
            </p:cNvGrpSpPr>
            <p:nvPr/>
          </p:nvGrpSpPr>
          <p:grpSpPr bwMode="auto">
            <a:xfrm>
              <a:off x="900" y="864"/>
              <a:ext cx="984" cy="870"/>
              <a:chOff x="900" y="864"/>
              <a:chExt cx="984" cy="870"/>
            </a:xfrm>
          </p:grpSpPr>
          <p:sp>
            <p:nvSpPr>
              <p:cNvPr id="13466" name="AutoShape 96"/>
              <p:cNvSpPr>
                <a:spLocks noChangeArrowheads="1"/>
              </p:cNvSpPr>
              <p:nvPr/>
            </p:nvSpPr>
            <p:spPr bwMode="gray">
              <a:xfrm>
                <a:off x="900" y="864"/>
                <a:ext cx="984" cy="870"/>
              </a:xfrm>
              <a:prstGeom prst="roundRect">
                <a:avLst>
                  <a:gd name="adj" fmla="val 4824"/>
                </a:avLst>
              </a:prstGeom>
              <a:solidFill>
                <a:srgbClr val="EAEAEA"/>
              </a:solidFill>
              <a:ln w="12700">
                <a:solidFill>
                  <a:srgbClr val="ADADAD"/>
                </a:solid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13467" name="AutoShape 97"/>
              <p:cNvSpPr>
                <a:spLocks noChangeArrowheads="1"/>
              </p:cNvSpPr>
              <p:nvPr/>
            </p:nvSpPr>
            <p:spPr bwMode="gray">
              <a:xfrm>
                <a:off x="936" y="900"/>
                <a:ext cx="912" cy="798"/>
              </a:xfrm>
              <a:prstGeom prst="roundRect">
                <a:avLst>
                  <a:gd name="adj" fmla="val 4824"/>
                </a:avLst>
              </a:prstGeom>
              <a:solidFill>
                <a:srgbClr val="FFFFFF"/>
              </a:solidFill>
              <a:ln w="12700">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grpSp>
        <p:sp>
          <p:nvSpPr>
            <p:cNvPr id="57487" name="Text Box 366"/>
            <p:cNvSpPr txBox="1">
              <a:spLocks noChangeArrowheads="1"/>
            </p:cNvSpPr>
            <p:nvPr/>
          </p:nvSpPr>
          <p:spPr bwMode="gray">
            <a:xfrm>
              <a:off x="864" y="1030"/>
              <a:ext cx="1061" cy="115"/>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Remote Employees</a:t>
              </a:r>
            </a:p>
          </p:txBody>
        </p:sp>
        <p:grpSp>
          <p:nvGrpSpPr>
            <p:cNvPr id="30" name="Group 99"/>
            <p:cNvGrpSpPr>
              <a:grpSpLocks/>
            </p:cNvGrpSpPr>
            <p:nvPr/>
          </p:nvGrpSpPr>
          <p:grpSpPr bwMode="auto">
            <a:xfrm>
              <a:off x="906" y="1200"/>
              <a:ext cx="960" cy="336"/>
              <a:chOff x="906" y="1194"/>
              <a:chExt cx="960" cy="336"/>
            </a:xfrm>
          </p:grpSpPr>
          <p:sp>
            <p:nvSpPr>
              <p:cNvPr id="13461" name="Rectangle 100"/>
              <p:cNvSpPr>
                <a:spLocks noChangeArrowheads="1"/>
              </p:cNvSpPr>
              <p:nvPr/>
            </p:nvSpPr>
            <p:spPr bwMode="gray">
              <a:xfrm>
                <a:off x="906" y="1194"/>
                <a:ext cx="960" cy="336"/>
              </a:xfrm>
              <a:prstGeom prst="rect">
                <a:avLst/>
              </a:prstGeom>
              <a:gradFill rotWithShape="1">
                <a:gsLst>
                  <a:gs pos="0">
                    <a:srgbClr val="D8D8D8"/>
                  </a:gs>
                  <a:gs pos="100000">
                    <a:srgbClr val="EAEAEA"/>
                  </a:gs>
                </a:gsLst>
                <a:lin ang="5400000" scaled="1"/>
              </a:gradFill>
              <a:ln w="9525" algn="ctr">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sp>
            <p:nvSpPr>
              <p:cNvPr id="57494" name="Text Box 366"/>
              <p:cNvSpPr txBox="1">
                <a:spLocks noChangeArrowheads="1"/>
              </p:cNvSpPr>
              <p:nvPr/>
            </p:nvSpPr>
            <p:spPr bwMode="gray">
              <a:xfrm>
                <a:off x="995" y="1392"/>
                <a:ext cx="798" cy="97"/>
              </a:xfrm>
              <a:prstGeom prst="rect">
                <a:avLst/>
              </a:prstGeom>
              <a:noFill/>
              <a:ln w="19050" algn="ctr">
                <a:noFill/>
                <a:miter lim="800000"/>
                <a:headEnd/>
                <a:tailEnd/>
              </a:ln>
            </p:spPr>
            <p:txBody>
              <a:bodyPr lIns="0" tIns="0" rIns="0" bIns="0" anchor="ctr">
                <a:spAutoFit/>
              </a:bodyPr>
              <a:lstStyle/>
              <a:p>
                <a:pPr algn="ctr"/>
                <a:r>
                  <a:rPr lang="en-US" sz="1000" b="0">
                    <a:solidFill>
                      <a:srgbClr val="777777"/>
                    </a:solidFill>
                  </a:rPr>
                  <a:t>Channels</a:t>
                </a:r>
              </a:p>
            </p:txBody>
          </p:sp>
          <p:pic>
            <p:nvPicPr>
              <p:cNvPr id="57495" name="Picture 102" descr="desktop2"/>
              <p:cNvPicPr>
                <a:picLocks noChangeAspect="1" noChangeArrowheads="1"/>
              </p:cNvPicPr>
              <p:nvPr/>
            </p:nvPicPr>
            <p:blipFill>
              <a:blip r:embed="rId20" cstate="print"/>
              <a:srcRect/>
              <a:stretch>
                <a:fillRect/>
              </a:stretch>
            </p:blipFill>
            <p:spPr bwMode="gray">
              <a:xfrm>
                <a:off x="1110" y="1228"/>
                <a:ext cx="108" cy="145"/>
              </a:xfrm>
              <a:prstGeom prst="rect">
                <a:avLst/>
              </a:prstGeom>
              <a:noFill/>
              <a:ln w="9525">
                <a:noFill/>
                <a:miter lim="800000"/>
                <a:headEnd/>
                <a:tailEnd/>
              </a:ln>
            </p:spPr>
          </p:pic>
          <p:pic>
            <p:nvPicPr>
              <p:cNvPr id="57496" name="Picture 103" descr="blackberry"/>
              <p:cNvPicPr>
                <a:picLocks noChangeAspect="1" noChangeArrowheads="1"/>
              </p:cNvPicPr>
              <p:nvPr/>
            </p:nvPicPr>
            <p:blipFill>
              <a:blip r:embed="rId21" cstate="print"/>
              <a:srcRect/>
              <a:stretch>
                <a:fillRect/>
              </a:stretch>
            </p:blipFill>
            <p:spPr bwMode="gray">
              <a:xfrm>
                <a:off x="1566" y="1245"/>
                <a:ext cx="85" cy="128"/>
              </a:xfrm>
              <a:prstGeom prst="rect">
                <a:avLst/>
              </a:prstGeom>
              <a:noFill/>
              <a:ln w="9525">
                <a:noFill/>
                <a:miter lim="800000"/>
                <a:headEnd/>
                <a:tailEnd/>
              </a:ln>
            </p:spPr>
          </p:pic>
          <p:pic>
            <p:nvPicPr>
              <p:cNvPr id="57497" name="Picture 104" descr="Fax"/>
              <p:cNvPicPr>
                <a:picLocks noChangeAspect="1" noChangeArrowheads="1"/>
              </p:cNvPicPr>
              <p:nvPr/>
            </p:nvPicPr>
            <p:blipFill>
              <a:blip r:embed="rId22" cstate="print"/>
              <a:srcRect/>
              <a:stretch>
                <a:fillRect/>
              </a:stretch>
            </p:blipFill>
            <p:spPr bwMode="gray">
              <a:xfrm>
                <a:off x="1278" y="1243"/>
                <a:ext cx="174" cy="130"/>
              </a:xfrm>
              <a:prstGeom prst="rect">
                <a:avLst/>
              </a:prstGeom>
              <a:noFill/>
              <a:ln w="9525">
                <a:noFill/>
                <a:miter lim="800000"/>
                <a:headEnd/>
                <a:tailEnd/>
              </a:ln>
            </p:spPr>
          </p:pic>
        </p:grpSp>
        <p:pic>
          <p:nvPicPr>
            <p:cNvPr id="57489" name="Picture 105" descr="_people3"/>
            <p:cNvPicPr>
              <a:picLocks noChangeAspect="1" noChangeArrowheads="1"/>
            </p:cNvPicPr>
            <p:nvPr/>
          </p:nvPicPr>
          <p:blipFill>
            <a:blip r:embed="rId25" cstate="print"/>
            <a:srcRect/>
            <a:stretch>
              <a:fillRect/>
            </a:stretch>
          </p:blipFill>
          <p:spPr bwMode="gray">
            <a:xfrm>
              <a:off x="1201" y="768"/>
              <a:ext cx="386" cy="293"/>
            </a:xfrm>
            <a:prstGeom prst="rect">
              <a:avLst/>
            </a:prstGeom>
            <a:noFill/>
            <a:ln w="9525">
              <a:noFill/>
              <a:miter lim="800000"/>
              <a:headEnd/>
              <a:tailEnd/>
            </a:ln>
          </p:spPr>
        </p:pic>
        <p:grpSp>
          <p:nvGrpSpPr>
            <p:cNvPr id="31" name="Group 106"/>
            <p:cNvGrpSpPr>
              <a:grpSpLocks/>
            </p:cNvGrpSpPr>
            <p:nvPr/>
          </p:nvGrpSpPr>
          <p:grpSpPr bwMode="auto">
            <a:xfrm>
              <a:off x="1226" y="1602"/>
              <a:ext cx="336" cy="276"/>
              <a:chOff x="1226" y="1602"/>
              <a:chExt cx="336" cy="276"/>
            </a:xfrm>
          </p:grpSpPr>
          <p:pic>
            <p:nvPicPr>
              <p:cNvPr id="57491" name="Picture 107" descr="clouds_111-161-213"/>
              <p:cNvPicPr>
                <a:picLocks noChangeAspect="1" noChangeArrowheads="1"/>
              </p:cNvPicPr>
              <p:nvPr/>
            </p:nvPicPr>
            <p:blipFill>
              <a:blip r:embed="rId9" cstate="print"/>
              <a:srcRect/>
              <a:stretch>
                <a:fillRect/>
              </a:stretch>
            </p:blipFill>
            <p:spPr bwMode="gray">
              <a:xfrm>
                <a:off x="1226" y="1602"/>
                <a:ext cx="336" cy="276"/>
              </a:xfrm>
              <a:prstGeom prst="rect">
                <a:avLst/>
              </a:prstGeom>
              <a:noFill/>
              <a:ln w="9525">
                <a:noFill/>
                <a:miter lim="800000"/>
                <a:headEnd/>
                <a:tailEnd/>
              </a:ln>
            </p:spPr>
          </p:pic>
          <p:sp>
            <p:nvSpPr>
              <p:cNvPr id="57492" name="Text Box 237"/>
              <p:cNvSpPr txBox="1">
                <a:spLocks noChangeArrowheads="1"/>
              </p:cNvSpPr>
              <p:nvPr/>
            </p:nvSpPr>
            <p:spPr bwMode="gray">
              <a:xfrm>
                <a:off x="1312" y="1698"/>
                <a:ext cx="164" cy="96"/>
              </a:xfrm>
              <a:prstGeom prst="rect">
                <a:avLst/>
              </a:prstGeom>
              <a:solidFill>
                <a:srgbClr val="FFFFFF">
                  <a:alpha val="74117"/>
                </a:srgbClr>
              </a:solidFill>
              <a:ln w="19050" algn="ctr">
                <a:noFill/>
                <a:miter lim="800000"/>
                <a:headEnd/>
                <a:tailEnd/>
              </a:ln>
            </p:spPr>
            <p:txBody>
              <a:bodyPr wrap="none" lIns="0" tIns="0" rIns="0" bIns="0">
                <a:spAutoFit/>
              </a:bodyPr>
              <a:lstStyle/>
              <a:p>
                <a:pPr algn="ctr"/>
                <a:r>
                  <a:rPr lang="en-US" sz="1000" b="0">
                    <a:solidFill>
                      <a:srgbClr val="000000"/>
                    </a:solidFill>
                  </a:rPr>
                  <a:t>VPN</a:t>
                </a:r>
              </a:p>
            </p:txBody>
          </p:sp>
        </p:grpSp>
      </p:grpSp>
      <p:sp>
        <p:nvSpPr>
          <p:cNvPr id="57392" name="Rectangle 23"/>
          <p:cNvSpPr>
            <a:spLocks noChangeArrowheads="1"/>
          </p:cNvSpPr>
          <p:nvPr/>
        </p:nvSpPr>
        <p:spPr bwMode="gray">
          <a:xfrm>
            <a:off x="3722688" y="3124200"/>
            <a:ext cx="1630362" cy="266700"/>
          </a:xfrm>
          <a:prstGeom prst="rect">
            <a:avLst/>
          </a:prstGeom>
          <a:noFill/>
          <a:ln w="9525" algn="ctr">
            <a:noFill/>
            <a:miter lim="800000"/>
            <a:headEnd/>
            <a:tailEnd/>
          </a:ln>
        </p:spPr>
        <p:txBody>
          <a:bodyPr wrap="none" tIns="0" bIns="0" anchor="ctr"/>
          <a:lstStyle/>
          <a:p>
            <a:pPr algn="ctr"/>
            <a:r>
              <a:rPr lang="en-US" sz="1400" b="0">
                <a:solidFill>
                  <a:srgbClr val="7C96A1"/>
                </a:solidFill>
              </a:rPr>
              <a:t>Apps/DB</a:t>
            </a:r>
          </a:p>
        </p:txBody>
      </p:sp>
      <p:sp>
        <p:nvSpPr>
          <p:cNvPr id="57393" name="Rectangle 24"/>
          <p:cNvSpPr>
            <a:spLocks noChangeArrowheads="1"/>
          </p:cNvSpPr>
          <p:nvPr/>
        </p:nvSpPr>
        <p:spPr bwMode="gray">
          <a:xfrm>
            <a:off x="7124700" y="3124200"/>
            <a:ext cx="1571625" cy="266700"/>
          </a:xfrm>
          <a:prstGeom prst="rect">
            <a:avLst/>
          </a:prstGeom>
          <a:noFill/>
          <a:ln w="9525" algn="ctr">
            <a:noFill/>
            <a:miter lim="800000"/>
            <a:headEnd/>
            <a:tailEnd/>
          </a:ln>
        </p:spPr>
        <p:txBody>
          <a:bodyPr wrap="none" tIns="0" bIns="0" anchor="ctr"/>
          <a:lstStyle/>
          <a:p>
            <a:pPr algn="ctr"/>
            <a:r>
              <a:rPr lang="en-US" sz="1400" b="0">
                <a:solidFill>
                  <a:srgbClr val="7C96A1"/>
                </a:solidFill>
              </a:rPr>
              <a:t>Storage</a:t>
            </a:r>
          </a:p>
        </p:txBody>
      </p:sp>
      <p:sp>
        <p:nvSpPr>
          <p:cNvPr id="57394" name="Rectangle 29" descr="Dark upward diagonal"/>
          <p:cNvSpPr>
            <a:spLocks noChangeArrowheads="1"/>
          </p:cNvSpPr>
          <p:nvPr/>
        </p:nvSpPr>
        <p:spPr bwMode="gray">
          <a:xfrm>
            <a:off x="5427663" y="3124200"/>
            <a:ext cx="1611312" cy="266700"/>
          </a:xfrm>
          <a:prstGeom prst="rect">
            <a:avLst/>
          </a:prstGeom>
          <a:noFill/>
          <a:ln w="9525" algn="ctr">
            <a:noFill/>
            <a:miter lim="800000"/>
            <a:headEnd/>
            <a:tailEnd/>
          </a:ln>
        </p:spPr>
        <p:txBody>
          <a:bodyPr wrap="none" tIns="0" bIns="0" anchor="ctr"/>
          <a:lstStyle/>
          <a:p>
            <a:pPr algn="ctr"/>
            <a:r>
              <a:rPr lang="en-US" sz="1400" b="0">
                <a:solidFill>
                  <a:srgbClr val="7C96A1"/>
                </a:solidFill>
              </a:rPr>
              <a:t>FS/CMS</a:t>
            </a:r>
          </a:p>
        </p:txBody>
      </p:sp>
      <p:sp>
        <p:nvSpPr>
          <p:cNvPr id="57395" name="Rectangle 32" descr="Dark upward diagonal"/>
          <p:cNvSpPr>
            <a:spLocks noChangeArrowheads="1"/>
          </p:cNvSpPr>
          <p:nvPr/>
        </p:nvSpPr>
        <p:spPr bwMode="gray">
          <a:xfrm>
            <a:off x="2076450" y="3124200"/>
            <a:ext cx="1609725" cy="266700"/>
          </a:xfrm>
          <a:prstGeom prst="rect">
            <a:avLst/>
          </a:prstGeom>
          <a:noFill/>
          <a:ln w="9525" algn="ctr">
            <a:noFill/>
            <a:miter lim="800000"/>
            <a:headEnd/>
            <a:tailEnd/>
          </a:ln>
        </p:spPr>
        <p:txBody>
          <a:bodyPr wrap="none" tIns="0" bIns="0" anchor="ctr"/>
          <a:lstStyle/>
          <a:p>
            <a:pPr algn="ctr"/>
            <a:r>
              <a:rPr lang="en-US" sz="1400" b="0">
                <a:solidFill>
                  <a:srgbClr val="7C96A1"/>
                </a:solidFill>
              </a:rPr>
              <a:t>Network</a:t>
            </a:r>
          </a:p>
        </p:txBody>
      </p:sp>
      <p:sp>
        <p:nvSpPr>
          <p:cNvPr id="57396" name="Rectangle 20"/>
          <p:cNvSpPr>
            <a:spLocks noChangeArrowheads="1"/>
          </p:cNvSpPr>
          <p:nvPr/>
        </p:nvSpPr>
        <p:spPr bwMode="gray">
          <a:xfrm>
            <a:off x="419100" y="3124200"/>
            <a:ext cx="1600200" cy="266700"/>
          </a:xfrm>
          <a:prstGeom prst="rect">
            <a:avLst/>
          </a:prstGeom>
          <a:noFill/>
          <a:ln w="9525" algn="ctr">
            <a:noFill/>
            <a:miter lim="800000"/>
            <a:headEnd/>
            <a:tailEnd/>
          </a:ln>
        </p:spPr>
        <p:txBody>
          <a:bodyPr wrap="none" tIns="0" bIns="0" anchor="ctr"/>
          <a:lstStyle/>
          <a:p>
            <a:pPr algn="ctr"/>
            <a:r>
              <a:rPr lang="en-US" sz="1400" b="0">
                <a:solidFill>
                  <a:srgbClr val="7C96A1"/>
                </a:solidFill>
              </a:rPr>
              <a:t>Endpoint</a:t>
            </a:r>
          </a:p>
        </p:txBody>
      </p:sp>
      <p:grpSp>
        <p:nvGrpSpPr>
          <p:cNvPr id="57408" name="Group 114"/>
          <p:cNvGrpSpPr>
            <a:grpSpLocks/>
          </p:cNvGrpSpPr>
          <p:nvPr/>
        </p:nvGrpSpPr>
        <p:grpSpPr bwMode="auto">
          <a:xfrm>
            <a:off x="438150" y="3409950"/>
            <a:ext cx="8239125" cy="19050"/>
            <a:chOff x="276" y="2160"/>
            <a:chExt cx="5190" cy="12"/>
          </a:xfrm>
        </p:grpSpPr>
        <p:grpSp>
          <p:nvGrpSpPr>
            <p:cNvPr id="57409" name="Group 115"/>
            <p:cNvGrpSpPr>
              <a:grpSpLocks/>
            </p:cNvGrpSpPr>
            <p:nvPr/>
          </p:nvGrpSpPr>
          <p:grpSpPr bwMode="auto">
            <a:xfrm>
              <a:off x="276" y="2160"/>
              <a:ext cx="5190" cy="0"/>
              <a:chOff x="276" y="2160"/>
              <a:chExt cx="5190" cy="0"/>
            </a:xfrm>
          </p:grpSpPr>
          <p:sp>
            <p:nvSpPr>
              <p:cNvPr id="13449" name="Line 116"/>
              <p:cNvSpPr>
                <a:spLocks noChangeShapeType="1"/>
              </p:cNvSpPr>
              <p:nvPr/>
            </p:nvSpPr>
            <p:spPr bwMode="gray">
              <a:xfrm>
                <a:off x="276"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50" name="Line 117"/>
              <p:cNvSpPr>
                <a:spLocks noChangeShapeType="1"/>
              </p:cNvSpPr>
              <p:nvPr/>
            </p:nvSpPr>
            <p:spPr bwMode="gray">
              <a:xfrm>
                <a:off x="1333"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51" name="Line 118"/>
              <p:cNvSpPr>
                <a:spLocks noChangeShapeType="1"/>
              </p:cNvSpPr>
              <p:nvPr/>
            </p:nvSpPr>
            <p:spPr bwMode="gray">
              <a:xfrm>
                <a:off x="2391"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52" name="Line 119"/>
              <p:cNvSpPr>
                <a:spLocks noChangeShapeType="1"/>
              </p:cNvSpPr>
              <p:nvPr/>
            </p:nvSpPr>
            <p:spPr bwMode="gray">
              <a:xfrm>
                <a:off x="3448"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53" name="Line 120"/>
              <p:cNvSpPr>
                <a:spLocks noChangeShapeType="1"/>
              </p:cNvSpPr>
              <p:nvPr/>
            </p:nvSpPr>
            <p:spPr bwMode="gray">
              <a:xfrm>
                <a:off x="4506"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grpSp>
        <p:grpSp>
          <p:nvGrpSpPr>
            <p:cNvPr id="57410" name="Group 121"/>
            <p:cNvGrpSpPr>
              <a:grpSpLocks/>
            </p:cNvGrpSpPr>
            <p:nvPr/>
          </p:nvGrpSpPr>
          <p:grpSpPr bwMode="auto">
            <a:xfrm>
              <a:off x="276" y="2172"/>
              <a:ext cx="5190" cy="0"/>
              <a:chOff x="276" y="2160"/>
              <a:chExt cx="5190" cy="0"/>
            </a:xfrm>
          </p:grpSpPr>
          <p:sp>
            <p:nvSpPr>
              <p:cNvPr id="13444" name="Line 122"/>
              <p:cNvSpPr>
                <a:spLocks noChangeShapeType="1"/>
              </p:cNvSpPr>
              <p:nvPr/>
            </p:nvSpPr>
            <p:spPr bwMode="gray">
              <a:xfrm>
                <a:off x="276"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45" name="Line 123"/>
              <p:cNvSpPr>
                <a:spLocks noChangeShapeType="1"/>
              </p:cNvSpPr>
              <p:nvPr/>
            </p:nvSpPr>
            <p:spPr bwMode="gray">
              <a:xfrm>
                <a:off x="1333"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46" name="Line 124"/>
              <p:cNvSpPr>
                <a:spLocks noChangeShapeType="1"/>
              </p:cNvSpPr>
              <p:nvPr/>
            </p:nvSpPr>
            <p:spPr bwMode="gray">
              <a:xfrm>
                <a:off x="2391"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47" name="Line 125"/>
              <p:cNvSpPr>
                <a:spLocks noChangeShapeType="1"/>
              </p:cNvSpPr>
              <p:nvPr/>
            </p:nvSpPr>
            <p:spPr bwMode="gray">
              <a:xfrm>
                <a:off x="3448"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sp>
            <p:nvSpPr>
              <p:cNvPr id="13448" name="Line 126"/>
              <p:cNvSpPr>
                <a:spLocks noChangeShapeType="1"/>
              </p:cNvSpPr>
              <p:nvPr/>
            </p:nvSpPr>
            <p:spPr bwMode="gray">
              <a:xfrm>
                <a:off x="4506" y="2160"/>
                <a:ext cx="960" cy="0"/>
              </a:xfrm>
              <a:prstGeom prst="line">
                <a:avLst/>
              </a:prstGeom>
              <a:noFill/>
              <a:ln w="9525">
                <a:solidFill>
                  <a:srgbClr val="DDDDDD"/>
                </a:solidFill>
                <a:prstDash val="dash"/>
                <a:miter lim="800000"/>
                <a:headEnd/>
                <a:tailEnd/>
              </a:ln>
            </p:spPr>
            <p:txBody>
              <a:bodyPr wrap="none"/>
              <a:lstStyle/>
              <a:p>
                <a:pPr algn="ctr" eaLnBrk="0" hangingPunct="0">
                  <a:defRPr/>
                </a:pPr>
                <a:endParaRPr lang="en-US" sz="2400">
                  <a:solidFill>
                    <a:srgbClr val="000000"/>
                  </a:solidFill>
                  <a:latin typeface="Arial" charset="0"/>
                  <a:cs typeface="+mn-cs"/>
                </a:endParaRPr>
              </a:p>
            </p:txBody>
          </p:sp>
        </p:grpSp>
      </p:grpSp>
      <p:grpSp>
        <p:nvGrpSpPr>
          <p:cNvPr id="57411" name="Group 216"/>
          <p:cNvGrpSpPr>
            <a:grpSpLocks/>
          </p:cNvGrpSpPr>
          <p:nvPr/>
        </p:nvGrpSpPr>
        <p:grpSpPr bwMode="auto">
          <a:xfrm>
            <a:off x="852488" y="2032000"/>
            <a:ext cx="1300162" cy="584200"/>
            <a:chOff x="537" y="1280"/>
            <a:chExt cx="819" cy="368"/>
          </a:xfrm>
        </p:grpSpPr>
        <p:sp>
          <p:nvSpPr>
            <p:cNvPr id="2" name="AutoShape 317"/>
            <p:cNvSpPr>
              <a:spLocks noChangeArrowheads="1"/>
            </p:cNvSpPr>
            <p:nvPr/>
          </p:nvSpPr>
          <p:spPr bwMode="gray">
            <a:xfrm>
              <a:off x="537" y="1336"/>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IP Sent to </a:t>
              </a:r>
            </a:p>
            <a:p>
              <a:pPr algn="ctr">
                <a:defRPr/>
              </a:pPr>
              <a:r>
                <a:rPr lang="en-US" sz="1200" b="0">
                  <a:solidFill>
                    <a:srgbClr val="FFFFFF"/>
                  </a:solidFill>
                  <a:latin typeface="Arial" charset="0"/>
                  <a:cs typeface="Arial" charset="0"/>
                </a:rPr>
                <a:t>non trusted user</a:t>
              </a:r>
            </a:p>
          </p:txBody>
        </p:sp>
        <p:grpSp>
          <p:nvGrpSpPr>
            <p:cNvPr id="57412" name="Group 173"/>
            <p:cNvGrpSpPr>
              <a:grpSpLocks/>
            </p:cNvGrpSpPr>
            <p:nvPr/>
          </p:nvGrpSpPr>
          <p:grpSpPr bwMode="auto">
            <a:xfrm>
              <a:off x="1200" y="1280"/>
              <a:ext cx="156" cy="172"/>
              <a:chOff x="222" y="1124"/>
              <a:chExt cx="156" cy="172"/>
            </a:xfrm>
          </p:grpSpPr>
          <p:sp>
            <p:nvSpPr>
              <p:cNvPr id="13440" name="AutoShape 171"/>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73" name="Picture 172"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13" name="Group 217"/>
          <p:cNvGrpSpPr>
            <a:grpSpLocks/>
          </p:cNvGrpSpPr>
          <p:nvPr/>
        </p:nvGrpSpPr>
        <p:grpSpPr bwMode="auto">
          <a:xfrm>
            <a:off x="2338388" y="2120900"/>
            <a:ext cx="1271587" cy="574675"/>
            <a:chOff x="1473" y="1336"/>
            <a:chExt cx="801" cy="362"/>
          </a:xfrm>
        </p:grpSpPr>
        <p:sp>
          <p:nvSpPr>
            <p:cNvPr id="3" name="AutoShape 317"/>
            <p:cNvSpPr>
              <a:spLocks noChangeArrowheads="1"/>
            </p:cNvSpPr>
            <p:nvPr/>
          </p:nvSpPr>
          <p:spPr bwMode="gray">
            <a:xfrm>
              <a:off x="1473" y="1336"/>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Stolen IP</a:t>
              </a:r>
            </a:p>
          </p:txBody>
        </p:sp>
        <p:grpSp>
          <p:nvGrpSpPr>
            <p:cNvPr id="57414" name="Group 174"/>
            <p:cNvGrpSpPr>
              <a:grpSpLocks/>
            </p:cNvGrpSpPr>
            <p:nvPr/>
          </p:nvGrpSpPr>
          <p:grpSpPr bwMode="auto">
            <a:xfrm>
              <a:off x="2118" y="1526"/>
              <a:ext cx="156" cy="172"/>
              <a:chOff x="222" y="1124"/>
              <a:chExt cx="156" cy="172"/>
            </a:xfrm>
          </p:grpSpPr>
          <p:sp>
            <p:nvSpPr>
              <p:cNvPr id="13436" name="AutoShape 175"/>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69" name="Picture 176"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15" name="Group 218"/>
          <p:cNvGrpSpPr>
            <a:grpSpLocks/>
          </p:cNvGrpSpPr>
          <p:nvPr/>
        </p:nvGrpSpPr>
        <p:grpSpPr bwMode="auto">
          <a:xfrm>
            <a:off x="3792538" y="2120900"/>
            <a:ext cx="1655762" cy="574675"/>
            <a:chOff x="2389" y="1336"/>
            <a:chExt cx="1043" cy="362"/>
          </a:xfrm>
        </p:grpSpPr>
        <p:sp>
          <p:nvSpPr>
            <p:cNvPr id="4" name="AutoShape 317"/>
            <p:cNvSpPr>
              <a:spLocks noChangeArrowheads="1"/>
            </p:cNvSpPr>
            <p:nvPr/>
          </p:nvSpPr>
          <p:spPr bwMode="gray">
            <a:xfrm>
              <a:off x="2389" y="1336"/>
              <a:ext cx="1000"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App, DB or Encryption Key Hack</a:t>
              </a:r>
            </a:p>
          </p:txBody>
        </p:sp>
        <p:grpSp>
          <p:nvGrpSpPr>
            <p:cNvPr id="57416" name="Group 177"/>
            <p:cNvGrpSpPr>
              <a:grpSpLocks/>
            </p:cNvGrpSpPr>
            <p:nvPr/>
          </p:nvGrpSpPr>
          <p:grpSpPr bwMode="auto">
            <a:xfrm>
              <a:off x="3276" y="1526"/>
              <a:ext cx="156" cy="172"/>
              <a:chOff x="222" y="1124"/>
              <a:chExt cx="156" cy="172"/>
            </a:xfrm>
          </p:grpSpPr>
          <p:sp>
            <p:nvSpPr>
              <p:cNvPr id="13432" name="AutoShape 178"/>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65" name="Picture 179"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18" name="Group 219"/>
          <p:cNvGrpSpPr>
            <a:grpSpLocks/>
          </p:cNvGrpSpPr>
          <p:nvPr/>
        </p:nvGrpSpPr>
        <p:grpSpPr bwMode="auto">
          <a:xfrm>
            <a:off x="5634038" y="2041525"/>
            <a:ext cx="1290637" cy="574675"/>
            <a:chOff x="3549" y="1286"/>
            <a:chExt cx="813" cy="362"/>
          </a:xfrm>
        </p:grpSpPr>
        <p:sp>
          <p:nvSpPr>
            <p:cNvPr id="5" name="AutoShape 317"/>
            <p:cNvSpPr>
              <a:spLocks noChangeArrowheads="1"/>
            </p:cNvSpPr>
            <p:nvPr/>
          </p:nvSpPr>
          <p:spPr bwMode="gray">
            <a:xfrm>
              <a:off x="3549" y="1336"/>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Fraud</a:t>
              </a:r>
            </a:p>
          </p:txBody>
        </p:sp>
        <p:grpSp>
          <p:nvGrpSpPr>
            <p:cNvPr id="57419" name="Group 180"/>
            <p:cNvGrpSpPr>
              <a:grpSpLocks/>
            </p:cNvGrpSpPr>
            <p:nvPr/>
          </p:nvGrpSpPr>
          <p:grpSpPr bwMode="auto">
            <a:xfrm>
              <a:off x="4206" y="1286"/>
              <a:ext cx="156" cy="172"/>
              <a:chOff x="222" y="1124"/>
              <a:chExt cx="156" cy="172"/>
            </a:xfrm>
          </p:grpSpPr>
          <p:sp>
            <p:nvSpPr>
              <p:cNvPr id="13428" name="AutoShape 181"/>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61" name="Picture 182"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20" name="Group 220"/>
          <p:cNvGrpSpPr>
            <a:grpSpLocks/>
          </p:cNvGrpSpPr>
          <p:nvPr/>
        </p:nvGrpSpPr>
        <p:grpSpPr bwMode="auto">
          <a:xfrm>
            <a:off x="7091363" y="2120900"/>
            <a:ext cx="1328737" cy="574675"/>
            <a:chOff x="4467" y="1336"/>
            <a:chExt cx="837" cy="362"/>
          </a:xfrm>
        </p:grpSpPr>
        <p:sp>
          <p:nvSpPr>
            <p:cNvPr id="6" name="AutoShape 317"/>
            <p:cNvSpPr>
              <a:spLocks noChangeArrowheads="1"/>
            </p:cNvSpPr>
            <p:nvPr/>
          </p:nvSpPr>
          <p:spPr bwMode="gray">
            <a:xfrm>
              <a:off x="4467" y="1336"/>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Stolen Credentials</a:t>
              </a:r>
            </a:p>
          </p:txBody>
        </p:sp>
        <p:grpSp>
          <p:nvGrpSpPr>
            <p:cNvPr id="57422" name="Group 183"/>
            <p:cNvGrpSpPr>
              <a:grpSpLocks/>
            </p:cNvGrpSpPr>
            <p:nvPr/>
          </p:nvGrpSpPr>
          <p:grpSpPr bwMode="auto">
            <a:xfrm>
              <a:off x="5148" y="1526"/>
              <a:ext cx="156" cy="172"/>
              <a:chOff x="222" y="1124"/>
              <a:chExt cx="156" cy="172"/>
            </a:xfrm>
          </p:grpSpPr>
          <p:sp>
            <p:nvSpPr>
              <p:cNvPr id="13424" name="AutoShape 184"/>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57" name="Picture 185"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23" name="Group 223"/>
          <p:cNvGrpSpPr>
            <a:grpSpLocks/>
          </p:cNvGrpSpPr>
          <p:nvPr/>
        </p:nvGrpSpPr>
        <p:grpSpPr bwMode="auto">
          <a:xfrm>
            <a:off x="514350" y="3898900"/>
            <a:ext cx="1319213" cy="550863"/>
            <a:chOff x="324" y="2456"/>
            <a:chExt cx="831" cy="347"/>
          </a:xfrm>
        </p:grpSpPr>
        <p:sp>
          <p:nvSpPr>
            <p:cNvPr id="7" name="AutoShape 317"/>
            <p:cNvSpPr>
              <a:spLocks noChangeArrowheads="1"/>
            </p:cNvSpPr>
            <p:nvPr/>
          </p:nvSpPr>
          <p:spPr bwMode="gray">
            <a:xfrm>
              <a:off x="387" y="2491"/>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Endpoint theft/loss</a:t>
              </a:r>
            </a:p>
          </p:txBody>
        </p:sp>
        <p:grpSp>
          <p:nvGrpSpPr>
            <p:cNvPr id="57424" name="Group 186"/>
            <p:cNvGrpSpPr>
              <a:grpSpLocks/>
            </p:cNvGrpSpPr>
            <p:nvPr/>
          </p:nvGrpSpPr>
          <p:grpSpPr bwMode="auto">
            <a:xfrm>
              <a:off x="324" y="2456"/>
              <a:ext cx="156" cy="172"/>
              <a:chOff x="222" y="1124"/>
              <a:chExt cx="156" cy="172"/>
            </a:xfrm>
          </p:grpSpPr>
          <p:sp>
            <p:nvSpPr>
              <p:cNvPr id="13420" name="AutoShape 187"/>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53" name="Picture 188"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26" name="Group 225"/>
          <p:cNvGrpSpPr>
            <a:grpSpLocks/>
          </p:cNvGrpSpPr>
          <p:nvPr/>
        </p:nvGrpSpPr>
        <p:grpSpPr bwMode="auto">
          <a:xfrm>
            <a:off x="2281238" y="3954463"/>
            <a:ext cx="1328737" cy="588962"/>
            <a:chOff x="1437" y="2491"/>
            <a:chExt cx="837" cy="371"/>
          </a:xfrm>
        </p:grpSpPr>
        <p:sp>
          <p:nvSpPr>
            <p:cNvPr id="8" name="AutoShape 317"/>
            <p:cNvSpPr>
              <a:spLocks noChangeArrowheads="1"/>
            </p:cNvSpPr>
            <p:nvPr/>
          </p:nvSpPr>
          <p:spPr bwMode="gray">
            <a:xfrm>
              <a:off x="1437" y="2491"/>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000" b="0" dirty="0">
                  <a:solidFill>
                    <a:srgbClr val="FFFFFF"/>
                  </a:solidFill>
                  <a:latin typeface="Arial" charset="0"/>
                  <a:cs typeface="Arial" charset="0"/>
                </a:rPr>
                <a:t>Network Leak</a:t>
              </a:r>
            </a:p>
            <a:p>
              <a:pPr algn="ctr">
                <a:defRPr/>
              </a:pPr>
              <a:r>
                <a:rPr lang="en-US" sz="1000" b="0" dirty="0">
                  <a:solidFill>
                    <a:srgbClr val="FFFFFF"/>
                  </a:solidFill>
                  <a:latin typeface="Arial" charset="0"/>
                  <a:cs typeface="Arial" charset="0"/>
                </a:rPr>
                <a:t>Email-IM-HTTP-FTP-etc.</a:t>
              </a:r>
            </a:p>
          </p:txBody>
        </p:sp>
        <p:grpSp>
          <p:nvGrpSpPr>
            <p:cNvPr id="57427" name="Group 189"/>
            <p:cNvGrpSpPr>
              <a:grpSpLocks/>
            </p:cNvGrpSpPr>
            <p:nvPr/>
          </p:nvGrpSpPr>
          <p:grpSpPr bwMode="auto">
            <a:xfrm>
              <a:off x="2118" y="2690"/>
              <a:ext cx="156" cy="172"/>
              <a:chOff x="222" y="1124"/>
              <a:chExt cx="156" cy="172"/>
            </a:xfrm>
          </p:grpSpPr>
          <p:sp>
            <p:nvSpPr>
              <p:cNvPr id="13416" name="AutoShape 190"/>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49" name="Picture 191"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28" name="Group 227"/>
          <p:cNvGrpSpPr>
            <a:grpSpLocks/>
          </p:cNvGrpSpPr>
          <p:nvPr/>
        </p:nvGrpSpPr>
        <p:grpSpPr bwMode="auto">
          <a:xfrm>
            <a:off x="3957638" y="3954463"/>
            <a:ext cx="1328737" cy="588962"/>
            <a:chOff x="2493" y="2491"/>
            <a:chExt cx="837" cy="371"/>
          </a:xfrm>
        </p:grpSpPr>
        <p:sp>
          <p:nvSpPr>
            <p:cNvPr id="9" name="AutoShape 317"/>
            <p:cNvSpPr>
              <a:spLocks noChangeArrowheads="1"/>
            </p:cNvSpPr>
            <p:nvPr/>
          </p:nvSpPr>
          <p:spPr bwMode="gray">
            <a:xfrm>
              <a:off x="2493" y="2491"/>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dirty="0">
                  <a:solidFill>
                    <a:srgbClr val="FFFFFF"/>
                  </a:solidFill>
                  <a:latin typeface="Arial" charset="0"/>
                  <a:cs typeface="Arial" charset="0"/>
                </a:rPr>
                <a:t>Privileged</a:t>
              </a:r>
            </a:p>
            <a:p>
              <a:pPr algn="ctr">
                <a:defRPr/>
              </a:pPr>
              <a:r>
                <a:rPr lang="en-US" sz="1200" b="0" dirty="0">
                  <a:solidFill>
                    <a:srgbClr val="FFFFFF"/>
                  </a:solidFill>
                  <a:latin typeface="Arial" charset="0"/>
                  <a:cs typeface="Arial" charset="0"/>
                </a:rPr>
                <a:t>User Breach</a:t>
              </a:r>
            </a:p>
          </p:txBody>
        </p:sp>
        <p:grpSp>
          <p:nvGrpSpPr>
            <p:cNvPr id="57430" name="Group 192"/>
            <p:cNvGrpSpPr>
              <a:grpSpLocks/>
            </p:cNvGrpSpPr>
            <p:nvPr/>
          </p:nvGrpSpPr>
          <p:grpSpPr bwMode="auto">
            <a:xfrm>
              <a:off x="3174" y="2690"/>
              <a:ext cx="156" cy="172"/>
              <a:chOff x="222" y="1124"/>
              <a:chExt cx="156" cy="172"/>
            </a:xfrm>
          </p:grpSpPr>
          <p:sp>
            <p:nvSpPr>
              <p:cNvPr id="13412" name="AutoShape 193"/>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45" name="Picture 194"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31" name="Group 228"/>
          <p:cNvGrpSpPr>
            <a:grpSpLocks/>
          </p:cNvGrpSpPr>
          <p:nvPr/>
        </p:nvGrpSpPr>
        <p:grpSpPr bwMode="auto">
          <a:xfrm>
            <a:off x="5643563" y="3954463"/>
            <a:ext cx="1271587" cy="588962"/>
            <a:chOff x="3555" y="2491"/>
            <a:chExt cx="801" cy="371"/>
          </a:xfrm>
        </p:grpSpPr>
        <p:sp>
          <p:nvSpPr>
            <p:cNvPr id="10" name="AutoShape 317"/>
            <p:cNvSpPr>
              <a:spLocks noChangeArrowheads="1"/>
            </p:cNvSpPr>
            <p:nvPr/>
          </p:nvSpPr>
          <p:spPr bwMode="gray">
            <a:xfrm>
              <a:off x="3555" y="2491"/>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dirty="0">
                  <a:solidFill>
                    <a:srgbClr val="FFFFFF"/>
                  </a:solidFill>
                  <a:latin typeface="Arial" charset="0"/>
                  <a:cs typeface="Arial" charset="0"/>
                </a:rPr>
                <a:t>Inappropriate</a:t>
              </a:r>
            </a:p>
            <a:p>
              <a:pPr algn="ctr">
                <a:defRPr/>
              </a:pPr>
              <a:r>
                <a:rPr lang="en-US" sz="1200" b="0" dirty="0">
                  <a:solidFill>
                    <a:srgbClr val="FFFFFF"/>
                  </a:solidFill>
                  <a:latin typeface="Arial" charset="0"/>
                  <a:cs typeface="Arial" charset="0"/>
                </a:rPr>
                <a:t>Access</a:t>
              </a:r>
            </a:p>
          </p:txBody>
        </p:sp>
        <p:grpSp>
          <p:nvGrpSpPr>
            <p:cNvPr id="57432" name="Group 195"/>
            <p:cNvGrpSpPr>
              <a:grpSpLocks/>
            </p:cNvGrpSpPr>
            <p:nvPr/>
          </p:nvGrpSpPr>
          <p:grpSpPr bwMode="auto">
            <a:xfrm>
              <a:off x="4200" y="2690"/>
              <a:ext cx="156" cy="172"/>
              <a:chOff x="222" y="1124"/>
              <a:chExt cx="156" cy="172"/>
            </a:xfrm>
          </p:grpSpPr>
          <p:sp>
            <p:nvSpPr>
              <p:cNvPr id="13408" name="AutoShape 196"/>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41" name="Picture 197"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sp>
        <p:nvSpPr>
          <p:cNvPr id="57407" name="Text Box 307"/>
          <p:cNvSpPr txBox="1">
            <a:spLocks noChangeArrowheads="1"/>
          </p:cNvSpPr>
          <p:nvPr/>
        </p:nvSpPr>
        <p:spPr bwMode="gray">
          <a:xfrm>
            <a:off x="7362825" y="4006850"/>
            <a:ext cx="1114425" cy="182563"/>
          </a:xfrm>
          <a:prstGeom prst="rect">
            <a:avLst/>
          </a:prstGeom>
          <a:noFill/>
          <a:ln w="19050" algn="ctr">
            <a:noFill/>
            <a:miter lim="800000"/>
            <a:headEnd/>
            <a:tailEnd/>
          </a:ln>
        </p:spPr>
        <p:txBody>
          <a:bodyPr lIns="0" tIns="0" rIns="0" bIns="0" anchor="ctr">
            <a:spAutoFit/>
          </a:bodyPr>
          <a:lstStyle/>
          <a:p>
            <a:pPr algn="ctr"/>
            <a:r>
              <a:rPr lang="en-US" sz="1200" b="0">
                <a:solidFill>
                  <a:srgbClr val="000000"/>
                </a:solidFill>
              </a:rPr>
              <a:t>Privileged Users</a:t>
            </a:r>
          </a:p>
        </p:txBody>
      </p:sp>
      <p:grpSp>
        <p:nvGrpSpPr>
          <p:cNvPr id="57434" name="Group 231"/>
          <p:cNvGrpSpPr>
            <a:grpSpLocks/>
          </p:cNvGrpSpPr>
          <p:nvPr/>
        </p:nvGrpSpPr>
        <p:grpSpPr bwMode="auto">
          <a:xfrm>
            <a:off x="7319963" y="3954463"/>
            <a:ext cx="1300162" cy="588962"/>
            <a:chOff x="4611" y="2491"/>
            <a:chExt cx="819" cy="371"/>
          </a:xfrm>
        </p:grpSpPr>
        <p:sp>
          <p:nvSpPr>
            <p:cNvPr id="11" name="AutoShape 317"/>
            <p:cNvSpPr>
              <a:spLocks noChangeArrowheads="1"/>
            </p:cNvSpPr>
            <p:nvPr/>
          </p:nvSpPr>
          <p:spPr bwMode="gray">
            <a:xfrm>
              <a:off x="4611" y="2491"/>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Tapes lost or stolen</a:t>
              </a:r>
            </a:p>
          </p:txBody>
        </p:sp>
        <p:grpSp>
          <p:nvGrpSpPr>
            <p:cNvPr id="57435" name="Group 198"/>
            <p:cNvGrpSpPr>
              <a:grpSpLocks/>
            </p:cNvGrpSpPr>
            <p:nvPr/>
          </p:nvGrpSpPr>
          <p:grpSpPr bwMode="auto">
            <a:xfrm>
              <a:off x="5274" y="2690"/>
              <a:ext cx="156" cy="172"/>
              <a:chOff x="222" y="1124"/>
              <a:chExt cx="156" cy="172"/>
            </a:xfrm>
          </p:grpSpPr>
          <p:sp>
            <p:nvSpPr>
              <p:cNvPr id="13404" name="AutoShape 199"/>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37" name="Picture 200"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36" name="Group 222"/>
          <p:cNvGrpSpPr>
            <a:grpSpLocks/>
          </p:cNvGrpSpPr>
          <p:nvPr/>
        </p:nvGrpSpPr>
        <p:grpSpPr bwMode="auto">
          <a:xfrm>
            <a:off x="514350" y="4841875"/>
            <a:ext cx="1319213" cy="569913"/>
            <a:chOff x="324" y="3050"/>
            <a:chExt cx="831" cy="359"/>
          </a:xfrm>
        </p:grpSpPr>
        <p:sp>
          <p:nvSpPr>
            <p:cNvPr id="12" name="AutoShape 317"/>
            <p:cNvSpPr>
              <a:spLocks noChangeArrowheads="1"/>
            </p:cNvSpPr>
            <p:nvPr/>
          </p:nvSpPr>
          <p:spPr bwMode="gray">
            <a:xfrm>
              <a:off x="387" y="3097"/>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Data Leak</a:t>
              </a:r>
            </a:p>
            <a:p>
              <a:pPr algn="ctr">
                <a:defRPr/>
              </a:pPr>
              <a:r>
                <a:rPr lang="en-US" sz="1200" b="0">
                  <a:solidFill>
                    <a:srgbClr val="FFFFFF"/>
                  </a:solidFill>
                  <a:latin typeface="Arial" charset="0"/>
                  <a:cs typeface="Arial" charset="0"/>
                </a:rPr>
                <a:t>Via USB/Print</a:t>
              </a:r>
            </a:p>
          </p:txBody>
        </p:sp>
        <p:grpSp>
          <p:nvGrpSpPr>
            <p:cNvPr id="57438" name="Group 201"/>
            <p:cNvGrpSpPr>
              <a:grpSpLocks/>
            </p:cNvGrpSpPr>
            <p:nvPr/>
          </p:nvGrpSpPr>
          <p:grpSpPr bwMode="auto">
            <a:xfrm>
              <a:off x="324" y="3050"/>
              <a:ext cx="156" cy="172"/>
              <a:chOff x="222" y="1124"/>
              <a:chExt cx="156" cy="172"/>
            </a:xfrm>
          </p:grpSpPr>
          <p:sp>
            <p:nvSpPr>
              <p:cNvPr id="13400" name="AutoShape 202"/>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33" name="Picture 203"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39" name="Group 224"/>
          <p:cNvGrpSpPr>
            <a:grpSpLocks/>
          </p:cNvGrpSpPr>
          <p:nvPr/>
        </p:nvGrpSpPr>
        <p:grpSpPr bwMode="auto">
          <a:xfrm>
            <a:off x="2281238" y="4916488"/>
            <a:ext cx="1347787" cy="588962"/>
            <a:chOff x="1437" y="3097"/>
            <a:chExt cx="849" cy="371"/>
          </a:xfrm>
        </p:grpSpPr>
        <p:sp>
          <p:nvSpPr>
            <p:cNvPr id="13" name="AutoShape 317"/>
            <p:cNvSpPr>
              <a:spLocks noChangeArrowheads="1"/>
            </p:cNvSpPr>
            <p:nvPr/>
          </p:nvSpPr>
          <p:spPr bwMode="gray">
            <a:xfrm>
              <a:off x="1437" y="3097"/>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000" b="0">
                  <a:solidFill>
                    <a:srgbClr val="FFFFFF"/>
                  </a:solidFill>
                  <a:latin typeface="Arial" charset="0"/>
                  <a:cs typeface="Arial" charset="0"/>
                </a:rPr>
                <a:t>Public Infrastructure Access Hack</a:t>
              </a:r>
            </a:p>
          </p:txBody>
        </p:sp>
        <p:grpSp>
          <p:nvGrpSpPr>
            <p:cNvPr id="57440" name="Group 204"/>
            <p:cNvGrpSpPr>
              <a:grpSpLocks/>
            </p:cNvGrpSpPr>
            <p:nvPr/>
          </p:nvGrpSpPr>
          <p:grpSpPr bwMode="auto">
            <a:xfrm>
              <a:off x="2130" y="3296"/>
              <a:ext cx="156" cy="172"/>
              <a:chOff x="222" y="1124"/>
              <a:chExt cx="156" cy="172"/>
            </a:xfrm>
          </p:grpSpPr>
          <p:sp>
            <p:nvSpPr>
              <p:cNvPr id="13396" name="AutoShape 205"/>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29" name="Picture 206"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42" name="Group 226"/>
          <p:cNvGrpSpPr>
            <a:grpSpLocks/>
          </p:cNvGrpSpPr>
          <p:nvPr/>
        </p:nvGrpSpPr>
        <p:grpSpPr bwMode="auto">
          <a:xfrm>
            <a:off x="3957638" y="4916488"/>
            <a:ext cx="1347787" cy="588962"/>
            <a:chOff x="2493" y="3097"/>
            <a:chExt cx="849" cy="371"/>
          </a:xfrm>
        </p:grpSpPr>
        <p:sp>
          <p:nvSpPr>
            <p:cNvPr id="14" name="AutoShape 317"/>
            <p:cNvSpPr>
              <a:spLocks noChangeArrowheads="1"/>
            </p:cNvSpPr>
            <p:nvPr/>
          </p:nvSpPr>
          <p:spPr bwMode="gray">
            <a:xfrm>
              <a:off x="2493" y="3097"/>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Unintentional</a:t>
              </a:r>
            </a:p>
            <a:p>
              <a:pPr algn="ctr">
                <a:defRPr/>
              </a:pPr>
              <a:r>
                <a:rPr lang="en-US" sz="1200" b="0">
                  <a:solidFill>
                    <a:srgbClr val="FFFFFF"/>
                  </a:solidFill>
                  <a:latin typeface="Arial" charset="0"/>
                  <a:cs typeface="Arial" charset="0"/>
                </a:rPr>
                <a:t>Distribution</a:t>
              </a:r>
            </a:p>
          </p:txBody>
        </p:sp>
        <p:grpSp>
          <p:nvGrpSpPr>
            <p:cNvPr id="57443" name="Group 207"/>
            <p:cNvGrpSpPr>
              <a:grpSpLocks/>
            </p:cNvGrpSpPr>
            <p:nvPr/>
          </p:nvGrpSpPr>
          <p:grpSpPr bwMode="auto">
            <a:xfrm>
              <a:off x="3186" y="3296"/>
              <a:ext cx="156" cy="172"/>
              <a:chOff x="222" y="1124"/>
              <a:chExt cx="156" cy="172"/>
            </a:xfrm>
          </p:grpSpPr>
          <p:sp>
            <p:nvSpPr>
              <p:cNvPr id="13392" name="AutoShape 208"/>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25" name="Picture 209"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44" name="Group 229"/>
          <p:cNvGrpSpPr>
            <a:grpSpLocks/>
          </p:cNvGrpSpPr>
          <p:nvPr/>
        </p:nvGrpSpPr>
        <p:grpSpPr bwMode="auto">
          <a:xfrm>
            <a:off x="5643563" y="4916488"/>
            <a:ext cx="1290637" cy="588962"/>
            <a:chOff x="3555" y="3097"/>
            <a:chExt cx="813" cy="371"/>
          </a:xfrm>
        </p:grpSpPr>
        <p:sp>
          <p:nvSpPr>
            <p:cNvPr id="15" name="AutoShape 317"/>
            <p:cNvSpPr>
              <a:spLocks noChangeArrowheads="1"/>
            </p:cNvSpPr>
            <p:nvPr/>
          </p:nvSpPr>
          <p:spPr bwMode="gray">
            <a:xfrm>
              <a:off x="3555" y="3097"/>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(Semi) Trusted User Misuse</a:t>
              </a:r>
            </a:p>
          </p:txBody>
        </p:sp>
        <p:grpSp>
          <p:nvGrpSpPr>
            <p:cNvPr id="57446" name="Group 210"/>
            <p:cNvGrpSpPr>
              <a:grpSpLocks/>
            </p:cNvGrpSpPr>
            <p:nvPr/>
          </p:nvGrpSpPr>
          <p:grpSpPr bwMode="auto">
            <a:xfrm>
              <a:off x="4212" y="3296"/>
              <a:ext cx="156" cy="172"/>
              <a:chOff x="222" y="1124"/>
              <a:chExt cx="156" cy="172"/>
            </a:xfrm>
          </p:grpSpPr>
          <p:sp>
            <p:nvSpPr>
              <p:cNvPr id="13388" name="AutoShape 211"/>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21" name="Picture 212"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grpSp>
        <p:nvGrpSpPr>
          <p:cNvPr id="57447" name="Group 230"/>
          <p:cNvGrpSpPr>
            <a:grpSpLocks/>
          </p:cNvGrpSpPr>
          <p:nvPr/>
        </p:nvGrpSpPr>
        <p:grpSpPr bwMode="auto">
          <a:xfrm>
            <a:off x="7319963" y="4916488"/>
            <a:ext cx="1319212" cy="588962"/>
            <a:chOff x="4611" y="3097"/>
            <a:chExt cx="831" cy="371"/>
          </a:xfrm>
        </p:grpSpPr>
        <p:sp>
          <p:nvSpPr>
            <p:cNvPr id="152" name="AutoShape 317"/>
            <p:cNvSpPr>
              <a:spLocks noChangeArrowheads="1"/>
            </p:cNvSpPr>
            <p:nvPr/>
          </p:nvSpPr>
          <p:spPr bwMode="gray">
            <a:xfrm>
              <a:off x="4611" y="3097"/>
              <a:ext cx="768" cy="312"/>
            </a:xfrm>
            <a:prstGeom prst="roundRect">
              <a:avLst>
                <a:gd name="adj" fmla="val 10898"/>
              </a:avLst>
            </a:prstGeom>
            <a:gradFill rotWithShape="1">
              <a:gsLst>
                <a:gs pos="0">
                  <a:schemeClr val="accent1"/>
                </a:gs>
                <a:gs pos="100000">
                  <a:schemeClr val="accent1">
                    <a:gamma/>
                    <a:shade val="79216"/>
                    <a:invGamma/>
                  </a:schemeClr>
                </a:gs>
              </a:gsLst>
              <a:lin ang="5400000" scaled="1"/>
            </a:gradFill>
            <a:ln w="28575" algn="ctr">
              <a:solidFill>
                <a:srgbClr val="E10000"/>
              </a:solidFill>
              <a:round/>
              <a:headEnd/>
              <a:tailEnd/>
            </a:ln>
            <a:effectLst/>
          </p:spPr>
          <p:txBody>
            <a:bodyPr lIns="0" tIns="0" rIns="0" bIns="0" anchor="ctr" anchorCtr="1"/>
            <a:lstStyle/>
            <a:p>
              <a:pPr algn="ctr">
                <a:defRPr/>
              </a:pPr>
              <a:r>
                <a:rPr lang="en-US" sz="1200" b="0">
                  <a:solidFill>
                    <a:srgbClr val="FFFFFF"/>
                  </a:solidFill>
                  <a:latin typeface="Arial" charset="0"/>
                  <a:cs typeface="Arial" charset="0"/>
                </a:rPr>
                <a:t>Discarded disk exploited</a:t>
              </a:r>
            </a:p>
          </p:txBody>
        </p:sp>
        <p:grpSp>
          <p:nvGrpSpPr>
            <p:cNvPr id="57448" name="Group 213"/>
            <p:cNvGrpSpPr>
              <a:grpSpLocks/>
            </p:cNvGrpSpPr>
            <p:nvPr/>
          </p:nvGrpSpPr>
          <p:grpSpPr bwMode="auto">
            <a:xfrm>
              <a:off x="5286" y="3296"/>
              <a:ext cx="156" cy="172"/>
              <a:chOff x="222" y="1124"/>
              <a:chExt cx="156" cy="172"/>
            </a:xfrm>
          </p:grpSpPr>
          <p:sp>
            <p:nvSpPr>
              <p:cNvPr id="13384" name="AutoShape 214"/>
              <p:cNvSpPr>
                <a:spLocks noChangeArrowheads="1"/>
              </p:cNvSpPr>
              <p:nvPr/>
            </p:nvSpPr>
            <p:spPr bwMode="gray">
              <a:xfrm>
                <a:off x="222" y="1128"/>
                <a:ext cx="156" cy="156"/>
              </a:xfrm>
              <a:prstGeom prst="roundRect">
                <a:avLst>
                  <a:gd name="adj" fmla="val 16667"/>
                </a:avLst>
              </a:prstGeom>
              <a:solidFill>
                <a:srgbClr val="E10000"/>
              </a:solidFill>
              <a:ln w="9525">
                <a:noFill/>
                <a:miter lim="800000"/>
                <a:headEnd/>
                <a:tailEnd/>
              </a:ln>
            </p:spPr>
            <p:txBody>
              <a:bodyPr wrap="none" anchor="ctr"/>
              <a:lstStyle/>
              <a:p>
                <a:pPr algn="ctr" eaLnBrk="0" hangingPunct="0">
                  <a:defRPr/>
                </a:pPr>
                <a:endParaRPr lang="en-US" sz="2400" b="0">
                  <a:solidFill>
                    <a:srgbClr val="000000"/>
                  </a:solidFill>
                  <a:latin typeface="Arial" charset="0"/>
                  <a:cs typeface="+mn-cs"/>
                </a:endParaRPr>
              </a:p>
            </p:txBody>
          </p:sp>
          <p:pic>
            <p:nvPicPr>
              <p:cNvPr id="57417" name="Picture 215" descr="exclamation"/>
              <p:cNvPicPr>
                <a:picLocks noChangeAspect="1" noChangeArrowheads="1"/>
              </p:cNvPicPr>
              <p:nvPr/>
            </p:nvPicPr>
            <p:blipFill>
              <a:blip r:embed="rId26" cstate="print"/>
              <a:srcRect/>
              <a:stretch>
                <a:fillRect/>
              </a:stretch>
            </p:blipFill>
            <p:spPr bwMode="gray">
              <a:xfrm>
                <a:off x="249" y="1124"/>
                <a:ext cx="90" cy="172"/>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7411"/>
                                        </p:tgtEl>
                                        <p:attrNameLst>
                                          <p:attrName>style.visibility</p:attrName>
                                        </p:attrNameLst>
                                      </p:cBhvr>
                                      <p:to>
                                        <p:strVal val="visible"/>
                                      </p:to>
                                    </p:set>
                                    <p:anim calcmode="lin" valueType="num">
                                      <p:cBhvr>
                                        <p:cTn id="7" dur="500" fill="hold"/>
                                        <p:tgtEl>
                                          <p:spTgt spid="57411"/>
                                        </p:tgtEl>
                                        <p:attrNameLst>
                                          <p:attrName>ppt_w</p:attrName>
                                        </p:attrNameLst>
                                      </p:cBhvr>
                                      <p:tavLst>
                                        <p:tav tm="0">
                                          <p:val>
                                            <p:fltVal val="0"/>
                                          </p:val>
                                        </p:tav>
                                        <p:tav tm="100000">
                                          <p:val>
                                            <p:strVal val="#ppt_w"/>
                                          </p:val>
                                        </p:tav>
                                      </p:tavLst>
                                    </p:anim>
                                    <p:anim calcmode="lin" valueType="num">
                                      <p:cBhvr>
                                        <p:cTn id="8" dur="500" fill="hold"/>
                                        <p:tgtEl>
                                          <p:spTgt spid="57411"/>
                                        </p:tgtEl>
                                        <p:attrNameLst>
                                          <p:attrName>ppt_h</p:attrName>
                                        </p:attrNameLst>
                                      </p:cBhvr>
                                      <p:tavLst>
                                        <p:tav tm="0">
                                          <p:val>
                                            <p:fltVal val="0"/>
                                          </p:val>
                                        </p:tav>
                                        <p:tav tm="100000">
                                          <p:val>
                                            <p:strVal val="#ppt_h"/>
                                          </p:val>
                                        </p:tav>
                                      </p:tavLst>
                                    </p:anim>
                                    <p:animEffect transition="in" filter="fade">
                                      <p:cBhvr>
                                        <p:cTn id="9" dur="500"/>
                                        <p:tgtEl>
                                          <p:spTgt spid="57411"/>
                                        </p:tgtEl>
                                      </p:cBhvr>
                                    </p:animEffect>
                                  </p:childTnLst>
                                </p:cTn>
                              </p:par>
                              <p:par>
                                <p:cTn id="10" presetID="53" presetClass="entr" presetSubtype="0" fill="hold" nodeType="withEffect">
                                  <p:stCondLst>
                                    <p:cond delay="800"/>
                                  </p:stCondLst>
                                  <p:childTnLst>
                                    <p:set>
                                      <p:cBhvr>
                                        <p:cTn id="11" dur="1" fill="hold">
                                          <p:stCondLst>
                                            <p:cond delay="0"/>
                                          </p:stCondLst>
                                        </p:cTn>
                                        <p:tgtEl>
                                          <p:spTgt spid="57413"/>
                                        </p:tgtEl>
                                        <p:attrNameLst>
                                          <p:attrName>style.visibility</p:attrName>
                                        </p:attrNameLst>
                                      </p:cBhvr>
                                      <p:to>
                                        <p:strVal val="visible"/>
                                      </p:to>
                                    </p:set>
                                    <p:anim calcmode="lin" valueType="num">
                                      <p:cBhvr>
                                        <p:cTn id="12" dur="500" fill="hold"/>
                                        <p:tgtEl>
                                          <p:spTgt spid="57413"/>
                                        </p:tgtEl>
                                        <p:attrNameLst>
                                          <p:attrName>ppt_w</p:attrName>
                                        </p:attrNameLst>
                                      </p:cBhvr>
                                      <p:tavLst>
                                        <p:tav tm="0">
                                          <p:val>
                                            <p:fltVal val="0"/>
                                          </p:val>
                                        </p:tav>
                                        <p:tav tm="100000">
                                          <p:val>
                                            <p:strVal val="#ppt_w"/>
                                          </p:val>
                                        </p:tav>
                                      </p:tavLst>
                                    </p:anim>
                                    <p:anim calcmode="lin" valueType="num">
                                      <p:cBhvr>
                                        <p:cTn id="13" dur="500" fill="hold"/>
                                        <p:tgtEl>
                                          <p:spTgt spid="57413"/>
                                        </p:tgtEl>
                                        <p:attrNameLst>
                                          <p:attrName>ppt_h</p:attrName>
                                        </p:attrNameLst>
                                      </p:cBhvr>
                                      <p:tavLst>
                                        <p:tav tm="0">
                                          <p:val>
                                            <p:fltVal val="0"/>
                                          </p:val>
                                        </p:tav>
                                        <p:tav tm="100000">
                                          <p:val>
                                            <p:strVal val="#ppt_h"/>
                                          </p:val>
                                        </p:tav>
                                      </p:tavLst>
                                    </p:anim>
                                    <p:animEffect transition="in" filter="fade">
                                      <p:cBhvr>
                                        <p:cTn id="14" dur="500"/>
                                        <p:tgtEl>
                                          <p:spTgt spid="57413"/>
                                        </p:tgtEl>
                                      </p:cBhvr>
                                    </p:animEffect>
                                  </p:childTnLst>
                                </p:cTn>
                              </p:par>
                              <p:par>
                                <p:cTn id="15" presetID="53" presetClass="entr" presetSubtype="0" fill="hold" nodeType="withEffect">
                                  <p:stCondLst>
                                    <p:cond delay="1600"/>
                                  </p:stCondLst>
                                  <p:childTnLst>
                                    <p:set>
                                      <p:cBhvr>
                                        <p:cTn id="16" dur="1" fill="hold">
                                          <p:stCondLst>
                                            <p:cond delay="0"/>
                                          </p:stCondLst>
                                        </p:cTn>
                                        <p:tgtEl>
                                          <p:spTgt spid="57415"/>
                                        </p:tgtEl>
                                        <p:attrNameLst>
                                          <p:attrName>style.visibility</p:attrName>
                                        </p:attrNameLst>
                                      </p:cBhvr>
                                      <p:to>
                                        <p:strVal val="visible"/>
                                      </p:to>
                                    </p:set>
                                    <p:anim calcmode="lin" valueType="num">
                                      <p:cBhvr>
                                        <p:cTn id="17" dur="500" fill="hold"/>
                                        <p:tgtEl>
                                          <p:spTgt spid="57415"/>
                                        </p:tgtEl>
                                        <p:attrNameLst>
                                          <p:attrName>ppt_w</p:attrName>
                                        </p:attrNameLst>
                                      </p:cBhvr>
                                      <p:tavLst>
                                        <p:tav tm="0">
                                          <p:val>
                                            <p:fltVal val="0"/>
                                          </p:val>
                                        </p:tav>
                                        <p:tav tm="100000">
                                          <p:val>
                                            <p:strVal val="#ppt_w"/>
                                          </p:val>
                                        </p:tav>
                                      </p:tavLst>
                                    </p:anim>
                                    <p:anim calcmode="lin" valueType="num">
                                      <p:cBhvr>
                                        <p:cTn id="18" dur="500" fill="hold"/>
                                        <p:tgtEl>
                                          <p:spTgt spid="57415"/>
                                        </p:tgtEl>
                                        <p:attrNameLst>
                                          <p:attrName>ppt_h</p:attrName>
                                        </p:attrNameLst>
                                      </p:cBhvr>
                                      <p:tavLst>
                                        <p:tav tm="0">
                                          <p:val>
                                            <p:fltVal val="0"/>
                                          </p:val>
                                        </p:tav>
                                        <p:tav tm="100000">
                                          <p:val>
                                            <p:strVal val="#ppt_h"/>
                                          </p:val>
                                        </p:tav>
                                      </p:tavLst>
                                    </p:anim>
                                    <p:animEffect transition="in" filter="fade">
                                      <p:cBhvr>
                                        <p:cTn id="19" dur="500"/>
                                        <p:tgtEl>
                                          <p:spTgt spid="57415"/>
                                        </p:tgtEl>
                                      </p:cBhvr>
                                    </p:animEffect>
                                  </p:childTnLst>
                                </p:cTn>
                              </p:par>
                              <p:par>
                                <p:cTn id="20" presetID="53" presetClass="entr" presetSubtype="0" fill="hold" nodeType="withEffect">
                                  <p:stCondLst>
                                    <p:cond delay="700"/>
                                  </p:stCondLst>
                                  <p:childTnLst>
                                    <p:set>
                                      <p:cBhvr>
                                        <p:cTn id="21" dur="1" fill="hold">
                                          <p:stCondLst>
                                            <p:cond delay="0"/>
                                          </p:stCondLst>
                                        </p:cTn>
                                        <p:tgtEl>
                                          <p:spTgt spid="57418"/>
                                        </p:tgtEl>
                                        <p:attrNameLst>
                                          <p:attrName>style.visibility</p:attrName>
                                        </p:attrNameLst>
                                      </p:cBhvr>
                                      <p:to>
                                        <p:strVal val="visible"/>
                                      </p:to>
                                    </p:set>
                                    <p:anim calcmode="lin" valueType="num">
                                      <p:cBhvr>
                                        <p:cTn id="22" dur="500" fill="hold"/>
                                        <p:tgtEl>
                                          <p:spTgt spid="57418"/>
                                        </p:tgtEl>
                                        <p:attrNameLst>
                                          <p:attrName>ppt_w</p:attrName>
                                        </p:attrNameLst>
                                      </p:cBhvr>
                                      <p:tavLst>
                                        <p:tav tm="0">
                                          <p:val>
                                            <p:fltVal val="0"/>
                                          </p:val>
                                        </p:tav>
                                        <p:tav tm="100000">
                                          <p:val>
                                            <p:strVal val="#ppt_w"/>
                                          </p:val>
                                        </p:tav>
                                      </p:tavLst>
                                    </p:anim>
                                    <p:anim calcmode="lin" valueType="num">
                                      <p:cBhvr>
                                        <p:cTn id="23" dur="500" fill="hold"/>
                                        <p:tgtEl>
                                          <p:spTgt spid="57418"/>
                                        </p:tgtEl>
                                        <p:attrNameLst>
                                          <p:attrName>ppt_h</p:attrName>
                                        </p:attrNameLst>
                                      </p:cBhvr>
                                      <p:tavLst>
                                        <p:tav tm="0">
                                          <p:val>
                                            <p:fltVal val="0"/>
                                          </p:val>
                                        </p:tav>
                                        <p:tav tm="100000">
                                          <p:val>
                                            <p:strVal val="#ppt_h"/>
                                          </p:val>
                                        </p:tav>
                                      </p:tavLst>
                                    </p:anim>
                                    <p:animEffect transition="in" filter="fade">
                                      <p:cBhvr>
                                        <p:cTn id="24" dur="500"/>
                                        <p:tgtEl>
                                          <p:spTgt spid="57418"/>
                                        </p:tgtEl>
                                      </p:cBhvr>
                                    </p:animEffect>
                                  </p:childTnLst>
                                </p:cTn>
                              </p:par>
                              <p:par>
                                <p:cTn id="25" presetID="53" presetClass="entr" presetSubtype="0" fill="hold" nodeType="withEffect">
                                  <p:stCondLst>
                                    <p:cond delay="300"/>
                                  </p:stCondLst>
                                  <p:childTnLst>
                                    <p:set>
                                      <p:cBhvr>
                                        <p:cTn id="26" dur="1" fill="hold">
                                          <p:stCondLst>
                                            <p:cond delay="0"/>
                                          </p:stCondLst>
                                        </p:cTn>
                                        <p:tgtEl>
                                          <p:spTgt spid="57420"/>
                                        </p:tgtEl>
                                        <p:attrNameLst>
                                          <p:attrName>style.visibility</p:attrName>
                                        </p:attrNameLst>
                                      </p:cBhvr>
                                      <p:to>
                                        <p:strVal val="visible"/>
                                      </p:to>
                                    </p:set>
                                    <p:anim calcmode="lin" valueType="num">
                                      <p:cBhvr>
                                        <p:cTn id="27" dur="500" fill="hold"/>
                                        <p:tgtEl>
                                          <p:spTgt spid="57420"/>
                                        </p:tgtEl>
                                        <p:attrNameLst>
                                          <p:attrName>ppt_w</p:attrName>
                                        </p:attrNameLst>
                                      </p:cBhvr>
                                      <p:tavLst>
                                        <p:tav tm="0">
                                          <p:val>
                                            <p:fltVal val="0"/>
                                          </p:val>
                                        </p:tav>
                                        <p:tav tm="100000">
                                          <p:val>
                                            <p:strVal val="#ppt_w"/>
                                          </p:val>
                                        </p:tav>
                                      </p:tavLst>
                                    </p:anim>
                                    <p:anim calcmode="lin" valueType="num">
                                      <p:cBhvr>
                                        <p:cTn id="28" dur="500" fill="hold"/>
                                        <p:tgtEl>
                                          <p:spTgt spid="57420"/>
                                        </p:tgtEl>
                                        <p:attrNameLst>
                                          <p:attrName>ppt_h</p:attrName>
                                        </p:attrNameLst>
                                      </p:cBhvr>
                                      <p:tavLst>
                                        <p:tav tm="0">
                                          <p:val>
                                            <p:fltVal val="0"/>
                                          </p:val>
                                        </p:tav>
                                        <p:tav tm="100000">
                                          <p:val>
                                            <p:strVal val="#ppt_h"/>
                                          </p:val>
                                        </p:tav>
                                      </p:tavLst>
                                    </p:anim>
                                    <p:animEffect transition="in" filter="fade">
                                      <p:cBhvr>
                                        <p:cTn id="29" dur="500"/>
                                        <p:tgtEl>
                                          <p:spTgt spid="57420"/>
                                        </p:tgtEl>
                                      </p:cBhvr>
                                    </p:animEffect>
                                  </p:childTnLst>
                                </p:cTn>
                              </p:par>
                              <p:par>
                                <p:cTn id="30" presetID="53" presetClass="entr" presetSubtype="0" fill="hold" nodeType="withEffect">
                                  <p:stCondLst>
                                    <p:cond delay="1300"/>
                                  </p:stCondLst>
                                  <p:childTnLst>
                                    <p:set>
                                      <p:cBhvr>
                                        <p:cTn id="31" dur="1" fill="hold">
                                          <p:stCondLst>
                                            <p:cond delay="0"/>
                                          </p:stCondLst>
                                        </p:cTn>
                                        <p:tgtEl>
                                          <p:spTgt spid="57423"/>
                                        </p:tgtEl>
                                        <p:attrNameLst>
                                          <p:attrName>style.visibility</p:attrName>
                                        </p:attrNameLst>
                                      </p:cBhvr>
                                      <p:to>
                                        <p:strVal val="visible"/>
                                      </p:to>
                                    </p:set>
                                    <p:anim calcmode="lin" valueType="num">
                                      <p:cBhvr>
                                        <p:cTn id="32" dur="500" fill="hold"/>
                                        <p:tgtEl>
                                          <p:spTgt spid="57423"/>
                                        </p:tgtEl>
                                        <p:attrNameLst>
                                          <p:attrName>ppt_w</p:attrName>
                                        </p:attrNameLst>
                                      </p:cBhvr>
                                      <p:tavLst>
                                        <p:tav tm="0">
                                          <p:val>
                                            <p:fltVal val="0"/>
                                          </p:val>
                                        </p:tav>
                                        <p:tav tm="100000">
                                          <p:val>
                                            <p:strVal val="#ppt_w"/>
                                          </p:val>
                                        </p:tav>
                                      </p:tavLst>
                                    </p:anim>
                                    <p:anim calcmode="lin" valueType="num">
                                      <p:cBhvr>
                                        <p:cTn id="33" dur="500" fill="hold"/>
                                        <p:tgtEl>
                                          <p:spTgt spid="57423"/>
                                        </p:tgtEl>
                                        <p:attrNameLst>
                                          <p:attrName>ppt_h</p:attrName>
                                        </p:attrNameLst>
                                      </p:cBhvr>
                                      <p:tavLst>
                                        <p:tav tm="0">
                                          <p:val>
                                            <p:fltVal val="0"/>
                                          </p:val>
                                        </p:tav>
                                        <p:tav tm="100000">
                                          <p:val>
                                            <p:strVal val="#ppt_h"/>
                                          </p:val>
                                        </p:tav>
                                      </p:tavLst>
                                    </p:anim>
                                    <p:animEffect transition="in" filter="fade">
                                      <p:cBhvr>
                                        <p:cTn id="34" dur="500"/>
                                        <p:tgtEl>
                                          <p:spTgt spid="57423"/>
                                        </p:tgtEl>
                                      </p:cBhvr>
                                    </p:animEffect>
                                  </p:childTnLst>
                                </p:cTn>
                              </p:par>
                              <p:par>
                                <p:cTn id="35" presetID="53" presetClass="entr" presetSubtype="0" fill="hold" nodeType="withEffect">
                                  <p:stCondLst>
                                    <p:cond delay="700"/>
                                  </p:stCondLst>
                                  <p:childTnLst>
                                    <p:set>
                                      <p:cBhvr>
                                        <p:cTn id="36" dur="1" fill="hold">
                                          <p:stCondLst>
                                            <p:cond delay="0"/>
                                          </p:stCondLst>
                                        </p:cTn>
                                        <p:tgtEl>
                                          <p:spTgt spid="57426"/>
                                        </p:tgtEl>
                                        <p:attrNameLst>
                                          <p:attrName>style.visibility</p:attrName>
                                        </p:attrNameLst>
                                      </p:cBhvr>
                                      <p:to>
                                        <p:strVal val="visible"/>
                                      </p:to>
                                    </p:set>
                                    <p:anim calcmode="lin" valueType="num">
                                      <p:cBhvr>
                                        <p:cTn id="37" dur="500" fill="hold"/>
                                        <p:tgtEl>
                                          <p:spTgt spid="57426"/>
                                        </p:tgtEl>
                                        <p:attrNameLst>
                                          <p:attrName>ppt_w</p:attrName>
                                        </p:attrNameLst>
                                      </p:cBhvr>
                                      <p:tavLst>
                                        <p:tav tm="0">
                                          <p:val>
                                            <p:fltVal val="0"/>
                                          </p:val>
                                        </p:tav>
                                        <p:tav tm="100000">
                                          <p:val>
                                            <p:strVal val="#ppt_w"/>
                                          </p:val>
                                        </p:tav>
                                      </p:tavLst>
                                    </p:anim>
                                    <p:anim calcmode="lin" valueType="num">
                                      <p:cBhvr>
                                        <p:cTn id="38" dur="500" fill="hold"/>
                                        <p:tgtEl>
                                          <p:spTgt spid="57426"/>
                                        </p:tgtEl>
                                        <p:attrNameLst>
                                          <p:attrName>ppt_h</p:attrName>
                                        </p:attrNameLst>
                                      </p:cBhvr>
                                      <p:tavLst>
                                        <p:tav tm="0">
                                          <p:val>
                                            <p:fltVal val="0"/>
                                          </p:val>
                                        </p:tav>
                                        <p:tav tm="100000">
                                          <p:val>
                                            <p:strVal val="#ppt_h"/>
                                          </p:val>
                                        </p:tav>
                                      </p:tavLst>
                                    </p:anim>
                                    <p:animEffect transition="in" filter="fade">
                                      <p:cBhvr>
                                        <p:cTn id="39" dur="500"/>
                                        <p:tgtEl>
                                          <p:spTgt spid="57426"/>
                                        </p:tgtEl>
                                      </p:cBhvr>
                                    </p:animEffect>
                                  </p:childTnLst>
                                </p:cTn>
                              </p:par>
                              <p:par>
                                <p:cTn id="40" presetID="53" presetClass="entr" presetSubtype="0" fill="hold" nodeType="withEffect">
                                  <p:stCondLst>
                                    <p:cond delay="300"/>
                                  </p:stCondLst>
                                  <p:childTnLst>
                                    <p:set>
                                      <p:cBhvr>
                                        <p:cTn id="41" dur="1" fill="hold">
                                          <p:stCondLst>
                                            <p:cond delay="0"/>
                                          </p:stCondLst>
                                        </p:cTn>
                                        <p:tgtEl>
                                          <p:spTgt spid="57428"/>
                                        </p:tgtEl>
                                        <p:attrNameLst>
                                          <p:attrName>style.visibility</p:attrName>
                                        </p:attrNameLst>
                                      </p:cBhvr>
                                      <p:to>
                                        <p:strVal val="visible"/>
                                      </p:to>
                                    </p:set>
                                    <p:anim calcmode="lin" valueType="num">
                                      <p:cBhvr>
                                        <p:cTn id="42" dur="500" fill="hold"/>
                                        <p:tgtEl>
                                          <p:spTgt spid="57428"/>
                                        </p:tgtEl>
                                        <p:attrNameLst>
                                          <p:attrName>ppt_w</p:attrName>
                                        </p:attrNameLst>
                                      </p:cBhvr>
                                      <p:tavLst>
                                        <p:tav tm="0">
                                          <p:val>
                                            <p:fltVal val="0"/>
                                          </p:val>
                                        </p:tav>
                                        <p:tav tm="100000">
                                          <p:val>
                                            <p:strVal val="#ppt_w"/>
                                          </p:val>
                                        </p:tav>
                                      </p:tavLst>
                                    </p:anim>
                                    <p:anim calcmode="lin" valueType="num">
                                      <p:cBhvr>
                                        <p:cTn id="43" dur="500" fill="hold"/>
                                        <p:tgtEl>
                                          <p:spTgt spid="57428"/>
                                        </p:tgtEl>
                                        <p:attrNameLst>
                                          <p:attrName>ppt_h</p:attrName>
                                        </p:attrNameLst>
                                      </p:cBhvr>
                                      <p:tavLst>
                                        <p:tav tm="0">
                                          <p:val>
                                            <p:fltVal val="0"/>
                                          </p:val>
                                        </p:tav>
                                        <p:tav tm="100000">
                                          <p:val>
                                            <p:strVal val="#ppt_h"/>
                                          </p:val>
                                        </p:tav>
                                      </p:tavLst>
                                    </p:anim>
                                    <p:animEffect transition="in" filter="fade">
                                      <p:cBhvr>
                                        <p:cTn id="44" dur="500"/>
                                        <p:tgtEl>
                                          <p:spTgt spid="57428"/>
                                        </p:tgtEl>
                                      </p:cBhvr>
                                    </p:animEffect>
                                  </p:childTnLst>
                                </p:cTn>
                              </p:par>
                              <p:par>
                                <p:cTn id="45" presetID="53" presetClass="entr" presetSubtype="0" fill="hold" nodeType="withEffect">
                                  <p:stCondLst>
                                    <p:cond delay="700"/>
                                  </p:stCondLst>
                                  <p:childTnLst>
                                    <p:set>
                                      <p:cBhvr>
                                        <p:cTn id="46" dur="1" fill="hold">
                                          <p:stCondLst>
                                            <p:cond delay="0"/>
                                          </p:stCondLst>
                                        </p:cTn>
                                        <p:tgtEl>
                                          <p:spTgt spid="57431"/>
                                        </p:tgtEl>
                                        <p:attrNameLst>
                                          <p:attrName>style.visibility</p:attrName>
                                        </p:attrNameLst>
                                      </p:cBhvr>
                                      <p:to>
                                        <p:strVal val="visible"/>
                                      </p:to>
                                    </p:set>
                                    <p:anim calcmode="lin" valueType="num">
                                      <p:cBhvr>
                                        <p:cTn id="47" dur="500" fill="hold"/>
                                        <p:tgtEl>
                                          <p:spTgt spid="57431"/>
                                        </p:tgtEl>
                                        <p:attrNameLst>
                                          <p:attrName>ppt_w</p:attrName>
                                        </p:attrNameLst>
                                      </p:cBhvr>
                                      <p:tavLst>
                                        <p:tav tm="0">
                                          <p:val>
                                            <p:fltVal val="0"/>
                                          </p:val>
                                        </p:tav>
                                        <p:tav tm="100000">
                                          <p:val>
                                            <p:strVal val="#ppt_w"/>
                                          </p:val>
                                        </p:tav>
                                      </p:tavLst>
                                    </p:anim>
                                    <p:anim calcmode="lin" valueType="num">
                                      <p:cBhvr>
                                        <p:cTn id="48" dur="500" fill="hold"/>
                                        <p:tgtEl>
                                          <p:spTgt spid="57431"/>
                                        </p:tgtEl>
                                        <p:attrNameLst>
                                          <p:attrName>ppt_h</p:attrName>
                                        </p:attrNameLst>
                                      </p:cBhvr>
                                      <p:tavLst>
                                        <p:tav tm="0">
                                          <p:val>
                                            <p:fltVal val="0"/>
                                          </p:val>
                                        </p:tav>
                                        <p:tav tm="100000">
                                          <p:val>
                                            <p:strVal val="#ppt_h"/>
                                          </p:val>
                                        </p:tav>
                                      </p:tavLst>
                                    </p:anim>
                                    <p:animEffect transition="in" filter="fade">
                                      <p:cBhvr>
                                        <p:cTn id="49" dur="500"/>
                                        <p:tgtEl>
                                          <p:spTgt spid="57431"/>
                                        </p:tgtEl>
                                      </p:cBhvr>
                                    </p:animEffect>
                                  </p:childTnLst>
                                </p:cTn>
                              </p:par>
                              <p:par>
                                <p:cTn id="50" presetID="53" presetClass="entr" presetSubtype="0" fill="hold" nodeType="withEffect">
                                  <p:stCondLst>
                                    <p:cond delay="0"/>
                                  </p:stCondLst>
                                  <p:childTnLst>
                                    <p:set>
                                      <p:cBhvr>
                                        <p:cTn id="51" dur="1" fill="hold">
                                          <p:stCondLst>
                                            <p:cond delay="0"/>
                                          </p:stCondLst>
                                        </p:cTn>
                                        <p:tgtEl>
                                          <p:spTgt spid="57434"/>
                                        </p:tgtEl>
                                        <p:attrNameLst>
                                          <p:attrName>style.visibility</p:attrName>
                                        </p:attrNameLst>
                                      </p:cBhvr>
                                      <p:to>
                                        <p:strVal val="visible"/>
                                      </p:to>
                                    </p:set>
                                    <p:anim calcmode="lin" valueType="num">
                                      <p:cBhvr>
                                        <p:cTn id="52" dur="500" fill="hold"/>
                                        <p:tgtEl>
                                          <p:spTgt spid="57434"/>
                                        </p:tgtEl>
                                        <p:attrNameLst>
                                          <p:attrName>ppt_w</p:attrName>
                                        </p:attrNameLst>
                                      </p:cBhvr>
                                      <p:tavLst>
                                        <p:tav tm="0">
                                          <p:val>
                                            <p:fltVal val="0"/>
                                          </p:val>
                                        </p:tav>
                                        <p:tav tm="100000">
                                          <p:val>
                                            <p:strVal val="#ppt_w"/>
                                          </p:val>
                                        </p:tav>
                                      </p:tavLst>
                                    </p:anim>
                                    <p:anim calcmode="lin" valueType="num">
                                      <p:cBhvr>
                                        <p:cTn id="53" dur="500" fill="hold"/>
                                        <p:tgtEl>
                                          <p:spTgt spid="57434"/>
                                        </p:tgtEl>
                                        <p:attrNameLst>
                                          <p:attrName>ppt_h</p:attrName>
                                        </p:attrNameLst>
                                      </p:cBhvr>
                                      <p:tavLst>
                                        <p:tav tm="0">
                                          <p:val>
                                            <p:fltVal val="0"/>
                                          </p:val>
                                        </p:tav>
                                        <p:tav tm="100000">
                                          <p:val>
                                            <p:strVal val="#ppt_h"/>
                                          </p:val>
                                        </p:tav>
                                      </p:tavLst>
                                    </p:anim>
                                    <p:animEffect transition="in" filter="fade">
                                      <p:cBhvr>
                                        <p:cTn id="54" dur="500"/>
                                        <p:tgtEl>
                                          <p:spTgt spid="57434"/>
                                        </p:tgtEl>
                                      </p:cBhvr>
                                    </p:animEffect>
                                  </p:childTnLst>
                                </p:cTn>
                              </p:par>
                              <p:par>
                                <p:cTn id="55" presetID="53" presetClass="entr" presetSubtype="0" fill="hold" nodeType="withEffect">
                                  <p:stCondLst>
                                    <p:cond delay="1100"/>
                                  </p:stCondLst>
                                  <p:childTnLst>
                                    <p:set>
                                      <p:cBhvr>
                                        <p:cTn id="56" dur="1" fill="hold">
                                          <p:stCondLst>
                                            <p:cond delay="0"/>
                                          </p:stCondLst>
                                        </p:cTn>
                                        <p:tgtEl>
                                          <p:spTgt spid="57436"/>
                                        </p:tgtEl>
                                        <p:attrNameLst>
                                          <p:attrName>style.visibility</p:attrName>
                                        </p:attrNameLst>
                                      </p:cBhvr>
                                      <p:to>
                                        <p:strVal val="visible"/>
                                      </p:to>
                                    </p:set>
                                    <p:anim calcmode="lin" valueType="num">
                                      <p:cBhvr>
                                        <p:cTn id="57" dur="500" fill="hold"/>
                                        <p:tgtEl>
                                          <p:spTgt spid="57436"/>
                                        </p:tgtEl>
                                        <p:attrNameLst>
                                          <p:attrName>ppt_w</p:attrName>
                                        </p:attrNameLst>
                                      </p:cBhvr>
                                      <p:tavLst>
                                        <p:tav tm="0">
                                          <p:val>
                                            <p:fltVal val="0"/>
                                          </p:val>
                                        </p:tav>
                                        <p:tav tm="100000">
                                          <p:val>
                                            <p:strVal val="#ppt_w"/>
                                          </p:val>
                                        </p:tav>
                                      </p:tavLst>
                                    </p:anim>
                                    <p:anim calcmode="lin" valueType="num">
                                      <p:cBhvr>
                                        <p:cTn id="58" dur="500" fill="hold"/>
                                        <p:tgtEl>
                                          <p:spTgt spid="57436"/>
                                        </p:tgtEl>
                                        <p:attrNameLst>
                                          <p:attrName>ppt_h</p:attrName>
                                        </p:attrNameLst>
                                      </p:cBhvr>
                                      <p:tavLst>
                                        <p:tav tm="0">
                                          <p:val>
                                            <p:fltVal val="0"/>
                                          </p:val>
                                        </p:tav>
                                        <p:tav tm="100000">
                                          <p:val>
                                            <p:strVal val="#ppt_h"/>
                                          </p:val>
                                        </p:tav>
                                      </p:tavLst>
                                    </p:anim>
                                    <p:animEffect transition="in" filter="fade">
                                      <p:cBhvr>
                                        <p:cTn id="59" dur="500"/>
                                        <p:tgtEl>
                                          <p:spTgt spid="57436"/>
                                        </p:tgtEl>
                                      </p:cBhvr>
                                    </p:animEffect>
                                  </p:childTnLst>
                                </p:cTn>
                              </p:par>
                              <p:par>
                                <p:cTn id="60" presetID="53" presetClass="entr" presetSubtype="0" fill="hold" nodeType="withEffect">
                                  <p:stCondLst>
                                    <p:cond delay="0"/>
                                  </p:stCondLst>
                                  <p:childTnLst>
                                    <p:set>
                                      <p:cBhvr>
                                        <p:cTn id="61" dur="1" fill="hold">
                                          <p:stCondLst>
                                            <p:cond delay="0"/>
                                          </p:stCondLst>
                                        </p:cTn>
                                        <p:tgtEl>
                                          <p:spTgt spid="57439"/>
                                        </p:tgtEl>
                                        <p:attrNameLst>
                                          <p:attrName>style.visibility</p:attrName>
                                        </p:attrNameLst>
                                      </p:cBhvr>
                                      <p:to>
                                        <p:strVal val="visible"/>
                                      </p:to>
                                    </p:set>
                                    <p:anim calcmode="lin" valueType="num">
                                      <p:cBhvr>
                                        <p:cTn id="62" dur="500" fill="hold"/>
                                        <p:tgtEl>
                                          <p:spTgt spid="57439"/>
                                        </p:tgtEl>
                                        <p:attrNameLst>
                                          <p:attrName>ppt_w</p:attrName>
                                        </p:attrNameLst>
                                      </p:cBhvr>
                                      <p:tavLst>
                                        <p:tav tm="0">
                                          <p:val>
                                            <p:fltVal val="0"/>
                                          </p:val>
                                        </p:tav>
                                        <p:tav tm="100000">
                                          <p:val>
                                            <p:strVal val="#ppt_w"/>
                                          </p:val>
                                        </p:tav>
                                      </p:tavLst>
                                    </p:anim>
                                    <p:anim calcmode="lin" valueType="num">
                                      <p:cBhvr>
                                        <p:cTn id="63" dur="500" fill="hold"/>
                                        <p:tgtEl>
                                          <p:spTgt spid="57439"/>
                                        </p:tgtEl>
                                        <p:attrNameLst>
                                          <p:attrName>ppt_h</p:attrName>
                                        </p:attrNameLst>
                                      </p:cBhvr>
                                      <p:tavLst>
                                        <p:tav tm="0">
                                          <p:val>
                                            <p:fltVal val="0"/>
                                          </p:val>
                                        </p:tav>
                                        <p:tav tm="100000">
                                          <p:val>
                                            <p:strVal val="#ppt_h"/>
                                          </p:val>
                                        </p:tav>
                                      </p:tavLst>
                                    </p:anim>
                                    <p:animEffect transition="in" filter="fade">
                                      <p:cBhvr>
                                        <p:cTn id="64" dur="500"/>
                                        <p:tgtEl>
                                          <p:spTgt spid="57439"/>
                                        </p:tgtEl>
                                      </p:cBhvr>
                                    </p:animEffect>
                                  </p:childTnLst>
                                </p:cTn>
                              </p:par>
                              <p:par>
                                <p:cTn id="65" presetID="53" presetClass="entr" presetSubtype="0" fill="hold" nodeType="withEffect">
                                  <p:stCondLst>
                                    <p:cond delay="800"/>
                                  </p:stCondLst>
                                  <p:childTnLst>
                                    <p:set>
                                      <p:cBhvr>
                                        <p:cTn id="66" dur="1" fill="hold">
                                          <p:stCondLst>
                                            <p:cond delay="0"/>
                                          </p:stCondLst>
                                        </p:cTn>
                                        <p:tgtEl>
                                          <p:spTgt spid="57442"/>
                                        </p:tgtEl>
                                        <p:attrNameLst>
                                          <p:attrName>style.visibility</p:attrName>
                                        </p:attrNameLst>
                                      </p:cBhvr>
                                      <p:to>
                                        <p:strVal val="visible"/>
                                      </p:to>
                                    </p:set>
                                    <p:anim calcmode="lin" valueType="num">
                                      <p:cBhvr>
                                        <p:cTn id="67" dur="500" fill="hold"/>
                                        <p:tgtEl>
                                          <p:spTgt spid="57442"/>
                                        </p:tgtEl>
                                        <p:attrNameLst>
                                          <p:attrName>ppt_w</p:attrName>
                                        </p:attrNameLst>
                                      </p:cBhvr>
                                      <p:tavLst>
                                        <p:tav tm="0">
                                          <p:val>
                                            <p:fltVal val="0"/>
                                          </p:val>
                                        </p:tav>
                                        <p:tav tm="100000">
                                          <p:val>
                                            <p:strVal val="#ppt_w"/>
                                          </p:val>
                                        </p:tav>
                                      </p:tavLst>
                                    </p:anim>
                                    <p:anim calcmode="lin" valueType="num">
                                      <p:cBhvr>
                                        <p:cTn id="68" dur="500" fill="hold"/>
                                        <p:tgtEl>
                                          <p:spTgt spid="57442"/>
                                        </p:tgtEl>
                                        <p:attrNameLst>
                                          <p:attrName>ppt_h</p:attrName>
                                        </p:attrNameLst>
                                      </p:cBhvr>
                                      <p:tavLst>
                                        <p:tav tm="0">
                                          <p:val>
                                            <p:fltVal val="0"/>
                                          </p:val>
                                        </p:tav>
                                        <p:tav tm="100000">
                                          <p:val>
                                            <p:strVal val="#ppt_h"/>
                                          </p:val>
                                        </p:tav>
                                      </p:tavLst>
                                    </p:anim>
                                    <p:animEffect transition="in" filter="fade">
                                      <p:cBhvr>
                                        <p:cTn id="69" dur="500"/>
                                        <p:tgtEl>
                                          <p:spTgt spid="57442"/>
                                        </p:tgtEl>
                                      </p:cBhvr>
                                    </p:animEffect>
                                  </p:childTnLst>
                                </p:cTn>
                              </p:par>
                              <p:par>
                                <p:cTn id="70" presetID="53" presetClass="entr" presetSubtype="0" fill="hold" nodeType="withEffect">
                                  <p:stCondLst>
                                    <p:cond delay="1100"/>
                                  </p:stCondLst>
                                  <p:childTnLst>
                                    <p:set>
                                      <p:cBhvr>
                                        <p:cTn id="71" dur="1" fill="hold">
                                          <p:stCondLst>
                                            <p:cond delay="0"/>
                                          </p:stCondLst>
                                        </p:cTn>
                                        <p:tgtEl>
                                          <p:spTgt spid="57444"/>
                                        </p:tgtEl>
                                        <p:attrNameLst>
                                          <p:attrName>style.visibility</p:attrName>
                                        </p:attrNameLst>
                                      </p:cBhvr>
                                      <p:to>
                                        <p:strVal val="visible"/>
                                      </p:to>
                                    </p:set>
                                    <p:anim calcmode="lin" valueType="num">
                                      <p:cBhvr>
                                        <p:cTn id="72" dur="500" fill="hold"/>
                                        <p:tgtEl>
                                          <p:spTgt spid="57444"/>
                                        </p:tgtEl>
                                        <p:attrNameLst>
                                          <p:attrName>ppt_w</p:attrName>
                                        </p:attrNameLst>
                                      </p:cBhvr>
                                      <p:tavLst>
                                        <p:tav tm="0">
                                          <p:val>
                                            <p:fltVal val="0"/>
                                          </p:val>
                                        </p:tav>
                                        <p:tav tm="100000">
                                          <p:val>
                                            <p:strVal val="#ppt_w"/>
                                          </p:val>
                                        </p:tav>
                                      </p:tavLst>
                                    </p:anim>
                                    <p:anim calcmode="lin" valueType="num">
                                      <p:cBhvr>
                                        <p:cTn id="73" dur="500" fill="hold"/>
                                        <p:tgtEl>
                                          <p:spTgt spid="57444"/>
                                        </p:tgtEl>
                                        <p:attrNameLst>
                                          <p:attrName>ppt_h</p:attrName>
                                        </p:attrNameLst>
                                      </p:cBhvr>
                                      <p:tavLst>
                                        <p:tav tm="0">
                                          <p:val>
                                            <p:fltVal val="0"/>
                                          </p:val>
                                        </p:tav>
                                        <p:tav tm="100000">
                                          <p:val>
                                            <p:strVal val="#ppt_h"/>
                                          </p:val>
                                        </p:tav>
                                      </p:tavLst>
                                    </p:anim>
                                    <p:animEffect transition="in" filter="fade">
                                      <p:cBhvr>
                                        <p:cTn id="74" dur="500"/>
                                        <p:tgtEl>
                                          <p:spTgt spid="57444"/>
                                        </p:tgtEl>
                                      </p:cBhvr>
                                    </p:animEffect>
                                  </p:childTnLst>
                                </p:cTn>
                              </p:par>
                              <p:par>
                                <p:cTn id="75" presetID="53" presetClass="entr" presetSubtype="0" fill="hold" nodeType="withEffect">
                                  <p:stCondLst>
                                    <p:cond delay="700"/>
                                  </p:stCondLst>
                                  <p:childTnLst>
                                    <p:set>
                                      <p:cBhvr>
                                        <p:cTn id="76" dur="1" fill="hold">
                                          <p:stCondLst>
                                            <p:cond delay="0"/>
                                          </p:stCondLst>
                                        </p:cTn>
                                        <p:tgtEl>
                                          <p:spTgt spid="57447"/>
                                        </p:tgtEl>
                                        <p:attrNameLst>
                                          <p:attrName>style.visibility</p:attrName>
                                        </p:attrNameLst>
                                      </p:cBhvr>
                                      <p:to>
                                        <p:strVal val="visible"/>
                                      </p:to>
                                    </p:set>
                                    <p:anim calcmode="lin" valueType="num">
                                      <p:cBhvr>
                                        <p:cTn id="77" dur="500" fill="hold"/>
                                        <p:tgtEl>
                                          <p:spTgt spid="57447"/>
                                        </p:tgtEl>
                                        <p:attrNameLst>
                                          <p:attrName>ppt_w</p:attrName>
                                        </p:attrNameLst>
                                      </p:cBhvr>
                                      <p:tavLst>
                                        <p:tav tm="0">
                                          <p:val>
                                            <p:fltVal val="0"/>
                                          </p:val>
                                        </p:tav>
                                        <p:tav tm="100000">
                                          <p:val>
                                            <p:strVal val="#ppt_w"/>
                                          </p:val>
                                        </p:tav>
                                      </p:tavLst>
                                    </p:anim>
                                    <p:anim calcmode="lin" valueType="num">
                                      <p:cBhvr>
                                        <p:cTn id="78" dur="500" fill="hold"/>
                                        <p:tgtEl>
                                          <p:spTgt spid="57447"/>
                                        </p:tgtEl>
                                        <p:attrNameLst>
                                          <p:attrName>ppt_h</p:attrName>
                                        </p:attrNameLst>
                                      </p:cBhvr>
                                      <p:tavLst>
                                        <p:tav tm="0">
                                          <p:val>
                                            <p:fltVal val="0"/>
                                          </p:val>
                                        </p:tav>
                                        <p:tav tm="100000">
                                          <p:val>
                                            <p:strVal val="#ppt_h"/>
                                          </p:val>
                                        </p:tav>
                                      </p:tavLst>
                                    </p:anim>
                                    <p:animEffect transition="in" filter="fade">
                                      <p:cBhvr>
                                        <p:cTn id="79" dur="500"/>
                                        <p:tgtEl>
                                          <p:spTgt spid="57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76200"/>
            <a:ext cx="8509000" cy="914400"/>
          </a:xfrm>
        </p:spPr>
        <p:txBody>
          <a:bodyPr/>
          <a:lstStyle/>
          <a:p>
            <a:pPr eaLnBrk="1" hangingPunct="1"/>
            <a:r>
              <a:rPr lang="en-US" smtClean="0"/>
              <a:t>Attacks are Now Targeting the Extended Enterprise</a:t>
            </a:r>
          </a:p>
        </p:txBody>
      </p:sp>
      <p:sp>
        <p:nvSpPr>
          <p:cNvPr id="1028" name="Slide Number Placeholder 3"/>
          <p:cNvSpPr>
            <a:spLocks noGrp="1"/>
          </p:cNvSpPr>
          <p:nvPr>
            <p:ph type="sldNum" sz="quarter" idx="10"/>
          </p:nvPr>
        </p:nvSpPr>
        <p:spPr>
          <a:noFill/>
        </p:spPr>
        <p:txBody>
          <a:bodyPr/>
          <a:lstStyle/>
          <a:p>
            <a:fld id="{FCF48555-C165-4ACB-A90A-2B9CA02A37A1}" type="slidenum">
              <a:rPr lang="en-US" smtClean="0"/>
              <a:pPr/>
              <a:t>7</a:t>
            </a:fld>
            <a:endParaRPr lang="en-US" smtClean="0"/>
          </a:p>
        </p:txBody>
      </p:sp>
      <p:sp>
        <p:nvSpPr>
          <p:cNvPr id="1029" name="TextBox 6"/>
          <p:cNvSpPr txBox="1">
            <a:spLocks noChangeArrowheads="1"/>
          </p:cNvSpPr>
          <p:nvPr/>
        </p:nvSpPr>
        <p:spPr bwMode="auto">
          <a:xfrm>
            <a:off x="1295400" y="5418138"/>
            <a:ext cx="6858000" cy="822325"/>
          </a:xfrm>
          <a:prstGeom prst="rect">
            <a:avLst/>
          </a:prstGeom>
          <a:noFill/>
          <a:ln w="9525">
            <a:noFill/>
            <a:miter lim="800000"/>
            <a:headEnd/>
            <a:tailEnd/>
          </a:ln>
        </p:spPr>
        <p:txBody>
          <a:bodyPr>
            <a:spAutoFit/>
          </a:bodyPr>
          <a:lstStyle/>
          <a:p>
            <a:pPr algn="ctr" eaLnBrk="0" hangingPunct="0"/>
            <a:r>
              <a:rPr lang="en-US" sz="2400">
                <a:solidFill>
                  <a:srgbClr val="000000"/>
                </a:solidFill>
              </a:rPr>
              <a:t>60% of Fortune 500 contaminated by a Trojan over a one month period (August 2009)</a:t>
            </a:r>
          </a:p>
        </p:txBody>
      </p:sp>
      <p:graphicFrame>
        <p:nvGraphicFramePr>
          <p:cNvPr id="1026" name="Chart 7"/>
          <p:cNvGraphicFramePr>
            <a:graphicFrameLocks/>
          </p:cNvGraphicFramePr>
          <p:nvPr/>
        </p:nvGraphicFramePr>
        <p:xfrm>
          <a:off x="0" y="1143000"/>
          <a:ext cx="4648200" cy="4064000"/>
        </p:xfrm>
        <a:graphic>
          <a:graphicData uri="http://schemas.openxmlformats.org/presentationml/2006/ole">
            <p:oleObj spid="_x0000_s1026" r:id="rId4" imgW="4651651" imgH="4060288" progId="Excel.Sheet.8">
              <p:embed/>
            </p:oleObj>
          </a:graphicData>
        </a:graphic>
      </p:graphicFrame>
      <p:sp>
        <p:nvSpPr>
          <p:cNvPr id="10" name="Content Placeholder 2"/>
          <p:cNvSpPr txBox="1">
            <a:spLocks/>
          </p:cNvSpPr>
          <p:nvPr/>
        </p:nvSpPr>
        <p:spPr>
          <a:xfrm>
            <a:off x="4648200" y="1371600"/>
            <a:ext cx="4343400" cy="3657600"/>
          </a:xfrm>
          <a:prstGeom prst="rect">
            <a:avLst/>
          </a:prstGeom>
        </p:spPr>
        <p:txBody>
          <a:bodyPr>
            <a:normAutofit/>
          </a:bodyPr>
          <a:lstStyle/>
          <a:p>
            <a:pPr>
              <a:spcAft>
                <a:spcPct val="25000"/>
              </a:spcAft>
              <a:buClr>
                <a:srgbClr val="2D5DAD"/>
              </a:buClr>
              <a:defRPr/>
            </a:pPr>
            <a:r>
              <a:rPr lang="en-US" sz="2000" kern="0" dirty="0">
                <a:solidFill>
                  <a:srgbClr val="000000"/>
                </a:solidFill>
                <a:latin typeface="Arial"/>
                <a:cs typeface="+mn-cs"/>
              </a:rPr>
              <a:t>Public clouds increase corporations’ attack surface by exposing critical corporate applications to attackers</a:t>
            </a:r>
          </a:p>
          <a:p>
            <a:pPr marL="800100" lvl="1" indent="-339725">
              <a:spcAft>
                <a:spcPct val="25000"/>
              </a:spcAft>
              <a:buClr>
                <a:srgbClr val="2D5DAD"/>
              </a:buClr>
              <a:buSzPct val="150000"/>
              <a:buFont typeface="Arial" pitchFamily="34" charset="0"/>
              <a:buChar char="•"/>
              <a:defRPr/>
            </a:pPr>
            <a:r>
              <a:rPr lang="en-US" sz="1800" b="0" kern="0" dirty="0">
                <a:solidFill>
                  <a:srgbClr val="000000"/>
                </a:solidFill>
                <a:latin typeface="Arial"/>
                <a:cs typeface="+mn-cs"/>
              </a:rPr>
              <a:t>Trojan attacks targeted at stealing login names and passwords are on the rise</a:t>
            </a:r>
          </a:p>
          <a:p>
            <a:pPr marL="800100" lvl="1" indent="-339725">
              <a:spcAft>
                <a:spcPct val="25000"/>
              </a:spcAft>
              <a:buClr>
                <a:srgbClr val="2D5DAD"/>
              </a:buClr>
              <a:buSzPct val="150000"/>
              <a:buFont typeface="Arial" pitchFamily="34" charset="0"/>
              <a:buChar char="•"/>
              <a:defRPr/>
            </a:pPr>
            <a:r>
              <a:rPr lang="en-US" sz="1800" b="0" kern="0" dirty="0">
                <a:solidFill>
                  <a:srgbClr val="000000"/>
                </a:solidFill>
                <a:latin typeface="Arial"/>
                <a:cs typeface="+mn-cs"/>
              </a:rPr>
              <a:t>Corporate espionage is expanding driving attackers interest beyond financial institutions</a:t>
            </a:r>
          </a:p>
        </p:txBody>
      </p:sp>
      <p:sp>
        <p:nvSpPr>
          <p:cNvPr id="11" name="Rectangle 10"/>
          <p:cNvSpPr/>
          <p:nvPr/>
        </p:nvSpPr>
        <p:spPr>
          <a:xfrm>
            <a:off x="76200" y="6505575"/>
            <a:ext cx="4572000" cy="276225"/>
          </a:xfrm>
          <a:prstGeom prst="rect">
            <a:avLst/>
          </a:prstGeom>
          <a:solidFill>
            <a:schemeClr val="bg1"/>
          </a:solidFill>
        </p:spPr>
        <p:txBody>
          <a:bodyPr>
            <a:spAutoFit/>
          </a:bodyPr>
          <a:lstStyle/>
          <a:p>
            <a:pPr eaLnBrk="0" hangingPunct="0">
              <a:defRPr/>
            </a:pPr>
            <a:r>
              <a:rPr lang="en-US" sz="1200" dirty="0">
                <a:solidFill>
                  <a:srgbClr val="000000"/>
                </a:solidFill>
                <a:latin typeface="Arial" charset="0"/>
                <a:cs typeface="+mn-cs"/>
              </a:rPr>
              <a:t>Source: RSA  Anti-Fraud Command Center</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6"/>
          <p:cNvSpPr>
            <a:spLocks noChangeArrowheads="1"/>
          </p:cNvSpPr>
          <p:nvPr/>
        </p:nvSpPr>
        <p:spPr bwMode="auto">
          <a:xfrm rot="399751">
            <a:off x="1739900" y="1117600"/>
            <a:ext cx="5778500" cy="1625600"/>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endParaRPr lang="en-US" sz="2400"/>
          </a:p>
        </p:txBody>
      </p:sp>
      <p:sp>
        <p:nvSpPr>
          <p:cNvPr id="58371" name="Line 164"/>
          <p:cNvSpPr>
            <a:spLocks noChangeShapeType="1"/>
          </p:cNvSpPr>
          <p:nvPr/>
        </p:nvSpPr>
        <p:spPr bwMode="auto">
          <a:xfrm flipV="1">
            <a:off x="7010400" y="2895600"/>
            <a:ext cx="0" cy="1066800"/>
          </a:xfrm>
          <a:prstGeom prst="line">
            <a:avLst/>
          </a:prstGeom>
          <a:noFill/>
          <a:ln w="47625">
            <a:solidFill>
              <a:srgbClr val="000080"/>
            </a:solidFill>
            <a:round/>
            <a:headEnd/>
            <a:tailEnd/>
          </a:ln>
        </p:spPr>
        <p:txBody>
          <a:bodyPr/>
          <a:lstStyle/>
          <a:p>
            <a:endParaRPr lang="en-US"/>
          </a:p>
        </p:txBody>
      </p:sp>
      <p:sp>
        <p:nvSpPr>
          <p:cNvPr id="58372" name="Line 162"/>
          <p:cNvSpPr>
            <a:spLocks noChangeShapeType="1"/>
          </p:cNvSpPr>
          <p:nvPr/>
        </p:nvSpPr>
        <p:spPr bwMode="auto">
          <a:xfrm flipV="1">
            <a:off x="2133600" y="2895600"/>
            <a:ext cx="0" cy="1066800"/>
          </a:xfrm>
          <a:prstGeom prst="line">
            <a:avLst/>
          </a:prstGeom>
          <a:noFill/>
          <a:ln w="47625">
            <a:solidFill>
              <a:srgbClr val="000080"/>
            </a:solidFill>
            <a:round/>
            <a:headEnd/>
            <a:tailEnd/>
          </a:ln>
        </p:spPr>
        <p:txBody>
          <a:bodyPr/>
          <a:lstStyle/>
          <a:p>
            <a:endParaRPr lang="en-US"/>
          </a:p>
        </p:txBody>
      </p:sp>
      <p:sp>
        <p:nvSpPr>
          <p:cNvPr id="58373" name="Line 163"/>
          <p:cNvSpPr>
            <a:spLocks noChangeShapeType="1"/>
          </p:cNvSpPr>
          <p:nvPr/>
        </p:nvSpPr>
        <p:spPr bwMode="auto">
          <a:xfrm flipV="1">
            <a:off x="4572000" y="1981200"/>
            <a:ext cx="0" cy="914400"/>
          </a:xfrm>
          <a:prstGeom prst="line">
            <a:avLst/>
          </a:prstGeom>
          <a:noFill/>
          <a:ln w="47625">
            <a:solidFill>
              <a:srgbClr val="000080"/>
            </a:solidFill>
            <a:round/>
            <a:headEnd/>
            <a:tailEnd/>
          </a:ln>
        </p:spPr>
        <p:txBody>
          <a:bodyPr/>
          <a:lstStyle/>
          <a:p>
            <a:endParaRPr lang="en-US"/>
          </a:p>
        </p:txBody>
      </p:sp>
      <p:grpSp>
        <p:nvGrpSpPr>
          <p:cNvPr id="2" name="Group 122"/>
          <p:cNvGrpSpPr>
            <a:grpSpLocks/>
          </p:cNvGrpSpPr>
          <p:nvPr/>
        </p:nvGrpSpPr>
        <p:grpSpPr bwMode="auto">
          <a:xfrm>
            <a:off x="1133475" y="4114800"/>
            <a:ext cx="1990725" cy="1881188"/>
            <a:chOff x="432" y="2640"/>
            <a:chExt cx="1254" cy="1185"/>
          </a:xfrm>
        </p:grpSpPr>
        <p:pic>
          <p:nvPicPr>
            <p:cNvPr id="58428" name="Picture 109" descr="Tenant-1"/>
            <p:cNvPicPr>
              <a:picLocks noChangeAspect="1" noChangeArrowheads="1"/>
            </p:cNvPicPr>
            <p:nvPr/>
          </p:nvPicPr>
          <p:blipFill>
            <a:blip r:embed="rId3" cstate="print"/>
            <a:srcRect/>
            <a:stretch>
              <a:fillRect/>
            </a:stretch>
          </p:blipFill>
          <p:spPr bwMode="auto">
            <a:xfrm>
              <a:off x="432" y="2640"/>
              <a:ext cx="1254" cy="1185"/>
            </a:xfrm>
            <a:prstGeom prst="rect">
              <a:avLst/>
            </a:prstGeom>
            <a:noFill/>
            <a:ln w="9525">
              <a:noFill/>
              <a:miter lim="800000"/>
              <a:headEnd/>
              <a:tailEnd/>
            </a:ln>
          </p:spPr>
        </p:pic>
        <p:sp>
          <p:nvSpPr>
            <p:cNvPr id="58429" name="Text Box 13"/>
            <p:cNvSpPr txBox="1">
              <a:spLocks noChangeArrowheads="1"/>
            </p:cNvSpPr>
            <p:nvPr/>
          </p:nvSpPr>
          <p:spPr bwMode="gray">
            <a:xfrm>
              <a:off x="517" y="3550"/>
              <a:ext cx="1064" cy="173"/>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pic>
          <p:nvPicPr>
            <p:cNvPr id="58430" name="Picture 111" descr="server"/>
            <p:cNvPicPr>
              <a:picLocks noChangeAspect="1" noChangeArrowheads="1"/>
            </p:cNvPicPr>
            <p:nvPr/>
          </p:nvPicPr>
          <p:blipFill>
            <a:blip r:embed="rId4" cstate="print"/>
            <a:srcRect/>
            <a:stretch>
              <a:fillRect/>
            </a:stretch>
          </p:blipFill>
          <p:spPr bwMode="auto">
            <a:xfrm>
              <a:off x="1006" y="3217"/>
              <a:ext cx="222" cy="319"/>
            </a:xfrm>
            <a:prstGeom prst="rect">
              <a:avLst/>
            </a:prstGeom>
            <a:noFill/>
            <a:ln w="9525">
              <a:noFill/>
              <a:miter lim="800000"/>
              <a:headEnd/>
              <a:tailEnd/>
            </a:ln>
          </p:spPr>
        </p:pic>
        <p:pic>
          <p:nvPicPr>
            <p:cNvPr id="58431" name="Picture 112" descr="Switch"/>
            <p:cNvPicPr>
              <a:picLocks noChangeAspect="1" noChangeArrowheads="1"/>
            </p:cNvPicPr>
            <p:nvPr/>
          </p:nvPicPr>
          <p:blipFill>
            <a:blip r:embed="rId5" cstate="print"/>
            <a:srcRect/>
            <a:stretch>
              <a:fillRect/>
            </a:stretch>
          </p:blipFill>
          <p:spPr bwMode="auto">
            <a:xfrm>
              <a:off x="562" y="3377"/>
              <a:ext cx="383" cy="173"/>
            </a:xfrm>
            <a:prstGeom prst="rect">
              <a:avLst/>
            </a:prstGeom>
            <a:noFill/>
            <a:ln w="9525">
              <a:noFill/>
              <a:miter lim="800000"/>
              <a:headEnd/>
              <a:tailEnd/>
            </a:ln>
          </p:spPr>
        </p:pic>
        <p:pic>
          <p:nvPicPr>
            <p:cNvPr id="58432" name="Picture 113" descr="disc purple half"/>
            <p:cNvPicPr>
              <a:picLocks noChangeAspect="1" noChangeArrowheads="1"/>
            </p:cNvPicPr>
            <p:nvPr/>
          </p:nvPicPr>
          <p:blipFill>
            <a:blip r:embed="rId6" cstate="print"/>
            <a:srcRect/>
            <a:stretch>
              <a:fillRect/>
            </a:stretch>
          </p:blipFill>
          <p:spPr bwMode="auto">
            <a:xfrm>
              <a:off x="1270" y="3342"/>
              <a:ext cx="291" cy="203"/>
            </a:xfrm>
            <a:prstGeom prst="rect">
              <a:avLst/>
            </a:prstGeom>
            <a:noFill/>
            <a:ln w="9525">
              <a:noFill/>
              <a:miter lim="800000"/>
              <a:headEnd/>
              <a:tailEnd/>
            </a:ln>
          </p:spPr>
        </p:pic>
      </p:grpSp>
      <p:grpSp>
        <p:nvGrpSpPr>
          <p:cNvPr id="3" name="Group 121"/>
          <p:cNvGrpSpPr>
            <a:grpSpLocks/>
          </p:cNvGrpSpPr>
          <p:nvPr/>
        </p:nvGrpSpPr>
        <p:grpSpPr bwMode="auto">
          <a:xfrm>
            <a:off x="6019800" y="4114800"/>
            <a:ext cx="1981200" cy="1871663"/>
            <a:chOff x="4080" y="2640"/>
            <a:chExt cx="1248" cy="1179"/>
          </a:xfrm>
        </p:grpSpPr>
        <p:pic>
          <p:nvPicPr>
            <p:cNvPr id="58423" name="Picture 107" descr="Tenant-2"/>
            <p:cNvPicPr>
              <a:picLocks noChangeAspect="1" noChangeArrowheads="1"/>
            </p:cNvPicPr>
            <p:nvPr/>
          </p:nvPicPr>
          <p:blipFill>
            <a:blip r:embed="rId7" cstate="print"/>
            <a:srcRect/>
            <a:stretch>
              <a:fillRect/>
            </a:stretch>
          </p:blipFill>
          <p:spPr bwMode="auto">
            <a:xfrm>
              <a:off x="4080" y="2640"/>
              <a:ext cx="1248" cy="1179"/>
            </a:xfrm>
            <a:prstGeom prst="rect">
              <a:avLst/>
            </a:prstGeom>
            <a:noFill/>
            <a:ln w="9525">
              <a:noFill/>
              <a:miter lim="800000"/>
              <a:headEnd/>
              <a:tailEnd/>
            </a:ln>
          </p:spPr>
        </p:pic>
        <p:pic>
          <p:nvPicPr>
            <p:cNvPr id="58424" name="Picture 61" descr="server"/>
            <p:cNvPicPr>
              <a:picLocks noChangeAspect="1" noChangeArrowheads="1"/>
            </p:cNvPicPr>
            <p:nvPr/>
          </p:nvPicPr>
          <p:blipFill>
            <a:blip r:embed="rId8" cstate="print"/>
            <a:srcRect/>
            <a:stretch>
              <a:fillRect/>
            </a:stretch>
          </p:blipFill>
          <p:spPr bwMode="auto">
            <a:xfrm>
              <a:off x="4647" y="3159"/>
              <a:ext cx="221" cy="317"/>
            </a:xfrm>
            <a:prstGeom prst="rect">
              <a:avLst/>
            </a:prstGeom>
            <a:noFill/>
            <a:ln w="9525">
              <a:noFill/>
              <a:miter lim="800000"/>
              <a:headEnd/>
              <a:tailEnd/>
            </a:ln>
          </p:spPr>
        </p:pic>
        <p:pic>
          <p:nvPicPr>
            <p:cNvPr id="58425" name="Picture 62" descr="Switch"/>
            <p:cNvPicPr>
              <a:picLocks noChangeAspect="1" noChangeArrowheads="1"/>
            </p:cNvPicPr>
            <p:nvPr/>
          </p:nvPicPr>
          <p:blipFill>
            <a:blip r:embed="rId5" cstate="print"/>
            <a:srcRect/>
            <a:stretch>
              <a:fillRect/>
            </a:stretch>
          </p:blipFill>
          <p:spPr bwMode="auto">
            <a:xfrm>
              <a:off x="4204" y="3307"/>
              <a:ext cx="382" cy="173"/>
            </a:xfrm>
            <a:prstGeom prst="rect">
              <a:avLst/>
            </a:prstGeom>
            <a:noFill/>
            <a:ln w="9525">
              <a:noFill/>
              <a:miter lim="800000"/>
              <a:headEnd/>
              <a:tailEnd/>
            </a:ln>
          </p:spPr>
        </p:pic>
        <p:sp>
          <p:nvSpPr>
            <p:cNvPr id="58426" name="Text Box 13"/>
            <p:cNvSpPr txBox="1">
              <a:spLocks noChangeArrowheads="1"/>
            </p:cNvSpPr>
            <p:nvPr/>
          </p:nvSpPr>
          <p:spPr bwMode="gray">
            <a:xfrm>
              <a:off x="4158" y="3532"/>
              <a:ext cx="1064" cy="173"/>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pic>
          <p:nvPicPr>
            <p:cNvPr id="58427" name="Picture 108" descr="disc green"/>
            <p:cNvPicPr>
              <a:picLocks noChangeAspect="1" noChangeArrowheads="1"/>
            </p:cNvPicPr>
            <p:nvPr/>
          </p:nvPicPr>
          <p:blipFill>
            <a:blip r:embed="rId9" cstate="print"/>
            <a:srcRect/>
            <a:stretch>
              <a:fillRect/>
            </a:stretch>
          </p:blipFill>
          <p:spPr bwMode="auto">
            <a:xfrm>
              <a:off x="4951" y="3242"/>
              <a:ext cx="219" cy="238"/>
            </a:xfrm>
            <a:prstGeom prst="rect">
              <a:avLst/>
            </a:prstGeom>
            <a:noFill/>
            <a:ln w="9525">
              <a:noFill/>
              <a:miter lim="800000"/>
              <a:headEnd/>
              <a:tailEnd/>
            </a:ln>
          </p:spPr>
        </p:pic>
      </p:grpSp>
      <p:grpSp>
        <p:nvGrpSpPr>
          <p:cNvPr id="4" name="Group 126"/>
          <p:cNvGrpSpPr>
            <a:grpSpLocks/>
          </p:cNvGrpSpPr>
          <p:nvPr/>
        </p:nvGrpSpPr>
        <p:grpSpPr bwMode="auto">
          <a:xfrm>
            <a:off x="1371600" y="4343400"/>
            <a:ext cx="676275" cy="457200"/>
            <a:chOff x="594" y="2016"/>
            <a:chExt cx="426" cy="288"/>
          </a:xfrm>
        </p:grpSpPr>
        <p:sp>
          <p:nvSpPr>
            <p:cNvPr id="58416"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58417"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18"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58419"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5" name="Group 104"/>
            <p:cNvGrpSpPr>
              <a:grpSpLocks/>
            </p:cNvGrpSpPr>
            <p:nvPr/>
          </p:nvGrpSpPr>
          <p:grpSpPr bwMode="auto">
            <a:xfrm>
              <a:off x="864" y="2038"/>
              <a:ext cx="136" cy="242"/>
              <a:chOff x="1068" y="2713"/>
              <a:chExt cx="157" cy="279"/>
            </a:xfrm>
          </p:grpSpPr>
          <p:sp>
            <p:nvSpPr>
              <p:cNvPr id="58421"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22"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58377" name="Title 4"/>
          <p:cNvSpPr>
            <a:spLocks noGrp="1"/>
          </p:cNvSpPr>
          <p:nvPr>
            <p:ph type="title" idx="4294967295"/>
          </p:nvPr>
        </p:nvSpPr>
        <p:spPr>
          <a:xfrm>
            <a:off x="457200" y="76200"/>
            <a:ext cx="8382000" cy="914400"/>
          </a:xfrm>
        </p:spPr>
        <p:txBody>
          <a:bodyPr/>
          <a:lstStyle/>
          <a:p>
            <a:pPr eaLnBrk="1" hangingPunct="1"/>
            <a:r>
              <a:rPr lang="en-US" smtClean="0"/>
              <a:t>Traditional Computing: The Network Security Perimeter is Aligned with Policy Boundaries</a:t>
            </a:r>
          </a:p>
        </p:txBody>
      </p:sp>
      <p:sp>
        <p:nvSpPr>
          <p:cNvPr id="58378" name="Slide Number Placeholder 3"/>
          <p:cNvSpPr txBox="1">
            <a:spLocks noGrp="1"/>
          </p:cNvSpPr>
          <p:nvPr/>
        </p:nvSpPr>
        <p:spPr bwMode="auto">
          <a:xfrm>
            <a:off x="381000" y="6629400"/>
            <a:ext cx="2133600" cy="304800"/>
          </a:xfrm>
          <a:prstGeom prst="rect">
            <a:avLst/>
          </a:prstGeom>
          <a:noFill/>
          <a:ln w="9525">
            <a:noFill/>
            <a:miter lim="800000"/>
            <a:headEnd/>
            <a:tailEnd/>
          </a:ln>
        </p:spPr>
        <p:txBody>
          <a:bodyPr/>
          <a:lstStyle/>
          <a:p>
            <a:pPr eaLnBrk="0" hangingPunct="0"/>
            <a:fld id="{35F176DA-7137-4C1D-8FBC-B377F6DB020B}" type="slidenum">
              <a:rPr lang="en-US" sz="1200" b="0"/>
              <a:pPr eaLnBrk="0" hangingPunct="0"/>
              <a:t>8</a:t>
            </a:fld>
            <a:endParaRPr lang="en-US" sz="1200" b="0"/>
          </a:p>
        </p:txBody>
      </p:sp>
      <p:pic>
        <p:nvPicPr>
          <p:cNvPr id="58379" name="Picture 59" descr="globe_grid"/>
          <p:cNvPicPr>
            <a:picLocks noChangeAspect="1" noChangeArrowheads="1"/>
          </p:cNvPicPr>
          <p:nvPr/>
        </p:nvPicPr>
        <p:blipFill>
          <a:blip r:embed="rId10" cstate="print"/>
          <a:srcRect/>
          <a:stretch>
            <a:fillRect/>
          </a:stretch>
        </p:blipFill>
        <p:spPr bwMode="auto">
          <a:xfrm>
            <a:off x="4114800" y="1373188"/>
            <a:ext cx="914400" cy="914400"/>
          </a:xfrm>
          <a:prstGeom prst="rect">
            <a:avLst/>
          </a:prstGeom>
          <a:noFill/>
          <a:ln w="9525">
            <a:noFill/>
            <a:miter lim="800000"/>
            <a:headEnd/>
            <a:tailEnd/>
          </a:ln>
        </p:spPr>
      </p:pic>
      <p:grpSp>
        <p:nvGrpSpPr>
          <p:cNvPr id="6" name="Group 124"/>
          <p:cNvGrpSpPr>
            <a:grpSpLocks/>
          </p:cNvGrpSpPr>
          <p:nvPr/>
        </p:nvGrpSpPr>
        <p:grpSpPr bwMode="auto">
          <a:xfrm>
            <a:off x="6248400" y="4343400"/>
            <a:ext cx="673100" cy="455613"/>
            <a:chOff x="3072" y="2017"/>
            <a:chExt cx="424" cy="287"/>
          </a:xfrm>
        </p:grpSpPr>
        <p:sp>
          <p:nvSpPr>
            <p:cNvPr id="58410"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8411"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12"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58413"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8414"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15"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nvGrpSpPr>
          <p:cNvPr id="7" name="Group 125"/>
          <p:cNvGrpSpPr>
            <a:grpSpLocks/>
          </p:cNvGrpSpPr>
          <p:nvPr/>
        </p:nvGrpSpPr>
        <p:grpSpPr bwMode="auto">
          <a:xfrm>
            <a:off x="7097713" y="4344988"/>
            <a:ext cx="674687" cy="455612"/>
            <a:chOff x="4753" y="2017"/>
            <a:chExt cx="425" cy="287"/>
          </a:xfrm>
        </p:grpSpPr>
        <p:sp>
          <p:nvSpPr>
            <p:cNvPr id="58404" name="Rounded Rectangle 29"/>
            <p:cNvSpPr>
              <a:spLocks noChangeArrowheads="1"/>
            </p:cNvSpPr>
            <p:nvPr/>
          </p:nvSpPr>
          <p:spPr bwMode="auto">
            <a:xfrm>
              <a:off x="4753" y="2017"/>
              <a:ext cx="176"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800"/>
            </a:p>
          </p:txBody>
        </p:sp>
        <p:sp>
          <p:nvSpPr>
            <p:cNvPr id="58405" name="Rounded Rectangle 31"/>
            <p:cNvSpPr>
              <a:spLocks noChangeArrowheads="1"/>
            </p:cNvSpPr>
            <p:nvPr/>
          </p:nvSpPr>
          <p:spPr bwMode="auto">
            <a:xfrm>
              <a:off x="4773"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06" name="Rounded Rectangle 32"/>
            <p:cNvSpPr>
              <a:spLocks noChangeArrowheads="1"/>
            </p:cNvSpPr>
            <p:nvPr/>
          </p:nvSpPr>
          <p:spPr bwMode="auto">
            <a:xfrm>
              <a:off x="4773"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58407" name="Rounded Rectangle 29"/>
            <p:cNvSpPr>
              <a:spLocks noChangeArrowheads="1"/>
            </p:cNvSpPr>
            <p:nvPr/>
          </p:nvSpPr>
          <p:spPr bwMode="auto">
            <a:xfrm>
              <a:off x="5002" y="2017"/>
              <a:ext cx="176"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8408" name="Rounded Rectangle 31"/>
            <p:cNvSpPr>
              <a:spLocks noChangeArrowheads="1"/>
            </p:cNvSpPr>
            <p:nvPr/>
          </p:nvSpPr>
          <p:spPr bwMode="auto">
            <a:xfrm>
              <a:off x="502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09" name="Rounded Rectangle 32"/>
            <p:cNvSpPr>
              <a:spLocks noChangeArrowheads="1"/>
            </p:cNvSpPr>
            <p:nvPr/>
          </p:nvSpPr>
          <p:spPr bwMode="auto">
            <a:xfrm>
              <a:off x="502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nvGrpSpPr>
          <p:cNvPr id="8" name="Group 145"/>
          <p:cNvGrpSpPr>
            <a:grpSpLocks/>
          </p:cNvGrpSpPr>
          <p:nvPr/>
        </p:nvGrpSpPr>
        <p:grpSpPr bwMode="auto">
          <a:xfrm>
            <a:off x="2209800" y="4343400"/>
            <a:ext cx="676275" cy="457200"/>
            <a:chOff x="594" y="2016"/>
            <a:chExt cx="426" cy="288"/>
          </a:xfrm>
        </p:grpSpPr>
        <p:sp>
          <p:nvSpPr>
            <p:cNvPr id="58397"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58398"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399"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58400"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9" name="Group 150"/>
            <p:cNvGrpSpPr>
              <a:grpSpLocks/>
            </p:cNvGrpSpPr>
            <p:nvPr/>
          </p:nvGrpSpPr>
          <p:grpSpPr bwMode="auto">
            <a:xfrm>
              <a:off x="864" y="2038"/>
              <a:ext cx="136" cy="242"/>
              <a:chOff x="1068" y="2713"/>
              <a:chExt cx="157" cy="279"/>
            </a:xfrm>
          </p:grpSpPr>
          <p:sp>
            <p:nvSpPr>
              <p:cNvPr id="58402"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8403"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pic>
        <p:nvPicPr>
          <p:cNvPr id="58383" name="Picture 159" descr="firewall"/>
          <p:cNvPicPr>
            <a:picLocks noChangeAspect="1" noChangeArrowheads="1"/>
          </p:cNvPicPr>
          <p:nvPr/>
        </p:nvPicPr>
        <p:blipFill>
          <a:blip r:embed="rId11" cstate="print"/>
          <a:srcRect/>
          <a:stretch>
            <a:fillRect/>
          </a:stretch>
        </p:blipFill>
        <p:spPr bwMode="auto">
          <a:xfrm>
            <a:off x="1828800" y="3200400"/>
            <a:ext cx="609600" cy="506413"/>
          </a:xfrm>
          <a:prstGeom prst="rect">
            <a:avLst/>
          </a:prstGeom>
          <a:noFill/>
          <a:ln w="9525">
            <a:noFill/>
            <a:miter lim="800000"/>
            <a:headEnd/>
            <a:tailEnd/>
          </a:ln>
        </p:spPr>
      </p:pic>
      <p:pic>
        <p:nvPicPr>
          <p:cNvPr id="58384" name="Picture 161" descr="firewall"/>
          <p:cNvPicPr>
            <a:picLocks noChangeAspect="1" noChangeArrowheads="1"/>
          </p:cNvPicPr>
          <p:nvPr/>
        </p:nvPicPr>
        <p:blipFill>
          <a:blip r:embed="rId11" cstate="print"/>
          <a:srcRect/>
          <a:stretch>
            <a:fillRect/>
          </a:stretch>
        </p:blipFill>
        <p:spPr bwMode="auto">
          <a:xfrm>
            <a:off x="6705600" y="3219450"/>
            <a:ext cx="609600" cy="506413"/>
          </a:xfrm>
          <a:prstGeom prst="rect">
            <a:avLst/>
          </a:prstGeom>
          <a:noFill/>
          <a:ln w="9525">
            <a:noFill/>
            <a:miter lim="800000"/>
            <a:headEnd/>
            <a:tailEnd/>
          </a:ln>
        </p:spPr>
      </p:pic>
      <p:sp>
        <p:nvSpPr>
          <p:cNvPr id="58385" name="Line 165"/>
          <p:cNvSpPr>
            <a:spLocks noChangeShapeType="1"/>
          </p:cNvSpPr>
          <p:nvPr/>
        </p:nvSpPr>
        <p:spPr bwMode="auto">
          <a:xfrm flipH="1">
            <a:off x="2114550" y="2895600"/>
            <a:ext cx="4914900" cy="0"/>
          </a:xfrm>
          <a:prstGeom prst="line">
            <a:avLst/>
          </a:prstGeom>
          <a:noFill/>
          <a:ln w="47625">
            <a:solidFill>
              <a:srgbClr val="000080"/>
            </a:solidFill>
            <a:round/>
            <a:headEnd/>
            <a:tailEnd/>
          </a:ln>
        </p:spPr>
        <p:txBody>
          <a:bodyPr/>
          <a:lstStyle/>
          <a:p>
            <a:endParaRPr lang="en-US"/>
          </a:p>
        </p:txBody>
      </p:sp>
      <p:sp>
        <p:nvSpPr>
          <p:cNvPr id="58386" name="AutoShape 167"/>
          <p:cNvSpPr>
            <a:spLocks noChangeArrowheads="1"/>
          </p:cNvSpPr>
          <p:nvPr/>
        </p:nvSpPr>
        <p:spPr bwMode="auto">
          <a:xfrm>
            <a:off x="5486400" y="3962400"/>
            <a:ext cx="3048000" cy="2095500"/>
          </a:xfrm>
          <a:prstGeom prst="flowChartAlternateProcess">
            <a:avLst/>
          </a:prstGeom>
          <a:noFill/>
          <a:ln w="50800">
            <a:solidFill>
              <a:srgbClr val="8BF1A3"/>
            </a:solidFill>
            <a:miter lim="800000"/>
            <a:headEnd/>
            <a:tailEnd/>
          </a:ln>
        </p:spPr>
        <p:txBody>
          <a:bodyPr wrap="none" anchor="ctr"/>
          <a:lstStyle/>
          <a:p>
            <a:endParaRPr lang="en-US" sz="2400"/>
          </a:p>
        </p:txBody>
      </p:sp>
      <p:sp>
        <p:nvSpPr>
          <p:cNvPr id="58387" name="AutoShape 168"/>
          <p:cNvSpPr>
            <a:spLocks noChangeArrowheads="1"/>
          </p:cNvSpPr>
          <p:nvPr/>
        </p:nvSpPr>
        <p:spPr bwMode="auto">
          <a:xfrm>
            <a:off x="533400" y="4000500"/>
            <a:ext cx="3124200" cy="2095500"/>
          </a:xfrm>
          <a:prstGeom prst="flowChartAlternateProcess">
            <a:avLst/>
          </a:prstGeom>
          <a:noFill/>
          <a:ln w="50800">
            <a:solidFill>
              <a:srgbClr val="C9BDF8"/>
            </a:solidFill>
            <a:miter lim="800000"/>
            <a:headEnd/>
            <a:tailEnd/>
          </a:ln>
        </p:spPr>
        <p:txBody>
          <a:bodyPr wrap="none" anchor="ctr"/>
          <a:lstStyle/>
          <a:p>
            <a:endParaRPr lang="en-US" sz="2400"/>
          </a:p>
        </p:txBody>
      </p:sp>
      <p:sp>
        <p:nvSpPr>
          <p:cNvPr id="58388" name="TextBox 74"/>
          <p:cNvSpPr txBox="1">
            <a:spLocks noChangeArrowheads="1"/>
          </p:cNvSpPr>
          <p:nvPr/>
        </p:nvSpPr>
        <p:spPr bwMode="auto">
          <a:xfrm>
            <a:off x="1447800" y="6216650"/>
            <a:ext cx="1404938" cy="338138"/>
          </a:xfrm>
          <a:prstGeom prst="rect">
            <a:avLst/>
          </a:prstGeom>
          <a:noFill/>
          <a:ln w="9525">
            <a:noFill/>
            <a:miter lim="800000"/>
            <a:headEnd/>
            <a:tailEnd/>
          </a:ln>
        </p:spPr>
        <p:txBody>
          <a:bodyPr wrap="none">
            <a:spAutoFit/>
          </a:bodyPr>
          <a:lstStyle/>
          <a:p>
            <a:pPr algn="ctr" eaLnBrk="0" hangingPunct="0"/>
            <a:r>
              <a:rPr lang="en-US" sz="1600" b="0"/>
              <a:t>Enterprise #1</a:t>
            </a:r>
          </a:p>
        </p:txBody>
      </p:sp>
      <p:sp>
        <p:nvSpPr>
          <p:cNvPr id="58389" name="TextBox 73"/>
          <p:cNvSpPr txBox="1">
            <a:spLocks noChangeArrowheads="1"/>
          </p:cNvSpPr>
          <p:nvPr/>
        </p:nvSpPr>
        <p:spPr bwMode="auto">
          <a:xfrm>
            <a:off x="6367463" y="6218238"/>
            <a:ext cx="1404937" cy="338137"/>
          </a:xfrm>
          <a:prstGeom prst="rect">
            <a:avLst/>
          </a:prstGeom>
          <a:noFill/>
          <a:ln w="9525">
            <a:noFill/>
            <a:miter lim="800000"/>
            <a:headEnd/>
            <a:tailEnd/>
          </a:ln>
        </p:spPr>
        <p:txBody>
          <a:bodyPr wrap="none">
            <a:spAutoFit/>
          </a:bodyPr>
          <a:lstStyle/>
          <a:p>
            <a:pPr algn="ctr" eaLnBrk="0" hangingPunct="0"/>
            <a:r>
              <a:rPr lang="en-US" sz="1600" b="0"/>
              <a:t>Enterprise #2</a:t>
            </a:r>
          </a:p>
        </p:txBody>
      </p:sp>
      <p:pic>
        <p:nvPicPr>
          <p:cNvPr id="58390" name="Picture 54" descr="_people8"/>
          <p:cNvPicPr>
            <a:picLocks noChangeAspect="1" noChangeArrowheads="1"/>
          </p:cNvPicPr>
          <p:nvPr/>
        </p:nvPicPr>
        <p:blipFill>
          <a:blip r:embed="rId12" cstate="print"/>
          <a:srcRect/>
          <a:stretch>
            <a:fillRect/>
          </a:stretch>
        </p:blipFill>
        <p:spPr bwMode="auto">
          <a:xfrm>
            <a:off x="2590800" y="1392238"/>
            <a:ext cx="533400" cy="404812"/>
          </a:xfrm>
          <a:prstGeom prst="rect">
            <a:avLst/>
          </a:prstGeom>
          <a:noFill/>
          <a:ln w="9525">
            <a:noFill/>
            <a:miter lim="800000"/>
            <a:headEnd/>
            <a:tailEnd/>
          </a:ln>
        </p:spPr>
      </p:pic>
      <p:pic>
        <p:nvPicPr>
          <p:cNvPr id="58391" name="Picture 55" descr="_people8"/>
          <p:cNvPicPr>
            <a:picLocks noChangeAspect="1" noChangeArrowheads="1"/>
          </p:cNvPicPr>
          <p:nvPr/>
        </p:nvPicPr>
        <p:blipFill>
          <a:blip r:embed="rId12" cstate="print"/>
          <a:srcRect/>
          <a:stretch>
            <a:fillRect/>
          </a:stretch>
        </p:blipFill>
        <p:spPr bwMode="auto">
          <a:xfrm>
            <a:off x="6629400" y="1544638"/>
            <a:ext cx="533400" cy="404812"/>
          </a:xfrm>
          <a:prstGeom prst="rect">
            <a:avLst/>
          </a:prstGeom>
          <a:noFill/>
          <a:ln w="9525">
            <a:noFill/>
            <a:miter lim="800000"/>
            <a:headEnd/>
            <a:tailEnd/>
          </a:ln>
        </p:spPr>
      </p:pic>
      <p:pic>
        <p:nvPicPr>
          <p:cNvPr id="58392" name="Picture 56" descr="_people8"/>
          <p:cNvPicPr>
            <a:picLocks noChangeAspect="1" noChangeArrowheads="1"/>
          </p:cNvPicPr>
          <p:nvPr/>
        </p:nvPicPr>
        <p:blipFill>
          <a:blip r:embed="rId12" cstate="print"/>
          <a:srcRect/>
          <a:stretch>
            <a:fillRect/>
          </a:stretch>
        </p:blipFill>
        <p:spPr bwMode="auto">
          <a:xfrm>
            <a:off x="5334000" y="1392238"/>
            <a:ext cx="533400" cy="404812"/>
          </a:xfrm>
          <a:prstGeom prst="rect">
            <a:avLst/>
          </a:prstGeom>
          <a:noFill/>
          <a:ln w="9525">
            <a:noFill/>
            <a:miter lim="800000"/>
            <a:headEnd/>
            <a:tailEnd/>
          </a:ln>
        </p:spPr>
      </p:pic>
      <p:pic>
        <p:nvPicPr>
          <p:cNvPr id="58393" name="Picture 57" descr="_people8"/>
          <p:cNvPicPr>
            <a:picLocks noChangeAspect="1" noChangeArrowheads="1"/>
          </p:cNvPicPr>
          <p:nvPr/>
        </p:nvPicPr>
        <p:blipFill>
          <a:blip r:embed="rId12" cstate="print"/>
          <a:srcRect/>
          <a:stretch>
            <a:fillRect/>
          </a:stretch>
        </p:blipFill>
        <p:spPr bwMode="auto">
          <a:xfrm>
            <a:off x="1828800" y="1773238"/>
            <a:ext cx="533400" cy="404812"/>
          </a:xfrm>
          <a:prstGeom prst="rect">
            <a:avLst/>
          </a:prstGeom>
          <a:noFill/>
          <a:ln w="9525">
            <a:noFill/>
            <a:miter lim="800000"/>
            <a:headEnd/>
            <a:tailEnd/>
          </a:ln>
        </p:spPr>
      </p:pic>
      <p:pic>
        <p:nvPicPr>
          <p:cNvPr id="58394" name="Picture 58" descr="_people8"/>
          <p:cNvPicPr>
            <a:picLocks noChangeAspect="1" noChangeArrowheads="1"/>
          </p:cNvPicPr>
          <p:nvPr/>
        </p:nvPicPr>
        <p:blipFill>
          <a:blip r:embed="rId12" cstate="print"/>
          <a:srcRect/>
          <a:stretch>
            <a:fillRect/>
          </a:stretch>
        </p:blipFill>
        <p:spPr bwMode="auto">
          <a:xfrm>
            <a:off x="5943600" y="1925638"/>
            <a:ext cx="533400" cy="404812"/>
          </a:xfrm>
          <a:prstGeom prst="rect">
            <a:avLst/>
          </a:prstGeom>
          <a:noFill/>
          <a:ln w="9525">
            <a:noFill/>
            <a:miter lim="800000"/>
            <a:headEnd/>
            <a:tailEnd/>
          </a:ln>
        </p:spPr>
      </p:pic>
      <p:pic>
        <p:nvPicPr>
          <p:cNvPr id="58395" name="Picture 59" descr="_people8"/>
          <p:cNvPicPr>
            <a:picLocks noChangeAspect="1" noChangeArrowheads="1"/>
          </p:cNvPicPr>
          <p:nvPr/>
        </p:nvPicPr>
        <p:blipFill>
          <a:blip r:embed="rId12" cstate="print"/>
          <a:srcRect/>
          <a:stretch>
            <a:fillRect/>
          </a:stretch>
        </p:blipFill>
        <p:spPr bwMode="auto">
          <a:xfrm>
            <a:off x="3276600" y="2001838"/>
            <a:ext cx="533400" cy="404812"/>
          </a:xfrm>
          <a:prstGeom prst="rect">
            <a:avLst/>
          </a:prstGeom>
          <a:noFill/>
          <a:ln w="9525">
            <a:noFill/>
            <a:miter lim="800000"/>
            <a:headEnd/>
            <a:tailEnd/>
          </a:ln>
        </p:spPr>
      </p:pic>
      <p:sp>
        <p:nvSpPr>
          <p:cNvPr id="58396" name="Rectangle 85"/>
          <p:cNvSpPr>
            <a:spLocks noChangeArrowheads="1"/>
          </p:cNvSpPr>
          <p:nvPr/>
        </p:nvSpPr>
        <p:spPr bwMode="auto">
          <a:xfrm>
            <a:off x="1143000" y="1371600"/>
            <a:ext cx="1676400" cy="304800"/>
          </a:xfrm>
          <a:prstGeom prst="rect">
            <a:avLst/>
          </a:prstGeom>
          <a:noFill/>
          <a:ln w="76200" algn="ctr">
            <a:noFill/>
            <a:miter lim="800000"/>
            <a:headEnd/>
            <a:tailEnd/>
          </a:ln>
        </p:spPr>
        <p:txBody>
          <a:bodyPr wrap="none" anchor="ctr"/>
          <a:lstStyle/>
          <a:p>
            <a:pPr algn="ctr" eaLnBrk="0" hangingPunct="0"/>
            <a:r>
              <a:rPr lang="en-US" sz="1400" b="0">
                <a:solidFill>
                  <a:srgbClr val="FF0000"/>
                </a:solidFill>
              </a:rPr>
              <a:t>Attackers</a:t>
            </a:r>
          </a:p>
        </p:txBody>
      </p:sp>
      <p:pic>
        <p:nvPicPr>
          <p:cNvPr id="65" name="Picture 42" descr="3 docs skewed"/>
          <p:cNvPicPr>
            <a:picLocks noChangeAspect="1" noChangeArrowheads="1"/>
          </p:cNvPicPr>
          <p:nvPr/>
        </p:nvPicPr>
        <p:blipFill>
          <a:blip r:embed="rId13" cstate="print"/>
          <a:srcRect/>
          <a:stretch>
            <a:fillRect/>
          </a:stretch>
        </p:blipFill>
        <p:spPr bwMode="gray">
          <a:xfrm>
            <a:off x="3124200" y="4648200"/>
            <a:ext cx="381000" cy="339725"/>
          </a:xfrm>
          <a:prstGeom prst="rect">
            <a:avLst/>
          </a:prstGeom>
          <a:noFill/>
          <a:ln w="9525">
            <a:noFill/>
            <a:miter lim="800000"/>
            <a:headEnd/>
            <a:tailEnd/>
          </a:ln>
        </p:spPr>
      </p:pic>
      <p:pic>
        <p:nvPicPr>
          <p:cNvPr id="66" name="Picture 42" descr="3 docs skewed"/>
          <p:cNvPicPr>
            <a:picLocks noChangeAspect="1" noChangeArrowheads="1"/>
          </p:cNvPicPr>
          <p:nvPr/>
        </p:nvPicPr>
        <p:blipFill>
          <a:blip r:embed="rId13" cstate="print"/>
          <a:srcRect/>
          <a:stretch>
            <a:fillRect/>
          </a:stretch>
        </p:blipFill>
        <p:spPr bwMode="gray">
          <a:xfrm>
            <a:off x="3124200" y="4267200"/>
            <a:ext cx="381000" cy="339725"/>
          </a:xfrm>
          <a:prstGeom prst="rect">
            <a:avLst/>
          </a:prstGeom>
          <a:noFill/>
          <a:ln w="9525">
            <a:noFill/>
            <a:miter lim="800000"/>
            <a:headEnd/>
            <a:tailEnd/>
          </a:ln>
        </p:spPr>
      </p:pic>
      <p:pic>
        <p:nvPicPr>
          <p:cNvPr id="67" name="Picture 40" descr="_people1"/>
          <p:cNvPicPr>
            <a:picLocks noChangeAspect="1" noChangeArrowheads="1"/>
          </p:cNvPicPr>
          <p:nvPr/>
        </p:nvPicPr>
        <p:blipFill>
          <a:blip r:embed="rId14" cstate="print"/>
          <a:srcRect/>
          <a:stretch>
            <a:fillRect/>
          </a:stretch>
        </p:blipFill>
        <p:spPr bwMode="gray">
          <a:xfrm>
            <a:off x="533400" y="4267200"/>
            <a:ext cx="561975" cy="426577"/>
          </a:xfrm>
          <a:prstGeom prst="rect">
            <a:avLst/>
          </a:prstGeom>
          <a:noFill/>
          <a:ln w="9525">
            <a:noFill/>
            <a:miter lim="800000"/>
            <a:headEnd/>
            <a:tailEnd/>
          </a:ln>
        </p:spPr>
      </p:pic>
      <p:pic>
        <p:nvPicPr>
          <p:cNvPr id="68" name="Picture 105" descr="_people3"/>
          <p:cNvPicPr>
            <a:picLocks noChangeAspect="1" noChangeArrowheads="1"/>
          </p:cNvPicPr>
          <p:nvPr/>
        </p:nvPicPr>
        <p:blipFill>
          <a:blip r:embed="rId15" cstate="print"/>
          <a:srcRect/>
          <a:stretch>
            <a:fillRect/>
          </a:stretch>
        </p:blipFill>
        <p:spPr bwMode="gray">
          <a:xfrm>
            <a:off x="533400" y="4724400"/>
            <a:ext cx="561975" cy="426577"/>
          </a:xfrm>
          <a:prstGeom prst="rect">
            <a:avLst/>
          </a:prstGeom>
          <a:noFill/>
          <a:ln w="9525">
            <a:noFill/>
            <a:miter lim="800000"/>
            <a:headEnd/>
            <a:tailEnd/>
          </a:ln>
        </p:spPr>
      </p:pic>
      <p:sp>
        <p:nvSpPr>
          <p:cNvPr id="69" name="Rectangle 71"/>
          <p:cNvSpPr>
            <a:spLocks noChangeArrowheads="1"/>
          </p:cNvSpPr>
          <p:nvPr/>
        </p:nvSpPr>
        <p:spPr bwMode="auto">
          <a:xfrm>
            <a:off x="485775" y="5181600"/>
            <a:ext cx="733425"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Identity</a:t>
            </a:r>
            <a:endParaRPr lang="en-US" sz="1200" b="0" dirty="0">
              <a:solidFill>
                <a:srgbClr val="002060"/>
              </a:solidFill>
            </a:endParaRPr>
          </a:p>
        </p:txBody>
      </p:sp>
      <p:sp>
        <p:nvSpPr>
          <p:cNvPr id="70" name="Rectangle 71"/>
          <p:cNvSpPr>
            <a:spLocks noChangeArrowheads="1"/>
          </p:cNvSpPr>
          <p:nvPr/>
        </p:nvSpPr>
        <p:spPr bwMode="auto">
          <a:xfrm>
            <a:off x="2924175" y="5105400"/>
            <a:ext cx="885825" cy="304800"/>
          </a:xfrm>
          <a:prstGeom prst="rect">
            <a:avLst/>
          </a:prstGeom>
          <a:noFill/>
          <a:ln w="76200" algn="ctr">
            <a:noFill/>
            <a:miter lim="800000"/>
            <a:headEnd/>
            <a:tailEnd/>
          </a:ln>
        </p:spPr>
        <p:txBody>
          <a:bodyPr wrap="none" anchor="ctr"/>
          <a:lstStyle/>
          <a:p>
            <a:pPr algn="ctr" eaLnBrk="0" hangingPunct="0"/>
            <a:r>
              <a:rPr lang="en-US" sz="1200" b="0" dirty="0" err="1" smtClean="0">
                <a:solidFill>
                  <a:srgbClr val="002060"/>
                </a:solidFill>
              </a:rPr>
              <a:t>Infor</a:t>
            </a:r>
            <a:r>
              <a:rPr lang="en-US" sz="1200" b="0" dirty="0" smtClean="0">
                <a:solidFill>
                  <a:srgbClr val="002060"/>
                </a:solidFill>
              </a:rPr>
              <a:t>-</a:t>
            </a:r>
            <a:br>
              <a:rPr lang="en-US" sz="1200" b="0" dirty="0" smtClean="0">
                <a:solidFill>
                  <a:srgbClr val="002060"/>
                </a:solidFill>
              </a:rPr>
            </a:br>
            <a:r>
              <a:rPr lang="en-US" sz="1200" b="0" dirty="0" err="1" smtClean="0">
                <a:solidFill>
                  <a:srgbClr val="002060"/>
                </a:solidFill>
              </a:rPr>
              <a:t>mation</a:t>
            </a:r>
            <a:endParaRPr lang="en-US" sz="1200" b="0" dirty="0">
              <a:solidFill>
                <a:srgbClr val="002060"/>
              </a:solidFill>
            </a:endParaRPr>
          </a:p>
        </p:txBody>
      </p:sp>
      <p:pic>
        <p:nvPicPr>
          <p:cNvPr id="71" name="Picture 234" descr="_people4"/>
          <p:cNvPicPr>
            <a:picLocks noChangeAspect="1" noChangeArrowheads="1"/>
          </p:cNvPicPr>
          <p:nvPr/>
        </p:nvPicPr>
        <p:blipFill>
          <a:blip r:embed="rId16" cstate="print"/>
          <a:srcRect/>
          <a:stretch>
            <a:fillRect/>
          </a:stretch>
        </p:blipFill>
        <p:spPr bwMode="gray">
          <a:xfrm>
            <a:off x="5486400" y="4267200"/>
            <a:ext cx="555327" cy="421531"/>
          </a:xfrm>
          <a:prstGeom prst="rect">
            <a:avLst/>
          </a:prstGeom>
          <a:noFill/>
          <a:ln w="9525">
            <a:noFill/>
            <a:miter lim="800000"/>
            <a:headEnd/>
            <a:tailEnd/>
          </a:ln>
        </p:spPr>
      </p:pic>
      <p:pic>
        <p:nvPicPr>
          <p:cNvPr id="72" name="Picture 37" descr="_people2"/>
          <p:cNvPicPr>
            <a:picLocks noChangeAspect="1" noChangeArrowheads="1"/>
          </p:cNvPicPr>
          <p:nvPr/>
        </p:nvPicPr>
        <p:blipFill>
          <a:blip r:embed="rId17" cstate="print"/>
          <a:srcRect/>
          <a:stretch>
            <a:fillRect/>
          </a:stretch>
        </p:blipFill>
        <p:spPr bwMode="gray">
          <a:xfrm>
            <a:off x="5486400" y="4724400"/>
            <a:ext cx="552450" cy="418654"/>
          </a:xfrm>
          <a:prstGeom prst="rect">
            <a:avLst/>
          </a:prstGeom>
          <a:noFill/>
          <a:ln w="9525">
            <a:noFill/>
            <a:miter lim="800000"/>
            <a:headEnd/>
            <a:tailEnd/>
          </a:ln>
        </p:spPr>
      </p:pic>
      <p:pic>
        <p:nvPicPr>
          <p:cNvPr id="73" name="Picture 42" descr="3 docs skewed"/>
          <p:cNvPicPr>
            <a:picLocks noChangeAspect="1" noChangeArrowheads="1"/>
          </p:cNvPicPr>
          <p:nvPr/>
        </p:nvPicPr>
        <p:blipFill>
          <a:blip r:embed="rId13" cstate="print"/>
          <a:srcRect/>
          <a:stretch>
            <a:fillRect/>
          </a:stretch>
        </p:blipFill>
        <p:spPr bwMode="gray">
          <a:xfrm>
            <a:off x="8001000" y="4648200"/>
            <a:ext cx="381000" cy="339725"/>
          </a:xfrm>
          <a:prstGeom prst="rect">
            <a:avLst/>
          </a:prstGeom>
          <a:noFill/>
          <a:ln w="9525">
            <a:noFill/>
            <a:miter lim="800000"/>
            <a:headEnd/>
            <a:tailEnd/>
          </a:ln>
        </p:spPr>
      </p:pic>
      <p:pic>
        <p:nvPicPr>
          <p:cNvPr id="74" name="Picture 42" descr="3 docs skewed"/>
          <p:cNvPicPr>
            <a:picLocks noChangeAspect="1" noChangeArrowheads="1"/>
          </p:cNvPicPr>
          <p:nvPr/>
        </p:nvPicPr>
        <p:blipFill>
          <a:blip r:embed="rId13" cstate="print"/>
          <a:srcRect/>
          <a:stretch>
            <a:fillRect/>
          </a:stretch>
        </p:blipFill>
        <p:spPr bwMode="gray">
          <a:xfrm>
            <a:off x="8001000" y="4267200"/>
            <a:ext cx="381000" cy="339725"/>
          </a:xfrm>
          <a:prstGeom prst="rect">
            <a:avLst/>
          </a:prstGeom>
          <a:noFill/>
          <a:ln w="9525">
            <a:noFill/>
            <a:miter lim="800000"/>
            <a:headEnd/>
            <a:tailEnd/>
          </a:ln>
        </p:spPr>
      </p:pic>
      <p:sp>
        <p:nvSpPr>
          <p:cNvPr id="75" name="Rectangle 71"/>
          <p:cNvSpPr>
            <a:spLocks noChangeArrowheads="1"/>
          </p:cNvSpPr>
          <p:nvPr/>
        </p:nvSpPr>
        <p:spPr bwMode="auto">
          <a:xfrm>
            <a:off x="7800975" y="5105400"/>
            <a:ext cx="885825" cy="304800"/>
          </a:xfrm>
          <a:prstGeom prst="rect">
            <a:avLst/>
          </a:prstGeom>
          <a:noFill/>
          <a:ln w="76200" algn="ctr">
            <a:noFill/>
            <a:miter lim="800000"/>
            <a:headEnd/>
            <a:tailEnd/>
          </a:ln>
        </p:spPr>
        <p:txBody>
          <a:bodyPr wrap="none" anchor="ctr"/>
          <a:lstStyle/>
          <a:p>
            <a:pPr algn="ctr" eaLnBrk="0" hangingPunct="0"/>
            <a:r>
              <a:rPr lang="en-US" sz="1200" b="0" dirty="0" err="1" smtClean="0">
                <a:solidFill>
                  <a:srgbClr val="002060"/>
                </a:solidFill>
              </a:rPr>
              <a:t>Infor</a:t>
            </a:r>
            <a:r>
              <a:rPr lang="en-US" sz="1200" b="0" dirty="0" smtClean="0">
                <a:solidFill>
                  <a:srgbClr val="002060"/>
                </a:solidFill>
              </a:rPr>
              <a:t>-</a:t>
            </a:r>
            <a:br>
              <a:rPr lang="en-US" sz="1200" b="0" dirty="0" smtClean="0">
                <a:solidFill>
                  <a:srgbClr val="002060"/>
                </a:solidFill>
              </a:rPr>
            </a:br>
            <a:r>
              <a:rPr lang="en-US" sz="1200" b="0" dirty="0" err="1" smtClean="0">
                <a:solidFill>
                  <a:srgbClr val="002060"/>
                </a:solidFill>
              </a:rPr>
              <a:t>mation</a:t>
            </a:r>
            <a:endParaRPr lang="en-US" sz="1200" b="0" dirty="0">
              <a:solidFill>
                <a:srgbClr val="002060"/>
              </a:solidFill>
            </a:endParaRPr>
          </a:p>
        </p:txBody>
      </p:sp>
      <p:sp>
        <p:nvSpPr>
          <p:cNvPr id="76" name="Rectangle 71"/>
          <p:cNvSpPr>
            <a:spLocks noChangeArrowheads="1"/>
          </p:cNvSpPr>
          <p:nvPr/>
        </p:nvSpPr>
        <p:spPr bwMode="auto">
          <a:xfrm>
            <a:off x="5438775" y="5181600"/>
            <a:ext cx="733425"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Identity</a:t>
            </a:r>
            <a:endParaRPr lang="en-US" sz="1200" b="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AutoShape 6"/>
          <p:cNvSpPr>
            <a:spLocks noChangeArrowheads="1"/>
          </p:cNvSpPr>
          <p:nvPr/>
        </p:nvSpPr>
        <p:spPr bwMode="auto">
          <a:xfrm rot="399751">
            <a:off x="1739900" y="1117600"/>
            <a:ext cx="5778500" cy="1625600"/>
          </a:xfrm>
          <a:prstGeom prst="irregularSeal2">
            <a:avLst/>
          </a:prstGeom>
          <a:gradFill rotWithShape="1">
            <a:gsLst>
              <a:gs pos="0">
                <a:srgbClr val="FF7D7D"/>
              </a:gs>
              <a:gs pos="100000">
                <a:schemeClr val="bg1"/>
              </a:gs>
            </a:gsLst>
            <a:path path="shape">
              <a:fillToRect l="50000" t="50000" r="50000" b="50000"/>
            </a:path>
          </a:gradFill>
          <a:ln w="9525">
            <a:noFill/>
            <a:miter lim="800000"/>
            <a:headEnd/>
            <a:tailEnd/>
          </a:ln>
        </p:spPr>
        <p:txBody>
          <a:bodyPr wrap="none" anchor="ctr"/>
          <a:lstStyle/>
          <a:p>
            <a:endParaRPr lang="en-US" sz="2400"/>
          </a:p>
        </p:txBody>
      </p:sp>
      <p:sp>
        <p:nvSpPr>
          <p:cNvPr id="60418" name="Rectangle 2"/>
          <p:cNvSpPr>
            <a:spLocks noChangeArrowheads="1"/>
          </p:cNvSpPr>
          <p:nvPr/>
        </p:nvSpPr>
        <p:spPr bwMode="auto">
          <a:xfrm>
            <a:off x="1143000" y="3124200"/>
            <a:ext cx="3124200" cy="609600"/>
          </a:xfrm>
          <a:prstGeom prst="rect">
            <a:avLst/>
          </a:prstGeom>
          <a:gradFill rotWithShape="1">
            <a:gsLst>
              <a:gs pos="0">
                <a:srgbClr val="896DEF"/>
              </a:gs>
              <a:gs pos="50000">
                <a:schemeClr val="bg1"/>
              </a:gs>
              <a:gs pos="100000">
                <a:srgbClr val="896DEF"/>
              </a:gs>
            </a:gsLst>
            <a:lin ang="0" scaled="1"/>
          </a:gradFill>
          <a:ln w="9525">
            <a:noFill/>
            <a:miter lim="800000"/>
            <a:headEnd/>
            <a:tailEnd/>
          </a:ln>
          <a:effectLst/>
        </p:spPr>
        <p:txBody>
          <a:bodyPr wrap="none" anchor="ctr"/>
          <a:lstStyle/>
          <a:p>
            <a:pPr>
              <a:defRPr/>
            </a:pPr>
            <a:endParaRPr lang="en-US" sz="2400"/>
          </a:p>
        </p:txBody>
      </p:sp>
      <p:sp>
        <p:nvSpPr>
          <p:cNvPr id="60419" name="Rectangle 3"/>
          <p:cNvSpPr>
            <a:spLocks noChangeArrowheads="1"/>
          </p:cNvSpPr>
          <p:nvPr/>
        </p:nvSpPr>
        <p:spPr bwMode="auto">
          <a:xfrm>
            <a:off x="4800600" y="3124200"/>
            <a:ext cx="3124200" cy="609600"/>
          </a:xfrm>
          <a:prstGeom prst="rect">
            <a:avLst/>
          </a:prstGeom>
          <a:gradFill rotWithShape="1">
            <a:gsLst>
              <a:gs pos="0">
                <a:srgbClr val="0E9E7C"/>
              </a:gs>
              <a:gs pos="50000">
                <a:schemeClr val="bg1"/>
              </a:gs>
              <a:gs pos="100000">
                <a:srgbClr val="0E9E7C"/>
              </a:gs>
            </a:gsLst>
            <a:lin ang="0" scaled="1"/>
          </a:gradFill>
          <a:ln w="9525">
            <a:noFill/>
            <a:miter lim="800000"/>
            <a:headEnd/>
            <a:tailEnd/>
          </a:ln>
          <a:effectLst/>
        </p:spPr>
        <p:txBody>
          <a:bodyPr wrap="none" anchor="ctr"/>
          <a:lstStyle/>
          <a:p>
            <a:pPr>
              <a:defRPr/>
            </a:pPr>
            <a:endParaRPr lang="en-US" sz="2400"/>
          </a:p>
        </p:txBody>
      </p:sp>
      <p:sp>
        <p:nvSpPr>
          <p:cNvPr id="59396" name="AutoShape 4" descr="Wave"/>
          <p:cNvSpPr>
            <a:spLocks noChangeArrowheads="1"/>
          </p:cNvSpPr>
          <p:nvPr/>
        </p:nvSpPr>
        <p:spPr bwMode="auto">
          <a:xfrm>
            <a:off x="3381375" y="2438400"/>
            <a:ext cx="2381250" cy="3810000"/>
          </a:xfrm>
          <a:prstGeom prst="flowChartAlternateProcess">
            <a:avLst/>
          </a:prstGeom>
          <a:pattFill prst="wave">
            <a:fgClr>
              <a:srgbClr val="389EBE">
                <a:alpha val="49019"/>
              </a:srgbClr>
            </a:fgClr>
            <a:bgClr>
              <a:schemeClr val="bg1">
                <a:alpha val="49019"/>
              </a:schemeClr>
            </a:bgClr>
          </a:pattFill>
          <a:ln w="50800">
            <a:solidFill>
              <a:srgbClr val="6FA1D5"/>
            </a:solidFill>
            <a:miter lim="800000"/>
            <a:headEnd/>
            <a:tailEnd/>
          </a:ln>
        </p:spPr>
        <p:txBody>
          <a:bodyPr wrap="none" anchor="ctr"/>
          <a:lstStyle/>
          <a:p>
            <a:endParaRPr lang="en-US" sz="2400"/>
          </a:p>
        </p:txBody>
      </p:sp>
      <p:pic>
        <p:nvPicPr>
          <p:cNvPr id="59397" name="Picture 5" descr="green perimeter"/>
          <p:cNvPicPr>
            <a:picLocks noChangeAspect="1" noChangeArrowheads="1"/>
          </p:cNvPicPr>
          <p:nvPr/>
        </p:nvPicPr>
        <p:blipFill>
          <a:blip r:embed="rId3" cstate="print"/>
          <a:srcRect/>
          <a:stretch>
            <a:fillRect/>
          </a:stretch>
        </p:blipFill>
        <p:spPr bwMode="auto">
          <a:xfrm>
            <a:off x="4678363" y="2683427"/>
            <a:ext cx="3475037" cy="3564973"/>
          </a:xfrm>
          <a:prstGeom prst="rect">
            <a:avLst/>
          </a:prstGeom>
          <a:noFill/>
          <a:ln w="9525">
            <a:noFill/>
            <a:miter lim="800000"/>
            <a:headEnd/>
            <a:tailEnd/>
          </a:ln>
        </p:spPr>
      </p:pic>
      <p:grpSp>
        <p:nvGrpSpPr>
          <p:cNvPr id="2" name="Group 7"/>
          <p:cNvGrpSpPr>
            <a:grpSpLocks/>
          </p:cNvGrpSpPr>
          <p:nvPr/>
        </p:nvGrpSpPr>
        <p:grpSpPr bwMode="auto">
          <a:xfrm>
            <a:off x="6019800" y="4114800"/>
            <a:ext cx="1981200" cy="1871663"/>
            <a:chOff x="4080" y="2640"/>
            <a:chExt cx="1248" cy="1179"/>
          </a:xfrm>
        </p:grpSpPr>
        <p:pic>
          <p:nvPicPr>
            <p:cNvPr id="59457" name="Picture 8" descr="Tenant-2"/>
            <p:cNvPicPr>
              <a:picLocks noChangeAspect="1" noChangeArrowheads="1"/>
            </p:cNvPicPr>
            <p:nvPr/>
          </p:nvPicPr>
          <p:blipFill>
            <a:blip r:embed="rId4" cstate="print"/>
            <a:srcRect/>
            <a:stretch>
              <a:fillRect/>
            </a:stretch>
          </p:blipFill>
          <p:spPr bwMode="auto">
            <a:xfrm>
              <a:off x="4080" y="2640"/>
              <a:ext cx="1248" cy="1179"/>
            </a:xfrm>
            <a:prstGeom prst="rect">
              <a:avLst/>
            </a:prstGeom>
            <a:noFill/>
            <a:ln w="9525">
              <a:noFill/>
              <a:miter lim="800000"/>
              <a:headEnd/>
              <a:tailEnd/>
            </a:ln>
          </p:spPr>
        </p:pic>
        <p:pic>
          <p:nvPicPr>
            <p:cNvPr id="59458" name="Picture 9" descr="server"/>
            <p:cNvPicPr>
              <a:picLocks noChangeAspect="1" noChangeArrowheads="1"/>
            </p:cNvPicPr>
            <p:nvPr/>
          </p:nvPicPr>
          <p:blipFill>
            <a:blip r:embed="rId5" cstate="print"/>
            <a:srcRect/>
            <a:stretch>
              <a:fillRect/>
            </a:stretch>
          </p:blipFill>
          <p:spPr bwMode="auto">
            <a:xfrm>
              <a:off x="4647" y="3159"/>
              <a:ext cx="221" cy="317"/>
            </a:xfrm>
            <a:prstGeom prst="rect">
              <a:avLst/>
            </a:prstGeom>
            <a:noFill/>
            <a:ln w="9525">
              <a:noFill/>
              <a:miter lim="800000"/>
              <a:headEnd/>
              <a:tailEnd/>
            </a:ln>
          </p:spPr>
        </p:pic>
        <p:pic>
          <p:nvPicPr>
            <p:cNvPr id="59459" name="Picture 10" descr="Switch"/>
            <p:cNvPicPr>
              <a:picLocks noChangeAspect="1" noChangeArrowheads="1"/>
            </p:cNvPicPr>
            <p:nvPr/>
          </p:nvPicPr>
          <p:blipFill>
            <a:blip r:embed="rId6" cstate="print"/>
            <a:srcRect/>
            <a:stretch>
              <a:fillRect/>
            </a:stretch>
          </p:blipFill>
          <p:spPr bwMode="auto">
            <a:xfrm>
              <a:off x="4204" y="3307"/>
              <a:ext cx="382" cy="173"/>
            </a:xfrm>
            <a:prstGeom prst="rect">
              <a:avLst/>
            </a:prstGeom>
            <a:noFill/>
            <a:ln w="9525">
              <a:noFill/>
              <a:miter lim="800000"/>
              <a:headEnd/>
              <a:tailEnd/>
            </a:ln>
          </p:spPr>
        </p:pic>
        <p:sp>
          <p:nvSpPr>
            <p:cNvPr id="59460" name="Text Box 13"/>
            <p:cNvSpPr txBox="1">
              <a:spLocks noChangeArrowheads="1"/>
            </p:cNvSpPr>
            <p:nvPr/>
          </p:nvSpPr>
          <p:spPr bwMode="gray">
            <a:xfrm>
              <a:off x="4158" y="3532"/>
              <a:ext cx="1064" cy="173"/>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pic>
          <p:nvPicPr>
            <p:cNvPr id="59461" name="Picture 12" descr="disc green"/>
            <p:cNvPicPr>
              <a:picLocks noChangeAspect="1" noChangeArrowheads="1"/>
            </p:cNvPicPr>
            <p:nvPr/>
          </p:nvPicPr>
          <p:blipFill>
            <a:blip r:embed="rId7" cstate="print"/>
            <a:srcRect/>
            <a:stretch>
              <a:fillRect/>
            </a:stretch>
          </p:blipFill>
          <p:spPr bwMode="auto">
            <a:xfrm>
              <a:off x="4951" y="3242"/>
              <a:ext cx="219" cy="238"/>
            </a:xfrm>
            <a:prstGeom prst="rect">
              <a:avLst/>
            </a:prstGeom>
            <a:noFill/>
            <a:ln w="9525">
              <a:noFill/>
              <a:miter lim="800000"/>
              <a:headEnd/>
              <a:tailEnd/>
            </a:ln>
          </p:spPr>
        </p:pic>
      </p:grpSp>
      <p:grpSp>
        <p:nvGrpSpPr>
          <p:cNvPr id="3" name="Group 13"/>
          <p:cNvGrpSpPr>
            <a:grpSpLocks/>
          </p:cNvGrpSpPr>
          <p:nvPr/>
        </p:nvGrpSpPr>
        <p:grpSpPr bwMode="auto">
          <a:xfrm>
            <a:off x="1295400" y="3200400"/>
            <a:ext cx="676275" cy="457200"/>
            <a:chOff x="594" y="2016"/>
            <a:chExt cx="426" cy="288"/>
          </a:xfrm>
        </p:grpSpPr>
        <p:sp>
          <p:nvSpPr>
            <p:cNvPr id="59450"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59451"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52"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59453"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4" name="Group 18"/>
            <p:cNvGrpSpPr>
              <a:grpSpLocks/>
            </p:cNvGrpSpPr>
            <p:nvPr/>
          </p:nvGrpSpPr>
          <p:grpSpPr bwMode="auto">
            <a:xfrm>
              <a:off x="864" y="2038"/>
              <a:ext cx="136" cy="242"/>
              <a:chOff x="1068" y="2713"/>
              <a:chExt cx="157" cy="279"/>
            </a:xfrm>
          </p:grpSpPr>
          <p:sp>
            <p:nvSpPr>
              <p:cNvPr id="59455"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56"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grpSp>
        <p:nvGrpSpPr>
          <p:cNvPr id="5" name="Group 21"/>
          <p:cNvGrpSpPr>
            <a:grpSpLocks/>
          </p:cNvGrpSpPr>
          <p:nvPr/>
        </p:nvGrpSpPr>
        <p:grpSpPr bwMode="auto">
          <a:xfrm>
            <a:off x="1133475" y="4114800"/>
            <a:ext cx="1990725" cy="1881188"/>
            <a:chOff x="432" y="2640"/>
            <a:chExt cx="1254" cy="1185"/>
          </a:xfrm>
        </p:grpSpPr>
        <p:pic>
          <p:nvPicPr>
            <p:cNvPr id="59445" name="Picture 22" descr="Tenant-1"/>
            <p:cNvPicPr>
              <a:picLocks noChangeAspect="1" noChangeArrowheads="1"/>
            </p:cNvPicPr>
            <p:nvPr/>
          </p:nvPicPr>
          <p:blipFill>
            <a:blip r:embed="rId8" cstate="print"/>
            <a:srcRect/>
            <a:stretch>
              <a:fillRect/>
            </a:stretch>
          </p:blipFill>
          <p:spPr bwMode="auto">
            <a:xfrm>
              <a:off x="432" y="2640"/>
              <a:ext cx="1254" cy="1185"/>
            </a:xfrm>
            <a:prstGeom prst="rect">
              <a:avLst/>
            </a:prstGeom>
            <a:noFill/>
            <a:ln w="9525">
              <a:noFill/>
              <a:miter lim="800000"/>
              <a:headEnd/>
              <a:tailEnd/>
            </a:ln>
          </p:spPr>
        </p:pic>
        <p:sp>
          <p:nvSpPr>
            <p:cNvPr id="59446" name="Text Box 13"/>
            <p:cNvSpPr txBox="1">
              <a:spLocks noChangeArrowheads="1"/>
            </p:cNvSpPr>
            <p:nvPr/>
          </p:nvSpPr>
          <p:spPr bwMode="gray">
            <a:xfrm>
              <a:off x="517" y="3550"/>
              <a:ext cx="1064" cy="173"/>
            </a:xfrm>
            <a:prstGeom prst="rect">
              <a:avLst/>
            </a:prstGeom>
            <a:noFill/>
            <a:ln w="9525">
              <a:noFill/>
              <a:miter lim="800000"/>
              <a:headEnd/>
              <a:tailEnd/>
            </a:ln>
          </p:spPr>
          <p:txBody>
            <a:bodyPr wrap="none">
              <a:spAutoFit/>
            </a:bodyPr>
            <a:lstStyle/>
            <a:p>
              <a:pPr algn="ctr" eaLnBrk="0" hangingPunct="0"/>
              <a:r>
                <a:rPr lang="en-US" sz="1200" b="0">
                  <a:solidFill>
                    <a:schemeClr val="tx2"/>
                  </a:solidFill>
                </a:rPr>
                <a:t>Physical Infrastructure</a:t>
              </a:r>
            </a:p>
          </p:txBody>
        </p:sp>
        <p:pic>
          <p:nvPicPr>
            <p:cNvPr id="59447" name="Picture 24" descr="server"/>
            <p:cNvPicPr>
              <a:picLocks noChangeAspect="1" noChangeArrowheads="1"/>
            </p:cNvPicPr>
            <p:nvPr/>
          </p:nvPicPr>
          <p:blipFill>
            <a:blip r:embed="rId9" cstate="print"/>
            <a:srcRect/>
            <a:stretch>
              <a:fillRect/>
            </a:stretch>
          </p:blipFill>
          <p:spPr bwMode="auto">
            <a:xfrm>
              <a:off x="1006" y="3217"/>
              <a:ext cx="222" cy="319"/>
            </a:xfrm>
            <a:prstGeom prst="rect">
              <a:avLst/>
            </a:prstGeom>
            <a:noFill/>
            <a:ln w="9525">
              <a:noFill/>
              <a:miter lim="800000"/>
              <a:headEnd/>
              <a:tailEnd/>
            </a:ln>
          </p:spPr>
        </p:pic>
        <p:pic>
          <p:nvPicPr>
            <p:cNvPr id="59448" name="Picture 25" descr="Switch"/>
            <p:cNvPicPr>
              <a:picLocks noChangeAspect="1" noChangeArrowheads="1"/>
            </p:cNvPicPr>
            <p:nvPr/>
          </p:nvPicPr>
          <p:blipFill>
            <a:blip r:embed="rId6" cstate="print"/>
            <a:srcRect/>
            <a:stretch>
              <a:fillRect/>
            </a:stretch>
          </p:blipFill>
          <p:spPr bwMode="auto">
            <a:xfrm>
              <a:off x="562" y="3377"/>
              <a:ext cx="383" cy="173"/>
            </a:xfrm>
            <a:prstGeom prst="rect">
              <a:avLst/>
            </a:prstGeom>
            <a:noFill/>
            <a:ln w="9525">
              <a:noFill/>
              <a:miter lim="800000"/>
              <a:headEnd/>
              <a:tailEnd/>
            </a:ln>
          </p:spPr>
        </p:pic>
        <p:pic>
          <p:nvPicPr>
            <p:cNvPr id="59449" name="Picture 26" descr="disc purple half"/>
            <p:cNvPicPr>
              <a:picLocks noChangeAspect="1" noChangeArrowheads="1"/>
            </p:cNvPicPr>
            <p:nvPr/>
          </p:nvPicPr>
          <p:blipFill>
            <a:blip r:embed="rId10" cstate="print"/>
            <a:srcRect/>
            <a:stretch>
              <a:fillRect/>
            </a:stretch>
          </p:blipFill>
          <p:spPr bwMode="auto">
            <a:xfrm>
              <a:off x="1270" y="3342"/>
              <a:ext cx="291" cy="203"/>
            </a:xfrm>
            <a:prstGeom prst="rect">
              <a:avLst/>
            </a:prstGeom>
            <a:noFill/>
            <a:ln w="9525">
              <a:noFill/>
              <a:miter lim="800000"/>
              <a:headEnd/>
              <a:tailEnd/>
            </a:ln>
          </p:spPr>
        </p:pic>
      </p:grpSp>
      <p:sp>
        <p:nvSpPr>
          <p:cNvPr id="59402" name="Title 4"/>
          <p:cNvSpPr>
            <a:spLocks noGrp="1"/>
          </p:cNvSpPr>
          <p:nvPr>
            <p:ph type="title" idx="4294967295"/>
          </p:nvPr>
        </p:nvSpPr>
        <p:spPr>
          <a:xfrm>
            <a:off x="457200" y="76200"/>
            <a:ext cx="8382000" cy="914400"/>
          </a:xfrm>
        </p:spPr>
        <p:txBody>
          <a:bodyPr/>
          <a:lstStyle/>
          <a:p>
            <a:pPr eaLnBrk="1" hangingPunct="1"/>
            <a:r>
              <a:rPr lang="en-US" dirty="0" smtClean="0"/>
              <a:t>Private Clouds demand a Policy-aware </a:t>
            </a:r>
            <a:br>
              <a:rPr lang="en-US" dirty="0" smtClean="0"/>
            </a:br>
            <a:r>
              <a:rPr lang="en-US" dirty="0" smtClean="0"/>
              <a:t>“Trusted Zone” for Data, VM and Identities</a:t>
            </a:r>
          </a:p>
        </p:txBody>
      </p:sp>
      <p:sp>
        <p:nvSpPr>
          <p:cNvPr id="59403" name="Slide Number Placeholder 3"/>
          <p:cNvSpPr txBox="1">
            <a:spLocks noGrp="1"/>
          </p:cNvSpPr>
          <p:nvPr/>
        </p:nvSpPr>
        <p:spPr bwMode="auto">
          <a:xfrm>
            <a:off x="381000" y="6629400"/>
            <a:ext cx="2133600" cy="304800"/>
          </a:xfrm>
          <a:prstGeom prst="rect">
            <a:avLst/>
          </a:prstGeom>
          <a:noFill/>
          <a:ln w="9525">
            <a:noFill/>
            <a:miter lim="800000"/>
            <a:headEnd/>
            <a:tailEnd/>
          </a:ln>
        </p:spPr>
        <p:txBody>
          <a:bodyPr/>
          <a:lstStyle/>
          <a:p>
            <a:pPr eaLnBrk="0" hangingPunct="0"/>
            <a:fld id="{F04789CF-79EA-4AA1-A9FF-1D067ED7BB34}" type="slidenum">
              <a:rPr lang="en-US" sz="1200" b="0"/>
              <a:pPr eaLnBrk="0" hangingPunct="0"/>
              <a:t>9</a:t>
            </a:fld>
            <a:endParaRPr lang="en-US" sz="1200" b="0"/>
          </a:p>
        </p:txBody>
      </p:sp>
      <p:sp>
        <p:nvSpPr>
          <p:cNvPr id="59404" name="TextBox 74"/>
          <p:cNvSpPr txBox="1">
            <a:spLocks noChangeArrowheads="1"/>
          </p:cNvSpPr>
          <p:nvPr/>
        </p:nvSpPr>
        <p:spPr bwMode="auto">
          <a:xfrm>
            <a:off x="1490663" y="6246812"/>
            <a:ext cx="1100137" cy="336550"/>
          </a:xfrm>
          <a:prstGeom prst="rect">
            <a:avLst/>
          </a:prstGeom>
          <a:noFill/>
          <a:ln w="9525">
            <a:noFill/>
            <a:miter lim="800000"/>
            <a:headEnd/>
            <a:tailEnd/>
          </a:ln>
        </p:spPr>
        <p:txBody>
          <a:bodyPr wrap="none">
            <a:spAutoFit/>
          </a:bodyPr>
          <a:lstStyle/>
          <a:p>
            <a:pPr algn="ctr" eaLnBrk="0" hangingPunct="0"/>
            <a:r>
              <a:rPr lang="en-US" sz="1600" b="0" dirty="0"/>
              <a:t>Tenant #1</a:t>
            </a:r>
          </a:p>
        </p:txBody>
      </p:sp>
      <p:pic>
        <p:nvPicPr>
          <p:cNvPr id="59405" name="Picture 5" descr="IRM-infraBox"/>
          <p:cNvPicPr>
            <a:picLocks noChangeAspect="1" noChangeArrowheads="1"/>
          </p:cNvPicPr>
          <p:nvPr/>
        </p:nvPicPr>
        <p:blipFill>
          <a:blip r:embed="rId11" cstate="print"/>
          <a:srcRect/>
          <a:stretch>
            <a:fillRect/>
          </a:stretch>
        </p:blipFill>
        <p:spPr bwMode="gray">
          <a:xfrm>
            <a:off x="3424238" y="3927475"/>
            <a:ext cx="2295525" cy="2168525"/>
          </a:xfrm>
          <a:prstGeom prst="rect">
            <a:avLst/>
          </a:prstGeom>
          <a:noFill/>
          <a:ln w="9525">
            <a:noFill/>
            <a:miter lim="800000"/>
            <a:headEnd/>
            <a:tailEnd/>
          </a:ln>
        </p:spPr>
      </p:pic>
      <p:sp>
        <p:nvSpPr>
          <p:cNvPr id="59406" name="Text Box 13"/>
          <p:cNvSpPr txBox="1">
            <a:spLocks noChangeArrowheads="1"/>
          </p:cNvSpPr>
          <p:nvPr/>
        </p:nvSpPr>
        <p:spPr bwMode="gray">
          <a:xfrm>
            <a:off x="3581400" y="5557838"/>
            <a:ext cx="1938338" cy="304800"/>
          </a:xfrm>
          <a:prstGeom prst="rect">
            <a:avLst/>
          </a:prstGeom>
          <a:noFill/>
          <a:ln w="9525">
            <a:noFill/>
            <a:miter lim="800000"/>
            <a:headEnd/>
            <a:tailEnd/>
          </a:ln>
        </p:spPr>
        <p:txBody>
          <a:bodyPr wrap="none">
            <a:spAutoFit/>
          </a:bodyPr>
          <a:lstStyle/>
          <a:p>
            <a:pPr algn="ctr" eaLnBrk="0" hangingPunct="0"/>
            <a:r>
              <a:rPr lang="en-US" sz="1400" b="0">
                <a:solidFill>
                  <a:schemeClr val="tx2"/>
                </a:solidFill>
              </a:rPr>
              <a:t>Physical Infrastructure</a:t>
            </a:r>
          </a:p>
        </p:txBody>
      </p:sp>
      <p:sp>
        <p:nvSpPr>
          <p:cNvPr id="59407" name="TextBox 73"/>
          <p:cNvSpPr txBox="1">
            <a:spLocks noChangeArrowheads="1"/>
          </p:cNvSpPr>
          <p:nvPr/>
        </p:nvSpPr>
        <p:spPr bwMode="auto">
          <a:xfrm>
            <a:off x="6553200" y="6248400"/>
            <a:ext cx="1096963" cy="334962"/>
          </a:xfrm>
          <a:prstGeom prst="rect">
            <a:avLst/>
          </a:prstGeom>
          <a:noFill/>
          <a:ln w="9525">
            <a:noFill/>
            <a:miter lim="800000"/>
            <a:headEnd/>
            <a:tailEnd/>
          </a:ln>
        </p:spPr>
        <p:txBody>
          <a:bodyPr wrap="none">
            <a:spAutoFit/>
          </a:bodyPr>
          <a:lstStyle/>
          <a:p>
            <a:pPr algn="ctr" eaLnBrk="0" hangingPunct="0"/>
            <a:r>
              <a:rPr lang="en-US" sz="1600" b="0"/>
              <a:t>Tenant #2</a:t>
            </a:r>
          </a:p>
        </p:txBody>
      </p:sp>
      <p:sp>
        <p:nvSpPr>
          <p:cNvPr id="59408" name="Text Box 33"/>
          <p:cNvSpPr txBox="1">
            <a:spLocks noChangeArrowheads="1"/>
          </p:cNvSpPr>
          <p:nvPr/>
        </p:nvSpPr>
        <p:spPr bwMode="auto">
          <a:xfrm>
            <a:off x="3276600" y="6202362"/>
            <a:ext cx="2590800" cy="427038"/>
          </a:xfrm>
          <a:prstGeom prst="rect">
            <a:avLst/>
          </a:prstGeom>
          <a:noFill/>
          <a:ln w="9525">
            <a:noFill/>
            <a:miter lim="800000"/>
            <a:headEnd/>
            <a:tailEnd/>
          </a:ln>
        </p:spPr>
        <p:txBody>
          <a:bodyPr>
            <a:spAutoFit/>
          </a:bodyPr>
          <a:lstStyle/>
          <a:p>
            <a:pPr algn="ctr">
              <a:spcBef>
                <a:spcPct val="50000"/>
              </a:spcBef>
            </a:pPr>
            <a:r>
              <a:rPr lang="en-US" b="0"/>
              <a:t>Cloud Provider</a:t>
            </a:r>
          </a:p>
        </p:txBody>
      </p:sp>
      <p:pic>
        <p:nvPicPr>
          <p:cNvPr id="59409" name="Picture 50" descr="disc blue"/>
          <p:cNvPicPr>
            <a:picLocks noChangeAspect="1" noChangeArrowheads="1"/>
          </p:cNvPicPr>
          <p:nvPr/>
        </p:nvPicPr>
        <p:blipFill>
          <a:blip r:embed="rId12" cstate="print"/>
          <a:srcRect/>
          <a:stretch>
            <a:fillRect/>
          </a:stretch>
        </p:blipFill>
        <p:spPr bwMode="auto">
          <a:xfrm>
            <a:off x="5029200" y="5011738"/>
            <a:ext cx="428625" cy="466725"/>
          </a:xfrm>
          <a:prstGeom prst="rect">
            <a:avLst/>
          </a:prstGeom>
          <a:noFill/>
          <a:ln w="9525">
            <a:noFill/>
            <a:miter lim="800000"/>
            <a:headEnd/>
            <a:tailEnd/>
          </a:ln>
        </p:spPr>
      </p:pic>
      <p:pic>
        <p:nvPicPr>
          <p:cNvPr id="59410" name="Picture 51" descr="server"/>
          <p:cNvPicPr>
            <a:picLocks noChangeAspect="1" noChangeArrowheads="1"/>
          </p:cNvPicPr>
          <p:nvPr/>
        </p:nvPicPr>
        <p:blipFill>
          <a:blip r:embed="rId13" cstate="print"/>
          <a:srcRect/>
          <a:stretch>
            <a:fillRect/>
          </a:stretch>
        </p:blipFill>
        <p:spPr bwMode="auto">
          <a:xfrm>
            <a:off x="4470400" y="4895850"/>
            <a:ext cx="406400" cy="582613"/>
          </a:xfrm>
          <a:prstGeom prst="rect">
            <a:avLst/>
          </a:prstGeom>
          <a:noFill/>
          <a:ln w="9525">
            <a:noFill/>
            <a:miter lim="800000"/>
            <a:headEnd/>
            <a:tailEnd/>
          </a:ln>
        </p:spPr>
      </p:pic>
      <p:pic>
        <p:nvPicPr>
          <p:cNvPr id="59411" name="Picture 52" descr="Switch"/>
          <p:cNvPicPr>
            <a:picLocks noChangeAspect="1" noChangeArrowheads="1"/>
          </p:cNvPicPr>
          <p:nvPr/>
        </p:nvPicPr>
        <p:blipFill>
          <a:blip r:embed="rId6" cstate="print"/>
          <a:srcRect/>
          <a:stretch>
            <a:fillRect/>
          </a:stretch>
        </p:blipFill>
        <p:spPr bwMode="auto">
          <a:xfrm>
            <a:off x="3657600" y="5168900"/>
            <a:ext cx="701675" cy="317500"/>
          </a:xfrm>
          <a:prstGeom prst="rect">
            <a:avLst/>
          </a:prstGeom>
          <a:noFill/>
          <a:ln w="9525">
            <a:noFill/>
            <a:miter lim="800000"/>
            <a:headEnd/>
            <a:tailEnd/>
          </a:ln>
        </p:spPr>
      </p:pic>
      <p:pic>
        <p:nvPicPr>
          <p:cNvPr id="59412" name="Picture 53" descr="globe_grid"/>
          <p:cNvPicPr>
            <a:picLocks noChangeAspect="1" noChangeArrowheads="1"/>
          </p:cNvPicPr>
          <p:nvPr/>
        </p:nvPicPr>
        <p:blipFill>
          <a:blip r:embed="rId14" cstate="print"/>
          <a:srcRect/>
          <a:stretch>
            <a:fillRect/>
          </a:stretch>
        </p:blipFill>
        <p:spPr bwMode="auto">
          <a:xfrm>
            <a:off x="4114800" y="1373188"/>
            <a:ext cx="914400" cy="914400"/>
          </a:xfrm>
          <a:prstGeom prst="rect">
            <a:avLst/>
          </a:prstGeom>
          <a:noFill/>
          <a:ln w="9525">
            <a:noFill/>
            <a:miter lim="800000"/>
            <a:headEnd/>
            <a:tailEnd/>
          </a:ln>
        </p:spPr>
      </p:pic>
      <p:pic>
        <p:nvPicPr>
          <p:cNvPr id="59413" name="Picture 54" descr="_people8"/>
          <p:cNvPicPr>
            <a:picLocks noChangeAspect="1" noChangeArrowheads="1"/>
          </p:cNvPicPr>
          <p:nvPr/>
        </p:nvPicPr>
        <p:blipFill>
          <a:blip r:embed="rId15" cstate="print"/>
          <a:srcRect/>
          <a:stretch>
            <a:fillRect/>
          </a:stretch>
        </p:blipFill>
        <p:spPr bwMode="auto">
          <a:xfrm>
            <a:off x="2590800" y="1392238"/>
            <a:ext cx="533400" cy="404812"/>
          </a:xfrm>
          <a:prstGeom prst="rect">
            <a:avLst/>
          </a:prstGeom>
          <a:noFill/>
          <a:ln w="9525">
            <a:noFill/>
            <a:miter lim="800000"/>
            <a:headEnd/>
            <a:tailEnd/>
          </a:ln>
        </p:spPr>
      </p:pic>
      <p:pic>
        <p:nvPicPr>
          <p:cNvPr id="59414" name="Picture 55" descr="_people8"/>
          <p:cNvPicPr>
            <a:picLocks noChangeAspect="1" noChangeArrowheads="1"/>
          </p:cNvPicPr>
          <p:nvPr/>
        </p:nvPicPr>
        <p:blipFill>
          <a:blip r:embed="rId15" cstate="print"/>
          <a:srcRect/>
          <a:stretch>
            <a:fillRect/>
          </a:stretch>
        </p:blipFill>
        <p:spPr bwMode="auto">
          <a:xfrm>
            <a:off x="6629400" y="1544638"/>
            <a:ext cx="533400" cy="404812"/>
          </a:xfrm>
          <a:prstGeom prst="rect">
            <a:avLst/>
          </a:prstGeom>
          <a:noFill/>
          <a:ln w="9525">
            <a:noFill/>
            <a:miter lim="800000"/>
            <a:headEnd/>
            <a:tailEnd/>
          </a:ln>
        </p:spPr>
      </p:pic>
      <p:pic>
        <p:nvPicPr>
          <p:cNvPr id="59415" name="Picture 56" descr="_people8"/>
          <p:cNvPicPr>
            <a:picLocks noChangeAspect="1" noChangeArrowheads="1"/>
          </p:cNvPicPr>
          <p:nvPr/>
        </p:nvPicPr>
        <p:blipFill>
          <a:blip r:embed="rId15" cstate="print"/>
          <a:srcRect/>
          <a:stretch>
            <a:fillRect/>
          </a:stretch>
        </p:blipFill>
        <p:spPr bwMode="auto">
          <a:xfrm>
            <a:off x="5334000" y="1392238"/>
            <a:ext cx="533400" cy="404812"/>
          </a:xfrm>
          <a:prstGeom prst="rect">
            <a:avLst/>
          </a:prstGeom>
          <a:noFill/>
          <a:ln w="9525">
            <a:noFill/>
            <a:miter lim="800000"/>
            <a:headEnd/>
            <a:tailEnd/>
          </a:ln>
        </p:spPr>
      </p:pic>
      <p:pic>
        <p:nvPicPr>
          <p:cNvPr id="59416" name="Picture 57" descr="_people8"/>
          <p:cNvPicPr>
            <a:picLocks noChangeAspect="1" noChangeArrowheads="1"/>
          </p:cNvPicPr>
          <p:nvPr/>
        </p:nvPicPr>
        <p:blipFill>
          <a:blip r:embed="rId15" cstate="print"/>
          <a:srcRect/>
          <a:stretch>
            <a:fillRect/>
          </a:stretch>
        </p:blipFill>
        <p:spPr bwMode="auto">
          <a:xfrm>
            <a:off x="1828800" y="1773238"/>
            <a:ext cx="533400" cy="404812"/>
          </a:xfrm>
          <a:prstGeom prst="rect">
            <a:avLst/>
          </a:prstGeom>
          <a:noFill/>
          <a:ln w="9525">
            <a:noFill/>
            <a:miter lim="800000"/>
            <a:headEnd/>
            <a:tailEnd/>
          </a:ln>
        </p:spPr>
      </p:pic>
      <p:pic>
        <p:nvPicPr>
          <p:cNvPr id="59417" name="Picture 58" descr="_people8"/>
          <p:cNvPicPr>
            <a:picLocks noChangeAspect="1" noChangeArrowheads="1"/>
          </p:cNvPicPr>
          <p:nvPr/>
        </p:nvPicPr>
        <p:blipFill>
          <a:blip r:embed="rId15" cstate="print"/>
          <a:srcRect/>
          <a:stretch>
            <a:fillRect/>
          </a:stretch>
        </p:blipFill>
        <p:spPr bwMode="auto">
          <a:xfrm>
            <a:off x="5943600" y="1925638"/>
            <a:ext cx="533400" cy="404812"/>
          </a:xfrm>
          <a:prstGeom prst="rect">
            <a:avLst/>
          </a:prstGeom>
          <a:noFill/>
          <a:ln w="9525">
            <a:noFill/>
            <a:miter lim="800000"/>
            <a:headEnd/>
            <a:tailEnd/>
          </a:ln>
        </p:spPr>
      </p:pic>
      <p:pic>
        <p:nvPicPr>
          <p:cNvPr id="59418" name="Picture 59" descr="_people8"/>
          <p:cNvPicPr>
            <a:picLocks noChangeAspect="1" noChangeArrowheads="1"/>
          </p:cNvPicPr>
          <p:nvPr/>
        </p:nvPicPr>
        <p:blipFill>
          <a:blip r:embed="rId15" cstate="print"/>
          <a:srcRect/>
          <a:stretch>
            <a:fillRect/>
          </a:stretch>
        </p:blipFill>
        <p:spPr bwMode="auto">
          <a:xfrm>
            <a:off x="3276600" y="2001838"/>
            <a:ext cx="533400" cy="404812"/>
          </a:xfrm>
          <a:prstGeom prst="rect">
            <a:avLst/>
          </a:prstGeom>
          <a:noFill/>
          <a:ln w="9525">
            <a:noFill/>
            <a:miter lim="800000"/>
            <a:headEnd/>
            <a:tailEnd/>
          </a:ln>
        </p:spPr>
      </p:pic>
      <p:pic>
        <p:nvPicPr>
          <p:cNvPr id="59419" name="Picture 60" descr="purple perimeter"/>
          <p:cNvPicPr>
            <a:picLocks noChangeAspect="1" noChangeArrowheads="1"/>
          </p:cNvPicPr>
          <p:nvPr/>
        </p:nvPicPr>
        <p:blipFill>
          <a:blip r:embed="rId16" cstate="print"/>
          <a:srcRect/>
          <a:stretch>
            <a:fillRect/>
          </a:stretch>
        </p:blipFill>
        <p:spPr bwMode="auto">
          <a:xfrm>
            <a:off x="990600" y="2683427"/>
            <a:ext cx="3475038" cy="3564973"/>
          </a:xfrm>
          <a:prstGeom prst="rect">
            <a:avLst/>
          </a:prstGeom>
          <a:noFill/>
          <a:ln w="9525">
            <a:noFill/>
            <a:miter lim="800000"/>
            <a:headEnd/>
            <a:tailEnd/>
          </a:ln>
        </p:spPr>
      </p:pic>
      <p:sp>
        <p:nvSpPr>
          <p:cNvPr id="59420" name="Rectangle 71"/>
          <p:cNvSpPr>
            <a:spLocks noChangeArrowheads="1"/>
          </p:cNvSpPr>
          <p:nvPr/>
        </p:nvSpPr>
        <p:spPr bwMode="auto">
          <a:xfrm>
            <a:off x="1143000" y="1371600"/>
            <a:ext cx="1676400" cy="304800"/>
          </a:xfrm>
          <a:prstGeom prst="rect">
            <a:avLst/>
          </a:prstGeom>
          <a:noFill/>
          <a:ln w="76200" algn="ctr">
            <a:noFill/>
            <a:miter lim="800000"/>
            <a:headEnd/>
            <a:tailEnd/>
          </a:ln>
        </p:spPr>
        <p:txBody>
          <a:bodyPr wrap="none" anchor="ctr"/>
          <a:lstStyle/>
          <a:p>
            <a:pPr algn="ctr" eaLnBrk="0" hangingPunct="0"/>
            <a:r>
              <a:rPr lang="en-US" sz="1400" b="0" dirty="0">
                <a:solidFill>
                  <a:srgbClr val="FF0000"/>
                </a:solidFill>
              </a:rPr>
              <a:t>Attackers</a:t>
            </a:r>
          </a:p>
        </p:txBody>
      </p:sp>
      <p:grpSp>
        <p:nvGrpSpPr>
          <p:cNvPr id="6" name="Group 62"/>
          <p:cNvGrpSpPr>
            <a:grpSpLocks/>
          </p:cNvGrpSpPr>
          <p:nvPr/>
        </p:nvGrpSpPr>
        <p:grpSpPr bwMode="auto">
          <a:xfrm>
            <a:off x="4876800" y="3201988"/>
            <a:ext cx="673100" cy="455612"/>
            <a:chOff x="3072" y="2017"/>
            <a:chExt cx="424" cy="287"/>
          </a:xfrm>
        </p:grpSpPr>
        <p:sp>
          <p:nvSpPr>
            <p:cNvPr id="59439" name="Rounded Rectangle 29"/>
            <p:cNvSpPr>
              <a:spLocks noChangeArrowheads="1"/>
            </p:cNvSpPr>
            <p:nvPr/>
          </p:nvSpPr>
          <p:spPr bwMode="auto">
            <a:xfrm>
              <a:off x="3072"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9440" name="Rounded Rectangle 31"/>
            <p:cNvSpPr>
              <a:spLocks noChangeArrowheads="1"/>
            </p:cNvSpPr>
            <p:nvPr/>
          </p:nvSpPr>
          <p:spPr bwMode="auto">
            <a:xfrm>
              <a:off x="309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41" name="Rounded Rectangle 32"/>
            <p:cNvSpPr>
              <a:spLocks noChangeArrowheads="1"/>
            </p:cNvSpPr>
            <p:nvPr/>
          </p:nvSpPr>
          <p:spPr bwMode="auto">
            <a:xfrm>
              <a:off x="309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59442" name="Rounded Rectangle 29"/>
            <p:cNvSpPr>
              <a:spLocks noChangeArrowheads="1"/>
            </p:cNvSpPr>
            <p:nvPr/>
          </p:nvSpPr>
          <p:spPr bwMode="auto">
            <a:xfrm>
              <a:off x="3321" y="2017"/>
              <a:ext cx="175"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9443" name="Rounded Rectangle 31"/>
            <p:cNvSpPr>
              <a:spLocks noChangeArrowheads="1"/>
            </p:cNvSpPr>
            <p:nvPr/>
          </p:nvSpPr>
          <p:spPr bwMode="auto">
            <a:xfrm>
              <a:off x="3341" y="2039"/>
              <a:ext cx="135"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44" name="Rounded Rectangle 32"/>
            <p:cNvSpPr>
              <a:spLocks noChangeArrowheads="1"/>
            </p:cNvSpPr>
            <p:nvPr/>
          </p:nvSpPr>
          <p:spPr bwMode="auto">
            <a:xfrm>
              <a:off x="3341" y="2166"/>
              <a:ext cx="135"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nvGrpSpPr>
          <p:cNvPr id="7" name="Group 69"/>
          <p:cNvGrpSpPr>
            <a:grpSpLocks/>
          </p:cNvGrpSpPr>
          <p:nvPr/>
        </p:nvGrpSpPr>
        <p:grpSpPr bwMode="auto">
          <a:xfrm>
            <a:off x="7097713" y="3201988"/>
            <a:ext cx="674687" cy="455612"/>
            <a:chOff x="4753" y="2017"/>
            <a:chExt cx="425" cy="287"/>
          </a:xfrm>
        </p:grpSpPr>
        <p:sp>
          <p:nvSpPr>
            <p:cNvPr id="59433" name="Rounded Rectangle 29"/>
            <p:cNvSpPr>
              <a:spLocks noChangeArrowheads="1"/>
            </p:cNvSpPr>
            <p:nvPr/>
          </p:nvSpPr>
          <p:spPr bwMode="auto">
            <a:xfrm>
              <a:off x="4753" y="2017"/>
              <a:ext cx="176"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800"/>
            </a:p>
          </p:txBody>
        </p:sp>
        <p:sp>
          <p:nvSpPr>
            <p:cNvPr id="59434" name="Rounded Rectangle 31"/>
            <p:cNvSpPr>
              <a:spLocks noChangeArrowheads="1"/>
            </p:cNvSpPr>
            <p:nvPr/>
          </p:nvSpPr>
          <p:spPr bwMode="auto">
            <a:xfrm>
              <a:off x="4773"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35" name="Rounded Rectangle 32"/>
            <p:cNvSpPr>
              <a:spLocks noChangeArrowheads="1"/>
            </p:cNvSpPr>
            <p:nvPr/>
          </p:nvSpPr>
          <p:spPr bwMode="auto">
            <a:xfrm>
              <a:off x="4773"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sp>
          <p:nvSpPr>
            <p:cNvPr id="59436" name="Rounded Rectangle 29"/>
            <p:cNvSpPr>
              <a:spLocks noChangeArrowheads="1"/>
            </p:cNvSpPr>
            <p:nvPr/>
          </p:nvSpPr>
          <p:spPr bwMode="auto">
            <a:xfrm>
              <a:off x="5002" y="2017"/>
              <a:ext cx="176" cy="287"/>
            </a:xfrm>
            <a:prstGeom prst="roundRect">
              <a:avLst>
                <a:gd name="adj" fmla="val 16667"/>
              </a:avLst>
            </a:prstGeom>
            <a:solidFill>
              <a:srgbClr val="BAF7C8"/>
            </a:solidFill>
            <a:ln w="9525" algn="ctr">
              <a:noFill/>
              <a:miter lim="800000"/>
              <a:headEnd/>
              <a:tailEnd/>
            </a:ln>
          </p:spPr>
          <p:txBody>
            <a:bodyPr wrap="none"/>
            <a:lstStyle/>
            <a:p>
              <a:pPr algn="ctr" eaLnBrk="0" hangingPunct="0"/>
              <a:endParaRPr lang="en-US" sz="1000"/>
            </a:p>
          </p:txBody>
        </p:sp>
        <p:sp>
          <p:nvSpPr>
            <p:cNvPr id="59437" name="Rounded Rectangle 31"/>
            <p:cNvSpPr>
              <a:spLocks noChangeArrowheads="1"/>
            </p:cNvSpPr>
            <p:nvPr/>
          </p:nvSpPr>
          <p:spPr bwMode="auto">
            <a:xfrm>
              <a:off x="5022" y="2039"/>
              <a:ext cx="136" cy="114"/>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38" name="Rounded Rectangle 32"/>
            <p:cNvSpPr>
              <a:spLocks noChangeArrowheads="1"/>
            </p:cNvSpPr>
            <p:nvPr/>
          </p:nvSpPr>
          <p:spPr bwMode="auto">
            <a:xfrm>
              <a:off x="5022"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sp>
        <p:nvSpPr>
          <p:cNvPr id="59423" name="Text Box 76"/>
          <p:cNvSpPr txBox="1">
            <a:spLocks noChangeArrowheads="1"/>
          </p:cNvSpPr>
          <p:nvPr/>
        </p:nvSpPr>
        <p:spPr bwMode="auto">
          <a:xfrm>
            <a:off x="2133600" y="3200400"/>
            <a:ext cx="1143000" cy="457200"/>
          </a:xfrm>
          <a:prstGeom prst="rect">
            <a:avLst/>
          </a:prstGeom>
          <a:noFill/>
          <a:ln w="9525">
            <a:noFill/>
            <a:miter lim="800000"/>
            <a:headEnd/>
            <a:tailEnd/>
          </a:ln>
        </p:spPr>
        <p:txBody>
          <a:bodyPr>
            <a:spAutoFit/>
          </a:bodyPr>
          <a:lstStyle/>
          <a:p>
            <a:pPr algn="ctr">
              <a:spcBef>
                <a:spcPct val="50000"/>
              </a:spcBef>
            </a:pPr>
            <a:r>
              <a:rPr lang="en-US" sz="1200" b="0" dirty="0">
                <a:solidFill>
                  <a:srgbClr val="896DEF"/>
                </a:solidFill>
              </a:rPr>
              <a:t>Virtual Infrastructure</a:t>
            </a:r>
          </a:p>
        </p:txBody>
      </p:sp>
      <p:grpSp>
        <p:nvGrpSpPr>
          <p:cNvPr id="8" name="Group 77"/>
          <p:cNvGrpSpPr>
            <a:grpSpLocks/>
          </p:cNvGrpSpPr>
          <p:nvPr/>
        </p:nvGrpSpPr>
        <p:grpSpPr bwMode="auto">
          <a:xfrm>
            <a:off x="3514725" y="3200400"/>
            <a:ext cx="676275" cy="457200"/>
            <a:chOff x="594" y="2016"/>
            <a:chExt cx="426" cy="288"/>
          </a:xfrm>
        </p:grpSpPr>
        <p:sp>
          <p:nvSpPr>
            <p:cNvPr id="59426" name="Rounded Rectangle 29"/>
            <p:cNvSpPr>
              <a:spLocks noChangeArrowheads="1"/>
            </p:cNvSpPr>
            <p:nvPr/>
          </p:nvSpPr>
          <p:spPr bwMode="auto">
            <a:xfrm>
              <a:off x="59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sp>
          <p:nvSpPr>
            <p:cNvPr id="59427" name="Rounded Rectangle 31"/>
            <p:cNvSpPr>
              <a:spLocks noChangeArrowheads="1"/>
            </p:cNvSpPr>
            <p:nvPr/>
          </p:nvSpPr>
          <p:spPr bwMode="auto">
            <a:xfrm>
              <a:off x="614" y="2038"/>
              <a:ext cx="136" cy="115"/>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28" name="Rounded Rectangle 32"/>
            <p:cNvSpPr>
              <a:spLocks noChangeArrowheads="1"/>
            </p:cNvSpPr>
            <p:nvPr/>
          </p:nvSpPr>
          <p:spPr bwMode="auto">
            <a:xfrm>
              <a:off x="614" y="2166"/>
              <a:ext cx="136" cy="114"/>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900">
                  <a:solidFill>
                    <a:schemeClr val="tx2"/>
                  </a:solidFill>
                </a:rPr>
                <a:t>OS</a:t>
              </a:r>
            </a:p>
          </p:txBody>
        </p:sp>
        <p:sp>
          <p:nvSpPr>
            <p:cNvPr id="59429" name="Rounded Rectangle 29"/>
            <p:cNvSpPr>
              <a:spLocks noChangeArrowheads="1"/>
            </p:cNvSpPr>
            <p:nvPr/>
          </p:nvSpPr>
          <p:spPr bwMode="auto">
            <a:xfrm>
              <a:off x="844" y="2016"/>
              <a:ext cx="176" cy="288"/>
            </a:xfrm>
            <a:prstGeom prst="roundRect">
              <a:avLst>
                <a:gd name="adj" fmla="val 16667"/>
              </a:avLst>
            </a:prstGeom>
            <a:solidFill>
              <a:srgbClr val="C9BDF8"/>
            </a:solidFill>
            <a:ln w="9525" algn="ctr">
              <a:noFill/>
              <a:miter lim="800000"/>
              <a:headEnd/>
              <a:tailEnd/>
            </a:ln>
          </p:spPr>
          <p:txBody>
            <a:bodyPr wrap="none"/>
            <a:lstStyle/>
            <a:p>
              <a:pPr algn="ctr" eaLnBrk="0" hangingPunct="0"/>
              <a:endParaRPr lang="en-US" sz="1000" u="sng"/>
            </a:p>
          </p:txBody>
        </p:sp>
        <p:grpSp>
          <p:nvGrpSpPr>
            <p:cNvPr id="9" name="Group 82"/>
            <p:cNvGrpSpPr>
              <a:grpSpLocks/>
            </p:cNvGrpSpPr>
            <p:nvPr/>
          </p:nvGrpSpPr>
          <p:grpSpPr bwMode="auto">
            <a:xfrm>
              <a:off x="864" y="2038"/>
              <a:ext cx="136" cy="242"/>
              <a:chOff x="1068" y="2713"/>
              <a:chExt cx="157" cy="279"/>
            </a:xfrm>
          </p:grpSpPr>
          <p:sp>
            <p:nvSpPr>
              <p:cNvPr id="59431" name="Rounded Rectangle 31"/>
              <p:cNvSpPr>
                <a:spLocks noChangeArrowheads="1"/>
              </p:cNvSpPr>
              <p:nvPr/>
            </p:nvSpPr>
            <p:spPr bwMode="auto">
              <a:xfrm>
                <a:off x="1068" y="2713"/>
                <a:ext cx="157" cy="132"/>
              </a:xfrm>
              <a:prstGeom prst="roundRect">
                <a:avLst>
                  <a:gd name="adj" fmla="val 16667"/>
                </a:avLst>
              </a:prstGeom>
              <a:solidFill>
                <a:schemeClr val="folHlink"/>
              </a:solidFill>
              <a:ln w="9525" algn="ctr">
                <a:noFill/>
                <a:miter lim="800000"/>
                <a:headEnd/>
                <a:tailEnd/>
              </a:ln>
            </p:spPr>
            <p:txBody>
              <a:bodyPr wrap="none" anchor="ctr"/>
              <a:lstStyle/>
              <a:p>
                <a:pPr algn="ctr" eaLnBrk="0" hangingPunct="0"/>
                <a:r>
                  <a:rPr lang="en-US" sz="800">
                    <a:solidFill>
                      <a:schemeClr val="tx2"/>
                    </a:solidFill>
                  </a:rPr>
                  <a:t>APP</a:t>
                </a:r>
              </a:p>
            </p:txBody>
          </p:sp>
          <p:sp>
            <p:nvSpPr>
              <p:cNvPr id="59432" name="Rounded Rectangle 32"/>
              <p:cNvSpPr>
                <a:spLocks noChangeArrowheads="1"/>
              </p:cNvSpPr>
              <p:nvPr/>
            </p:nvSpPr>
            <p:spPr bwMode="auto">
              <a:xfrm>
                <a:off x="1068" y="2860"/>
                <a:ext cx="157" cy="132"/>
              </a:xfrm>
              <a:prstGeom prst="roundRect">
                <a:avLst>
                  <a:gd name="adj" fmla="val 16667"/>
                </a:avLst>
              </a:prstGeom>
              <a:solidFill>
                <a:schemeClr val="accent1"/>
              </a:solidFill>
              <a:ln w="9525" algn="ctr">
                <a:noFill/>
                <a:miter lim="800000"/>
                <a:headEnd/>
                <a:tailEnd/>
              </a:ln>
            </p:spPr>
            <p:txBody>
              <a:bodyPr wrap="none" anchor="ctr"/>
              <a:lstStyle/>
              <a:p>
                <a:pPr algn="ctr" eaLnBrk="0" hangingPunct="0"/>
                <a:r>
                  <a:rPr lang="en-US" sz="800">
                    <a:solidFill>
                      <a:schemeClr val="tx2"/>
                    </a:solidFill>
                  </a:rPr>
                  <a:t>OS</a:t>
                </a:r>
              </a:p>
            </p:txBody>
          </p:sp>
        </p:grpSp>
      </p:grpSp>
      <p:sp>
        <p:nvSpPr>
          <p:cNvPr id="59425" name="Text Box 85"/>
          <p:cNvSpPr txBox="1">
            <a:spLocks noChangeArrowheads="1"/>
          </p:cNvSpPr>
          <p:nvPr/>
        </p:nvSpPr>
        <p:spPr bwMode="auto">
          <a:xfrm>
            <a:off x="5708650" y="3192463"/>
            <a:ext cx="1295400" cy="457200"/>
          </a:xfrm>
          <a:prstGeom prst="rect">
            <a:avLst/>
          </a:prstGeom>
          <a:noFill/>
          <a:ln w="9525">
            <a:noFill/>
            <a:miter lim="800000"/>
            <a:headEnd/>
            <a:tailEnd/>
          </a:ln>
        </p:spPr>
        <p:txBody>
          <a:bodyPr>
            <a:spAutoFit/>
          </a:bodyPr>
          <a:lstStyle/>
          <a:p>
            <a:pPr algn="ctr">
              <a:spcBef>
                <a:spcPct val="50000"/>
              </a:spcBef>
            </a:pPr>
            <a:r>
              <a:rPr lang="en-US" sz="1200" b="0">
                <a:solidFill>
                  <a:srgbClr val="0E9E7C"/>
                </a:solidFill>
              </a:rPr>
              <a:t>Virtual Infrastructure</a:t>
            </a:r>
          </a:p>
        </p:txBody>
      </p:sp>
      <p:pic>
        <p:nvPicPr>
          <p:cNvPr id="70" name="Picture 42" descr="3 docs skewed"/>
          <p:cNvPicPr>
            <a:picLocks noChangeAspect="1" noChangeArrowheads="1"/>
          </p:cNvPicPr>
          <p:nvPr/>
        </p:nvPicPr>
        <p:blipFill>
          <a:blip r:embed="rId17" cstate="print"/>
          <a:srcRect/>
          <a:stretch>
            <a:fillRect/>
          </a:stretch>
        </p:blipFill>
        <p:spPr bwMode="gray">
          <a:xfrm>
            <a:off x="1219200" y="2743200"/>
            <a:ext cx="381000" cy="339725"/>
          </a:xfrm>
          <a:prstGeom prst="rect">
            <a:avLst/>
          </a:prstGeom>
          <a:noFill/>
          <a:ln w="9525">
            <a:noFill/>
            <a:miter lim="800000"/>
            <a:headEnd/>
            <a:tailEnd/>
          </a:ln>
        </p:spPr>
      </p:pic>
      <p:pic>
        <p:nvPicPr>
          <p:cNvPr id="71" name="Picture 42" descr="3 docs skewed"/>
          <p:cNvPicPr>
            <a:picLocks noChangeAspect="1" noChangeArrowheads="1"/>
          </p:cNvPicPr>
          <p:nvPr/>
        </p:nvPicPr>
        <p:blipFill>
          <a:blip r:embed="rId17" cstate="print"/>
          <a:srcRect/>
          <a:stretch>
            <a:fillRect/>
          </a:stretch>
        </p:blipFill>
        <p:spPr bwMode="gray">
          <a:xfrm>
            <a:off x="1676400" y="2743200"/>
            <a:ext cx="381000" cy="339725"/>
          </a:xfrm>
          <a:prstGeom prst="rect">
            <a:avLst/>
          </a:prstGeom>
          <a:noFill/>
          <a:ln w="9525">
            <a:noFill/>
            <a:miter lim="800000"/>
            <a:headEnd/>
            <a:tailEnd/>
          </a:ln>
        </p:spPr>
      </p:pic>
      <p:pic>
        <p:nvPicPr>
          <p:cNvPr id="72" name="Picture 42" descr="3 docs skewed"/>
          <p:cNvPicPr>
            <a:picLocks noChangeAspect="1" noChangeArrowheads="1"/>
          </p:cNvPicPr>
          <p:nvPr/>
        </p:nvPicPr>
        <p:blipFill>
          <a:blip r:embed="rId17" cstate="print"/>
          <a:srcRect/>
          <a:stretch>
            <a:fillRect/>
          </a:stretch>
        </p:blipFill>
        <p:spPr bwMode="gray">
          <a:xfrm>
            <a:off x="3429000" y="2743200"/>
            <a:ext cx="381000" cy="339725"/>
          </a:xfrm>
          <a:prstGeom prst="rect">
            <a:avLst/>
          </a:prstGeom>
          <a:noFill/>
          <a:ln w="9525">
            <a:noFill/>
            <a:miter lim="800000"/>
            <a:headEnd/>
            <a:tailEnd/>
          </a:ln>
        </p:spPr>
      </p:pic>
      <p:pic>
        <p:nvPicPr>
          <p:cNvPr id="73" name="Picture 42" descr="3 docs skewed"/>
          <p:cNvPicPr>
            <a:picLocks noChangeAspect="1" noChangeArrowheads="1"/>
          </p:cNvPicPr>
          <p:nvPr/>
        </p:nvPicPr>
        <p:blipFill>
          <a:blip r:embed="rId17" cstate="print"/>
          <a:srcRect/>
          <a:stretch>
            <a:fillRect/>
          </a:stretch>
        </p:blipFill>
        <p:spPr bwMode="gray">
          <a:xfrm>
            <a:off x="3886200" y="2743200"/>
            <a:ext cx="381000" cy="339725"/>
          </a:xfrm>
          <a:prstGeom prst="rect">
            <a:avLst/>
          </a:prstGeom>
          <a:noFill/>
          <a:ln w="9525">
            <a:noFill/>
            <a:miter lim="800000"/>
            <a:headEnd/>
            <a:tailEnd/>
          </a:ln>
        </p:spPr>
      </p:pic>
      <p:pic>
        <p:nvPicPr>
          <p:cNvPr id="74" name="Picture 42" descr="3 docs skewed"/>
          <p:cNvPicPr>
            <a:picLocks noChangeAspect="1" noChangeArrowheads="1"/>
          </p:cNvPicPr>
          <p:nvPr/>
        </p:nvPicPr>
        <p:blipFill>
          <a:blip r:embed="rId17" cstate="print"/>
          <a:srcRect/>
          <a:stretch>
            <a:fillRect/>
          </a:stretch>
        </p:blipFill>
        <p:spPr bwMode="gray">
          <a:xfrm>
            <a:off x="4800600" y="2743200"/>
            <a:ext cx="381000" cy="339725"/>
          </a:xfrm>
          <a:prstGeom prst="rect">
            <a:avLst/>
          </a:prstGeom>
          <a:noFill/>
          <a:ln w="9525">
            <a:noFill/>
            <a:miter lim="800000"/>
            <a:headEnd/>
            <a:tailEnd/>
          </a:ln>
        </p:spPr>
      </p:pic>
      <p:pic>
        <p:nvPicPr>
          <p:cNvPr id="75" name="Picture 42" descr="3 docs skewed"/>
          <p:cNvPicPr>
            <a:picLocks noChangeAspect="1" noChangeArrowheads="1"/>
          </p:cNvPicPr>
          <p:nvPr/>
        </p:nvPicPr>
        <p:blipFill>
          <a:blip r:embed="rId17" cstate="print"/>
          <a:srcRect/>
          <a:stretch>
            <a:fillRect/>
          </a:stretch>
        </p:blipFill>
        <p:spPr bwMode="gray">
          <a:xfrm>
            <a:off x="5257800" y="2743200"/>
            <a:ext cx="381000" cy="339725"/>
          </a:xfrm>
          <a:prstGeom prst="rect">
            <a:avLst/>
          </a:prstGeom>
          <a:noFill/>
          <a:ln w="9525">
            <a:noFill/>
            <a:miter lim="800000"/>
            <a:headEnd/>
            <a:tailEnd/>
          </a:ln>
        </p:spPr>
      </p:pic>
      <p:pic>
        <p:nvPicPr>
          <p:cNvPr id="76" name="Picture 42" descr="3 docs skewed"/>
          <p:cNvPicPr>
            <a:picLocks noChangeAspect="1" noChangeArrowheads="1"/>
          </p:cNvPicPr>
          <p:nvPr/>
        </p:nvPicPr>
        <p:blipFill>
          <a:blip r:embed="rId17" cstate="print"/>
          <a:srcRect/>
          <a:stretch>
            <a:fillRect/>
          </a:stretch>
        </p:blipFill>
        <p:spPr bwMode="gray">
          <a:xfrm>
            <a:off x="7010400" y="2743200"/>
            <a:ext cx="381000" cy="339725"/>
          </a:xfrm>
          <a:prstGeom prst="rect">
            <a:avLst/>
          </a:prstGeom>
          <a:noFill/>
          <a:ln w="9525">
            <a:noFill/>
            <a:miter lim="800000"/>
            <a:headEnd/>
            <a:tailEnd/>
          </a:ln>
        </p:spPr>
      </p:pic>
      <p:pic>
        <p:nvPicPr>
          <p:cNvPr id="77" name="Picture 42" descr="3 docs skewed"/>
          <p:cNvPicPr>
            <a:picLocks noChangeAspect="1" noChangeArrowheads="1"/>
          </p:cNvPicPr>
          <p:nvPr/>
        </p:nvPicPr>
        <p:blipFill>
          <a:blip r:embed="rId17" cstate="print"/>
          <a:srcRect/>
          <a:stretch>
            <a:fillRect/>
          </a:stretch>
        </p:blipFill>
        <p:spPr bwMode="gray">
          <a:xfrm>
            <a:off x="7467600" y="2743200"/>
            <a:ext cx="381000" cy="339725"/>
          </a:xfrm>
          <a:prstGeom prst="rect">
            <a:avLst/>
          </a:prstGeom>
          <a:noFill/>
          <a:ln w="9525">
            <a:noFill/>
            <a:miter lim="800000"/>
            <a:headEnd/>
            <a:tailEnd/>
          </a:ln>
        </p:spPr>
      </p:pic>
      <p:pic>
        <p:nvPicPr>
          <p:cNvPr id="79" name="Picture 40" descr="_people1"/>
          <p:cNvPicPr>
            <a:picLocks noChangeAspect="1" noChangeArrowheads="1"/>
          </p:cNvPicPr>
          <p:nvPr/>
        </p:nvPicPr>
        <p:blipFill>
          <a:blip r:embed="rId18" cstate="print"/>
          <a:srcRect/>
          <a:stretch>
            <a:fillRect/>
          </a:stretch>
        </p:blipFill>
        <p:spPr bwMode="gray">
          <a:xfrm>
            <a:off x="2562225" y="3810000"/>
            <a:ext cx="561975" cy="426577"/>
          </a:xfrm>
          <a:prstGeom prst="rect">
            <a:avLst/>
          </a:prstGeom>
          <a:noFill/>
          <a:ln w="9525">
            <a:noFill/>
            <a:miter lim="800000"/>
            <a:headEnd/>
            <a:tailEnd/>
          </a:ln>
        </p:spPr>
      </p:pic>
      <p:pic>
        <p:nvPicPr>
          <p:cNvPr id="80" name="Picture 105" descr="_people3"/>
          <p:cNvPicPr>
            <a:picLocks noChangeAspect="1" noChangeArrowheads="1"/>
          </p:cNvPicPr>
          <p:nvPr/>
        </p:nvPicPr>
        <p:blipFill>
          <a:blip r:embed="rId19" cstate="print"/>
          <a:srcRect/>
          <a:stretch>
            <a:fillRect/>
          </a:stretch>
        </p:blipFill>
        <p:spPr bwMode="gray">
          <a:xfrm>
            <a:off x="1143000" y="3810000"/>
            <a:ext cx="561975" cy="426577"/>
          </a:xfrm>
          <a:prstGeom prst="rect">
            <a:avLst/>
          </a:prstGeom>
          <a:noFill/>
          <a:ln w="9525">
            <a:noFill/>
            <a:miter lim="800000"/>
            <a:headEnd/>
            <a:tailEnd/>
          </a:ln>
        </p:spPr>
      </p:pic>
      <p:sp>
        <p:nvSpPr>
          <p:cNvPr id="81" name="Rectangle 71"/>
          <p:cNvSpPr>
            <a:spLocks noChangeArrowheads="1"/>
          </p:cNvSpPr>
          <p:nvPr/>
        </p:nvSpPr>
        <p:spPr bwMode="auto">
          <a:xfrm>
            <a:off x="1371600" y="3810000"/>
            <a:ext cx="1676400"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Identity</a:t>
            </a:r>
            <a:endParaRPr lang="en-US" sz="1200" b="0" dirty="0">
              <a:solidFill>
                <a:srgbClr val="002060"/>
              </a:solidFill>
            </a:endParaRPr>
          </a:p>
        </p:txBody>
      </p:sp>
      <p:sp>
        <p:nvSpPr>
          <p:cNvPr id="82" name="Rectangle 71"/>
          <p:cNvSpPr>
            <a:spLocks noChangeArrowheads="1"/>
          </p:cNvSpPr>
          <p:nvPr/>
        </p:nvSpPr>
        <p:spPr bwMode="auto">
          <a:xfrm>
            <a:off x="1981200" y="2743200"/>
            <a:ext cx="1676400"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Information</a:t>
            </a:r>
            <a:endParaRPr lang="en-US" sz="1200" b="0" dirty="0">
              <a:solidFill>
                <a:srgbClr val="002060"/>
              </a:solidFill>
            </a:endParaRPr>
          </a:p>
        </p:txBody>
      </p:sp>
      <p:sp>
        <p:nvSpPr>
          <p:cNvPr id="83" name="Rectangle 71"/>
          <p:cNvSpPr>
            <a:spLocks noChangeArrowheads="1"/>
          </p:cNvSpPr>
          <p:nvPr/>
        </p:nvSpPr>
        <p:spPr bwMode="auto">
          <a:xfrm>
            <a:off x="5562600" y="2743200"/>
            <a:ext cx="1676400"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Information</a:t>
            </a:r>
            <a:endParaRPr lang="en-US" sz="1200" b="0" dirty="0">
              <a:solidFill>
                <a:srgbClr val="002060"/>
              </a:solidFill>
            </a:endParaRPr>
          </a:p>
        </p:txBody>
      </p:sp>
      <p:sp>
        <p:nvSpPr>
          <p:cNvPr id="86" name="Rectangle 71"/>
          <p:cNvSpPr>
            <a:spLocks noChangeArrowheads="1"/>
          </p:cNvSpPr>
          <p:nvPr/>
        </p:nvSpPr>
        <p:spPr bwMode="auto">
          <a:xfrm>
            <a:off x="6172200" y="3810000"/>
            <a:ext cx="1676400" cy="304800"/>
          </a:xfrm>
          <a:prstGeom prst="rect">
            <a:avLst/>
          </a:prstGeom>
          <a:noFill/>
          <a:ln w="76200" algn="ctr">
            <a:noFill/>
            <a:miter lim="800000"/>
            <a:headEnd/>
            <a:tailEnd/>
          </a:ln>
        </p:spPr>
        <p:txBody>
          <a:bodyPr wrap="none" anchor="ctr"/>
          <a:lstStyle/>
          <a:p>
            <a:pPr algn="ctr" eaLnBrk="0" hangingPunct="0"/>
            <a:r>
              <a:rPr lang="en-US" sz="1200" b="0" dirty="0" smtClean="0">
                <a:solidFill>
                  <a:srgbClr val="002060"/>
                </a:solidFill>
              </a:rPr>
              <a:t>Identity</a:t>
            </a:r>
            <a:endParaRPr lang="en-US" sz="1200" b="0" dirty="0">
              <a:solidFill>
                <a:srgbClr val="002060"/>
              </a:solidFill>
            </a:endParaRPr>
          </a:p>
        </p:txBody>
      </p:sp>
      <p:pic>
        <p:nvPicPr>
          <p:cNvPr id="87" name="Picture 234" descr="_people4"/>
          <p:cNvPicPr>
            <a:picLocks noChangeAspect="1" noChangeArrowheads="1"/>
          </p:cNvPicPr>
          <p:nvPr/>
        </p:nvPicPr>
        <p:blipFill>
          <a:blip r:embed="rId20" cstate="print"/>
          <a:srcRect/>
          <a:stretch>
            <a:fillRect/>
          </a:stretch>
        </p:blipFill>
        <p:spPr bwMode="gray">
          <a:xfrm>
            <a:off x="7315200" y="3810000"/>
            <a:ext cx="555327" cy="421531"/>
          </a:xfrm>
          <a:prstGeom prst="rect">
            <a:avLst/>
          </a:prstGeom>
          <a:noFill/>
          <a:ln w="9525">
            <a:noFill/>
            <a:miter lim="800000"/>
            <a:headEnd/>
            <a:tailEnd/>
          </a:ln>
        </p:spPr>
      </p:pic>
      <p:pic>
        <p:nvPicPr>
          <p:cNvPr id="88" name="Picture 37" descr="_people2"/>
          <p:cNvPicPr>
            <a:picLocks noChangeAspect="1" noChangeArrowheads="1"/>
          </p:cNvPicPr>
          <p:nvPr/>
        </p:nvPicPr>
        <p:blipFill>
          <a:blip r:embed="rId21" cstate="print"/>
          <a:srcRect/>
          <a:stretch>
            <a:fillRect/>
          </a:stretch>
        </p:blipFill>
        <p:spPr bwMode="gray">
          <a:xfrm>
            <a:off x="6096000" y="3810000"/>
            <a:ext cx="552450" cy="41865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RSA2007">
  <a:themeElements>
    <a:clrScheme name="RSA_template07 1">
      <a:dk1>
        <a:srgbClr val="000000"/>
      </a:dk1>
      <a:lt1>
        <a:srgbClr val="FFFFFF"/>
      </a:lt1>
      <a:dk2>
        <a:srgbClr val="FFFFFF"/>
      </a:dk2>
      <a:lt2>
        <a:srgbClr val="C7C7C7"/>
      </a:lt2>
      <a:accent1>
        <a:srgbClr val="7C96A1"/>
      </a:accent1>
      <a:accent2>
        <a:srgbClr val="F3D155"/>
      </a:accent2>
      <a:accent3>
        <a:srgbClr val="FFFFFF"/>
      </a:accent3>
      <a:accent4>
        <a:srgbClr val="000000"/>
      </a:accent4>
      <a:accent5>
        <a:srgbClr val="BFC9CD"/>
      </a:accent5>
      <a:accent6>
        <a:srgbClr val="DCBD4C"/>
      </a:accent6>
      <a:hlink>
        <a:srgbClr val="B77430"/>
      </a:hlink>
      <a:folHlink>
        <a:srgbClr val="85A789"/>
      </a:folHlink>
    </a:clrScheme>
    <a:fontScheme name="RSA_template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RSA_template07 1">
        <a:dk1>
          <a:srgbClr val="000000"/>
        </a:dk1>
        <a:lt1>
          <a:srgbClr val="FFFFFF"/>
        </a:lt1>
        <a:dk2>
          <a:srgbClr val="FFFFFF"/>
        </a:dk2>
        <a:lt2>
          <a:srgbClr val="C7C7C7"/>
        </a:lt2>
        <a:accent1>
          <a:srgbClr val="7C96A1"/>
        </a:accent1>
        <a:accent2>
          <a:srgbClr val="F3D155"/>
        </a:accent2>
        <a:accent3>
          <a:srgbClr val="FFFFFF"/>
        </a:accent3>
        <a:accent4>
          <a:srgbClr val="000000"/>
        </a:accent4>
        <a:accent5>
          <a:srgbClr val="BFC9CD"/>
        </a:accent5>
        <a:accent6>
          <a:srgbClr val="DCBD4C"/>
        </a:accent6>
        <a:hlink>
          <a:srgbClr val="B77430"/>
        </a:hlink>
        <a:folHlink>
          <a:srgbClr val="85A7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RSA2007</Template>
  <TotalTime>1187</TotalTime>
  <Words>3186</Words>
  <Application>Microsoft Office PowerPoint</Application>
  <PresentationFormat>On-screen Show (4:3)</PresentationFormat>
  <Paragraphs>538</Paragraphs>
  <Slides>23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RSA2007</vt:lpstr>
      <vt:lpstr>Microsoft Office Excel 97-2003 Worksheet</vt:lpstr>
      <vt:lpstr>RSA Approach for Securing the Cloud</vt:lpstr>
      <vt:lpstr>Security is at the center of EMC’s private cloud strategy</vt:lpstr>
      <vt:lpstr>The Journey to the Cloud and its Security Implications </vt:lpstr>
      <vt:lpstr>Slide 4</vt:lpstr>
      <vt:lpstr>Slide 5</vt:lpstr>
      <vt:lpstr>Adoption of Cloud Computing is Expanding the Enterprise Attack Surface</vt:lpstr>
      <vt:lpstr>Attacks are Now Targeting the Extended Enterprise</vt:lpstr>
      <vt:lpstr>Traditional Computing: The Network Security Perimeter is Aligned with Policy Boundaries</vt:lpstr>
      <vt:lpstr>Private Clouds demand a Policy-aware  “Trusted Zone” for Data, VM and Identities</vt:lpstr>
      <vt:lpstr>Slide 10</vt:lpstr>
      <vt:lpstr>Trusted Zones Key Capabilities</vt:lpstr>
      <vt:lpstr>Creating “Trusted Zones” for cloud applications</vt:lpstr>
      <vt:lpstr>Provide Cybercrime Intelligence and Strong Authentication Based on Feeds from the Dark Cloud</vt:lpstr>
      <vt:lpstr>Creating “Trusted Zones”</vt:lpstr>
      <vt:lpstr>Virtualization Enables More Effective Security  by Pushing Enforcement Down the Stack </vt:lpstr>
      <vt:lpstr>VMware vShield Zones and RSA DLP:  Building a Content-Aware Trusted Zone</vt:lpstr>
      <vt:lpstr>Proof of Concept: RSA Data Loss Prevention  with EMC Atmos</vt:lpstr>
      <vt:lpstr>Creating “Trusted Zones”</vt:lpstr>
      <vt:lpstr>Monitoring and Managing Corporate Policy Compliance</vt:lpstr>
      <vt:lpstr>Slide 20</vt:lpstr>
      <vt:lpstr>Surpassing Physical Security in Action: Virtual Desktop</vt:lpstr>
      <vt:lpstr>RSA is Uniquely Positioned  to be the Leader in Securing the Cloud</vt:lpstr>
      <vt:lpstr>Slide 23</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for the Private Cloud</dc:title>
  <dc:creator>baize, eric</dc:creator>
  <cp:lastModifiedBy>monteb2</cp:lastModifiedBy>
  <cp:revision>21</cp:revision>
  <cp:lastPrinted>1999-07-27T16:32:36Z</cp:lastPrinted>
  <dcterms:created xsi:type="dcterms:W3CDTF">2009-08-25T14:37:28Z</dcterms:created>
  <dcterms:modified xsi:type="dcterms:W3CDTF">2010-07-01T09:42:59Z</dcterms:modified>
</cp:coreProperties>
</file>