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8" r:id="rId3"/>
    <p:sldId id="298" r:id="rId4"/>
    <p:sldId id="299" r:id="rId5"/>
    <p:sldId id="300" r:id="rId6"/>
    <p:sldId id="317" r:id="rId7"/>
    <p:sldId id="272" r:id="rId8"/>
    <p:sldId id="273" r:id="rId9"/>
    <p:sldId id="275" r:id="rId10"/>
    <p:sldId id="321" r:id="rId11"/>
    <p:sldId id="306" r:id="rId12"/>
    <p:sldId id="307" r:id="rId13"/>
    <p:sldId id="310" r:id="rId14"/>
    <p:sldId id="311" r:id="rId15"/>
    <p:sldId id="319" r:id="rId16"/>
    <p:sldId id="313" r:id="rId17"/>
    <p:sldId id="315" r:id="rId18"/>
    <p:sldId id="318" r:id="rId19"/>
    <p:sldId id="320" r:id="rId20"/>
    <p:sldId id="297" r:id="rId21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DF64B-852F-6C42-B7DE-89717BDBC93A}" type="datetimeFigureOut">
              <a:rPr lang="en-GB" smtClean="0"/>
              <a:pPr/>
              <a:t>11/18/10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7335-8AF0-994B-83E2-417116AE9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48763-2174-514D-9F92-1D988446A42C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11</a:t>
            </a:fld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351AA-29F6-5C45-9E88-E4BB342CF42D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12</a:t>
            </a:fld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z="2000" dirty="0">
              <a:latin typeface="Lucida Grande" pitchFamily="-112" charset="0"/>
              <a:ea typeface="ＭＳ Ｐゴシック" pitchFamily="-112" charset="-128"/>
              <a:cs typeface="ＭＳ Ｐゴシック" pitchFamily="-112" charset="-128"/>
              <a:sym typeface="Lucida Grande" pitchFamily="-11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472C78-BF23-D145-A9F0-E684627D49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B7843-9ADE-4749-9E62-79B7CD12CB0E}" type="slidenum">
              <a:rPr lang="en-US"/>
              <a:pPr/>
              <a:t>14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B7843-9ADE-4749-9E62-79B7CD12CB0E}" type="slidenum">
              <a:rPr lang="en-US"/>
              <a:pPr/>
              <a:t>15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805C9-D1B5-D049-A347-9F0A80E951FF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16</a:t>
            </a:fld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z="2000" dirty="0">
              <a:latin typeface="Lucida Grande" pitchFamily="-112" charset="0"/>
              <a:ea typeface="Lucida Grande" pitchFamily="-112" charset="0"/>
              <a:cs typeface="Lucida Grande" pitchFamily="-112" charset="0"/>
              <a:sym typeface="Lucida Grande" pitchFamily="-11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625F0-F017-CE41-B6C7-F76173489209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17</a:t>
            </a:fld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57150" eaLnBrk="1" hangingPunct="1">
              <a:spcBef>
                <a:spcPts val="588"/>
              </a:spcBef>
            </a:pPr>
            <a:endParaRPr lang="en-US" sz="2000" dirty="0">
              <a:solidFill>
                <a:srgbClr val="000000"/>
              </a:solidFill>
              <a:latin typeface="Arial" pitchFamily="-112" charset="0"/>
              <a:ea typeface="Arial" pitchFamily="-112" charset="0"/>
              <a:cs typeface="Arial" pitchFamily="-112" charset="0"/>
              <a:sym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vr_content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241550"/>
            <a:ext cx="86074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vr_head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231775"/>
            <a:ext cx="8651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sourcefire_logo_l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3" y="6159500"/>
            <a:ext cx="1703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vr_contentbd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8" y="2224088"/>
            <a:ext cx="79978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vr_foot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500" y="6384925"/>
            <a:ext cx="6565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63800"/>
            <a:ext cx="7772400" cy="1917700"/>
          </a:xfrm>
        </p:spPr>
        <p:txBody>
          <a:bodyPr/>
          <a:lstStyle>
            <a:lvl1pPr algn="ctr">
              <a:lnSpc>
                <a:spcPct val="90000"/>
              </a:lnSpc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996950" y="4800600"/>
            <a:ext cx="7150100" cy="609600"/>
          </a:xfrm>
        </p:spPr>
        <p:txBody>
          <a:bodyPr/>
          <a:lstStyle>
            <a:lvl1pPr marL="0" algn="ctr">
              <a:lnSpc>
                <a:spcPct val="100000"/>
              </a:lnSpc>
              <a:spcBef>
                <a:spcPts val="0"/>
              </a:spcBef>
              <a:buNone/>
              <a:defRPr sz="2000" u="none">
                <a:solidFill>
                  <a:srgbClr val="FF0000"/>
                </a:solidFill>
              </a:defRPr>
            </a:lvl1pPr>
            <a:lvl5pPr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ain_titlebrea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92263" y="3948113"/>
            <a:ext cx="72596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vr_contentbg.png"/>
          <p:cNvPicPr>
            <a:picLocks noChangeAspect="1"/>
          </p:cNvPicPr>
          <p:nvPr userDrawn="1"/>
        </p:nvPicPr>
        <p:blipFill>
          <a:blip r:embed="rId3"/>
          <a:srcRect b="49971"/>
          <a:stretch>
            <a:fillRect/>
          </a:stretch>
        </p:blipFill>
        <p:spPr bwMode="auto">
          <a:xfrm>
            <a:off x="1104900" y="2343150"/>
            <a:ext cx="77708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vr_contentbdr.png"/>
          <p:cNvPicPr>
            <a:picLocks noChangeAspect="1"/>
          </p:cNvPicPr>
          <p:nvPr userDrawn="1"/>
        </p:nvPicPr>
        <p:blipFill>
          <a:blip r:embed="rId4"/>
          <a:srcRect b="90797"/>
          <a:stretch>
            <a:fillRect/>
          </a:stretch>
        </p:blipFill>
        <p:spPr bwMode="auto">
          <a:xfrm>
            <a:off x="1465263" y="2312988"/>
            <a:ext cx="741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vr_head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33363" y="231775"/>
            <a:ext cx="8651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sourcefire_logo_lg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159500"/>
            <a:ext cx="1703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vr_footer_sect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4500" y="6378575"/>
            <a:ext cx="6565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266" y="2565400"/>
            <a:ext cx="6849533" cy="14224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ain_titlebre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263" y="3948113"/>
            <a:ext cx="72596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vr_contentbg.png"/>
          <p:cNvPicPr>
            <a:picLocks noChangeAspect="1"/>
          </p:cNvPicPr>
          <p:nvPr/>
        </p:nvPicPr>
        <p:blipFill>
          <a:blip r:embed="rId3"/>
          <a:srcRect b="49971"/>
          <a:stretch>
            <a:fillRect/>
          </a:stretch>
        </p:blipFill>
        <p:spPr bwMode="auto">
          <a:xfrm>
            <a:off x="1104900" y="2343150"/>
            <a:ext cx="77708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vr_contentbdr.png"/>
          <p:cNvPicPr>
            <a:picLocks noChangeAspect="1"/>
          </p:cNvPicPr>
          <p:nvPr/>
        </p:nvPicPr>
        <p:blipFill>
          <a:blip r:embed="rId4"/>
          <a:srcRect b="90797"/>
          <a:stretch>
            <a:fillRect/>
          </a:stretch>
        </p:blipFill>
        <p:spPr bwMode="auto">
          <a:xfrm>
            <a:off x="1465263" y="2312988"/>
            <a:ext cx="741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vr_head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63" y="231775"/>
            <a:ext cx="8651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sourcefire_logo_l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159500"/>
            <a:ext cx="1703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vr_footer_sec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00" y="6378575"/>
            <a:ext cx="6565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7266" y="2565400"/>
            <a:ext cx="6849533" cy="14224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" name="Picture 11" descr="main_titlebreak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92263" y="3948113"/>
            <a:ext cx="72596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cvr_contentbg.png"/>
          <p:cNvPicPr>
            <a:picLocks noChangeAspect="1"/>
          </p:cNvPicPr>
          <p:nvPr userDrawn="1"/>
        </p:nvPicPr>
        <p:blipFill>
          <a:blip r:embed="rId3"/>
          <a:srcRect b="49971"/>
          <a:stretch>
            <a:fillRect/>
          </a:stretch>
        </p:blipFill>
        <p:spPr bwMode="auto">
          <a:xfrm>
            <a:off x="1104900" y="2343150"/>
            <a:ext cx="7770813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cvr_contentbdr.png"/>
          <p:cNvPicPr>
            <a:picLocks noChangeAspect="1"/>
          </p:cNvPicPr>
          <p:nvPr userDrawn="1"/>
        </p:nvPicPr>
        <p:blipFill>
          <a:blip r:embed="rId4"/>
          <a:srcRect b="90797"/>
          <a:stretch>
            <a:fillRect/>
          </a:stretch>
        </p:blipFill>
        <p:spPr bwMode="auto">
          <a:xfrm>
            <a:off x="1465263" y="2312988"/>
            <a:ext cx="741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cvr_header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33363" y="231775"/>
            <a:ext cx="86518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sourcefire_logo_lg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173913" y="6159500"/>
            <a:ext cx="1703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vr_footer_sect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44500" y="6378575"/>
            <a:ext cx="65659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5000" y="1358900"/>
            <a:ext cx="7975600" cy="48895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- no foote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main_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46050"/>
            <a:ext cx="8775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74650" y="6470650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fld id="{6C92F301-0C83-CD4E-8B11-51DB77A79D74}" type="slidenum">
              <a:rPr lang="en-US" sz="900">
                <a:solidFill>
                  <a:srgbClr val="000000"/>
                </a:solidFill>
              </a:rPr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414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35000" y="1358900"/>
            <a:ext cx="7975600" cy="4889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main_header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4150" y="146050"/>
            <a:ext cx="8775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main_titlebreak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3875" y="873125"/>
            <a:ext cx="83661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Sourcefire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00963" y="6311900"/>
            <a:ext cx="11890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1358900"/>
            <a:ext cx="795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427038"/>
            <a:ext cx="7937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 title style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74650" y="6470650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fld id="{A6231E26-3A97-554E-8AC1-DFBBF602AFBA}" type="slidenum">
              <a:rPr lang="en-US" sz="900">
                <a:solidFill>
                  <a:srgbClr val="000000"/>
                </a:solidFill>
              </a:rPr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t>‹#›</a:t>
            </a:fld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1032" name="Picture 8" descr="main_footer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8500" y="6432550"/>
            <a:ext cx="68310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89829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89829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89829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89829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90000"/>
        <a:buFont typeface="Arial" charset="0"/>
        <a:buChar char="●"/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SzPct val="73000"/>
        <a:buFont typeface="Arial" charset="0"/>
        <a:buChar char="►"/>
        <a:defRPr sz="2400">
          <a:solidFill>
            <a:schemeClr val="tx1"/>
          </a:solidFill>
          <a:latin typeface="+mj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95000"/>
        <a:buFont typeface="Arial" charset="0"/>
        <a:buChar char="●"/>
        <a:defRPr sz="20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>
          <a:solidFill>
            <a:schemeClr val="tx1"/>
          </a:solidFill>
          <a:latin typeface="+mj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j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FR" smtClean="0"/>
              <a:t>Sécurisation </a:t>
            </a:r>
            <a:r>
              <a:rPr lang="fr-FR" smtClean="0"/>
              <a:t>réseaux</a:t>
            </a:r>
            <a:r>
              <a:rPr lang="fr-FR" smtClean="0"/>
              <a:t> </a:t>
            </a:r>
            <a:r>
              <a:rPr lang="fr-FR" smtClean="0"/>
              <a:t>Process</a:t>
            </a:r>
            <a:r>
              <a:rPr lang="fr-FR" smtClean="0"/>
              <a:t> </a:t>
            </a:r>
            <a:r>
              <a:rPr lang="fr-FR" smtClean="0"/>
              <a:t>Control</a:t>
            </a:r>
            <a:r>
              <a:rPr lang="fr-FR" smtClean="0"/>
              <a:t> (PCN)</a:t>
            </a:r>
            <a:br>
              <a:rPr lang="fr-FR" smtClean="0"/>
            </a:br>
            <a:r>
              <a:rPr lang="fr-FR" smtClean="0"/>
              <a:t>et</a:t>
            </a:r>
            <a:r>
              <a:rPr lang="fr-FR" smtClean="0"/>
              <a:t> SCADA</a:t>
            </a:r>
            <a:endParaRPr lang="fr-FR"/>
          </a:p>
        </p:txBody>
      </p:sp>
      <p:sp>
        <p:nvSpPr>
          <p:cNvPr id="12291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/>
              <a:t>Yann Le Borgne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Senior Sales Engineer, </a:t>
            </a:r>
            <a:r>
              <a:rPr lang="en-GB" dirty="0" smtClean="0"/>
              <a:t>EMEA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Sourcefire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Exemple de réseau PCN</a:t>
            </a:r>
            <a:endParaRPr lang="fr-FR" dirty="0" smtClean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5230813" y="3852863"/>
            <a:ext cx="3721100" cy="2432050"/>
            <a:chOff x="5230396" y="3852147"/>
            <a:chExt cx="3721923" cy="2432186"/>
          </a:xfrm>
        </p:grpSpPr>
        <p:sp>
          <p:nvSpPr>
            <p:cNvPr id="53" name="Oval 52"/>
            <p:cNvSpPr/>
            <p:nvPr/>
          </p:nvSpPr>
          <p:spPr bwMode="auto">
            <a:xfrm>
              <a:off x="5230396" y="4041070"/>
              <a:ext cx="3721923" cy="2243263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GB" sz="2400">
                <a:solidFill>
                  <a:schemeClr val="tx1"/>
                </a:solidFill>
              </a:endParaRPr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5230396" y="4688432"/>
              <a:ext cx="828675" cy="790575"/>
              <a:chOff x="7489996" y="2936492"/>
              <a:chExt cx="828675" cy="790575"/>
            </a:xfrm>
            <a:noFill/>
          </p:grpSpPr>
          <p:pic>
            <p:nvPicPr>
              <p:cNvPr id="10" name="Picture 20" descr="Aaeon_AEC-6810_Embedded_Controll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89996" y="2936492"/>
                <a:ext cx="828675" cy="736600"/>
              </a:xfrm>
              <a:prstGeom prst="rect">
                <a:avLst/>
              </a:prstGeom>
              <a:grpFill/>
            </p:spPr>
          </p:pic>
          <p:sp>
            <p:nvSpPr>
              <p:cNvPr id="11" name="Text Box 21"/>
              <p:cNvSpPr txBox="1">
                <a:spLocks noChangeArrowheads="1"/>
              </p:cNvSpPr>
              <p:nvPr/>
            </p:nvSpPr>
            <p:spPr bwMode="auto">
              <a:xfrm>
                <a:off x="7669384" y="3469892"/>
                <a:ext cx="496887" cy="257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+mn-lt"/>
                  </a:rPr>
                  <a:t>RTU</a:t>
                </a:r>
              </a:p>
            </p:txBody>
          </p:sp>
        </p:grpSp>
        <p:grpSp>
          <p:nvGrpSpPr>
            <p:cNvPr id="4" name="Group 43"/>
            <p:cNvGrpSpPr/>
            <p:nvPr/>
          </p:nvGrpSpPr>
          <p:grpSpPr>
            <a:xfrm>
              <a:off x="7289673" y="3852147"/>
              <a:ext cx="1042988" cy="807224"/>
              <a:chOff x="4050506" y="4345926"/>
              <a:chExt cx="1042988" cy="807224"/>
            </a:xfrm>
            <a:noFill/>
          </p:grpSpPr>
          <p:sp>
            <p:nvSpPr>
              <p:cNvPr id="8" name="Text Box 18"/>
              <p:cNvSpPr txBox="1">
                <a:spLocks noChangeArrowheads="1"/>
              </p:cNvSpPr>
              <p:nvPr/>
            </p:nvSpPr>
            <p:spPr bwMode="auto">
              <a:xfrm>
                <a:off x="4329986" y="4876151"/>
                <a:ext cx="484027" cy="2769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+mn-lt"/>
                  </a:rPr>
                  <a:t>PLC</a:t>
                </a:r>
              </a:p>
            </p:txBody>
          </p:sp>
          <p:pic>
            <p:nvPicPr>
              <p:cNvPr id="12" name="Picture 24" descr="81543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0506" y="4345926"/>
                <a:ext cx="1042988" cy="530225"/>
              </a:xfrm>
              <a:prstGeom prst="rect">
                <a:avLst/>
              </a:prstGeom>
              <a:grpFill/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5230396" y="5601670"/>
              <a:ext cx="839973" cy="455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chemeClr val="tx1"/>
                  </a:solidFill>
                </a:rPr>
                <a:t>Controlled Process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318074" y="6030319"/>
              <a:ext cx="1552918" cy="254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+mn-lt"/>
                </a:rPr>
                <a:t>Sensors + actuators</a:t>
              </a:r>
            </a:p>
          </p:txBody>
        </p:sp>
        <p:grpSp>
          <p:nvGrpSpPr>
            <p:cNvPr id="5" name="Group 23"/>
            <p:cNvGrpSpPr/>
            <p:nvPr/>
          </p:nvGrpSpPr>
          <p:grpSpPr>
            <a:xfrm>
              <a:off x="6627502" y="4688432"/>
              <a:ext cx="828675" cy="790575"/>
              <a:chOff x="7489996" y="2936492"/>
              <a:chExt cx="828675" cy="790575"/>
            </a:xfrm>
            <a:noFill/>
          </p:grpSpPr>
          <p:pic>
            <p:nvPicPr>
              <p:cNvPr id="31" name="Picture 20" descr="Aaeon_AEC-6810_Embedded_Controll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89996" y="2936492"/>
                <a:ext cx="828675" cy="736600"/>
              </a:xfrm>
              <a:prstGeom prst="rect">
                <a:avLst/>
              </a:prstGeom>
              <a:grpFill/>
            </p:spPr>
          </p:pic>
          <p:sp>
            <p:nvSpPr>
              <p:cNvPr id="33" name="Text Box 21"/>
              <p:cNvSpPr txBox="1">
                <a:spLocks noChangeArrowheads="1"/>
              </p:cNvSpPr>
              <p:nvPr/>
            </p:nvSpPr>
            <p:spPr bwMode="auto">
              <a:xfrm>
                <a:off x="7669384" y="3469892"/>
                <a:ext cx="496887" cy="257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+mn-lt"/>
                  </a:rPr>
                  <a:t>RTU</a:t>
                </a:r>
              </a:p>
            </p:txBody>
          </p:sp>
        </p:grpSp>
        <p:grpSp>
          <p:nvGrpSpPr>
            <p:cNvPr id="6" name="Group 23"/>
            <p:cNvGrpSpPr/>
            <p:nvPr/>
          </p:nvGrpSpPr>
          <p:grpSpPr>
            <a:xfrm>
              <a:off x="7991576" y="4688432"/>
              <a:ext cx="828675" cy="790575"/>
              <a:chOff x="7489996" y="2936492"/>
              <a:chExt cx="828675" cy="790575"/>
            </a:xfrm>
            <a:noFill/>
          </p:grpSpPr>
          <p:pic>
            <p:nvPicPr>
              <p:cNvPr id="35" name="Picture 20" descr="Aaeon_AEC-6810_Embedded_Controll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89996" y="2936492"/>
                <a:ext cx="828675" cy="736600"/>
              </a:xfrm>
              <a:prstGeom prst="rect">
                <a:avLst/>
              </a:prstGeom>
              <a:grpFill/>
            </p:spPr>
          </p:pic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7669384" y="3469892"/>
                <a:ext cx="496887" cy="2571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200" dirty="0">
                    <a:latin typeface="+mn-lt"/>
                  </a:rPr>
                  <a:t>RTU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980554" y="5601670"/>
              <a:ext cx="839973" cy="455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chemeClr val="tx1"/>
                  </a:solidFill>
                </a:rPr>
                <a:t>Controlled Process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27705" y="5601670"/>
              <a:ext cx="839973" cy="455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chemeClr val="tx1"/>
                  </a:solidFill>
                </a:rPr>
                <a:t>Controlled Process</a:t>
              </a: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5906671" y="3854161"/>
              <a:ext cx="1042988" cy="807224"/>
              <a:chOff x="4050506" y="4345926"/>
              <a:chExt cx="1042988" cy="807224"/>
            </a:xfrm>
          </p:grpSpPr>
          <p:sp>
            <p:nvSpPr>
              <p:cNvPr id="25643" name="Text Box 18"/>
              <p:cNvSpPr txBox="1">
                <a:spLocks noChangeArrowheads="1"/>
              </p:cNvSpPr>
              <p:nvPr/>
            </p:nvSpPr>
            <p:spPr bwMode="auto">
              <a:xfrm>
                <a:off x="4329986" y="4876151"/>
                <a:ext cx="48402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 sz="1200"/>
                  <a:t>PLC</a:t>
                </a:r>
              </a:p>
            </p:txBody>
          </p:sp>
          <p:pic>
            <p:nvPicPr>
              <p:cNvPr id="25644" name="Picture 24" descr="81543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0506" y="4345926"/>
                <a:ext cx="1042988" cy="53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849313" y="2921000"/>
            <a:ext cx="4381500" cy="2500313"/>
            <a:chOff x="850077" y="2920245"/>
            <a:chExt cx="4380319" cy="2501642"/>
          </a:xfrm>
        </p:grpSpPr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850077" y="2920245"/>
              <a:ext cx="4380319" cy="2242726"/>
              <a:chOff x="850077" y="2920245"/>
              <a:chExt cx="4380319" cy="2242726"/>
            </a:xfrm>
          </p:grpSpPr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850077" y="2920245"/>
                <a:ext cx="3721923" cy="2242726"/>
                <a:chOff x="1508473" y="2612480"/>
                <a:chExt cx="3721923" cy="2242726"/>
              </a:xfrm>
            </p:grpSpPr>
            <p:sp>
              <p:nvSpPr>
                <p:cNvPr id="55" name="Oval 54"/>
                <p:cNvSpPr/>
                <p:nvPr/>
              </p:nvSpPr>
              <p:spPr bwMode="auto">
                <a:xfrm>
                  <a:off x="1508473" y="2612480"/>
                  <a:ext cx="3721684" cy="2242741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ct val="50000"/>
                    </a:spcBef>
                    <a:defRPr/>
                  </a:pPr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562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flipH="1">
                  <a:off x="3369435" y="3197243"/>
                  <a:ext cx="880298" cy="954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27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flipH="1">
                  <a:off x="4120140" y="3197243"/>
                  <a:ext cx="880298" cy="954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2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flipH="1">
                  <a:off x="1851316" y="3197243"/>
                  <a:ext cx="880298" cy="954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2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flipH="1">
                  <a:off x="2602021" y="3197243"/>
                  <a:ext cx="880298" cy="954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30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1882518" y="4101257"/>
                  <a:ext cx="131350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200"/>
                    <a:t>Process Servers</a:t>
                  </a:r>
                </a:p>
              </p:txBody>
            </p:sp>
            <p:sp>
              <p:nvSpPr>
                <p:cNvPr id="25631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2913721" y="2643245"/>
                  <a:ext cx="1193506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200"/>
                    <a:t>(MS-Windows)</a:t>
                  </a:r>
                </a:p>
              </p:txBody>
            </p:sp>
            <p:sp>
              <p:nvSpPr>
                <p:cNvPr id="25632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3563021" y="4101257"/>
                  <a:ext cx="113414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200"/>
                    <a:t>Historians</a:t>
                  </a:r>
                </a:p>
                <a:p>
                  <a:r>
                    <a:rPr lang="en-GB" sz="1200"/>
                    <a:t>(data loggers)</a:t>
                  </a:r>
                </a:p>
              </p:txBody>
            </p:sp>
          </p:grpSp>
          <p:cxnSp>
            <p:nvCxnSpPr>
              <p:cNvPr id="25624" name="Straight Connector 73"/>
              <p:cNvCxnSpPr>
                <a:cxnSpLocks noChangeShapeType="1"/>
                <a:stCxn id="55" idx="5"/>
              </p:cNvCxnSpPr>
              <p:nvPr/>
            </p:nvCxnSpPr>
            <p:spPr bwMode="auto">
              <a:xfrm rot="16200000" flipH="1">
                <a:off x="4517566" y="4343901"/>
                <a:ext cx="222201" cy="1203459"/>
              </a:xfrm>
              <a:prstGeom prst="line">
                <a:avLst/>
              </a:prstGeom>
              <a:noFill/>
              <a:ln w="28575">
                <a:solidFill>
                  <a:srgbClr val="E70032"/>
                </a:solidFill>
                <a:round/>
                <a:headEnd/>
                <a:tailEnd/>
              </a:ln>
            </p:spPr>
          </p:cxnSp>
        </p:grpSp>
        <p:sp>
          <p:nvSpPr>
            <p:cNvPr id="25622" name="TextBox 85"/>
            <p:cNvSpPr txBox="1">
              <a:spLocks noChangeArrowheads="1"/>
            </p:cNvSpPr>
            <p:nvPr/>
          </p:nvSpPr>
          <p:spPr bwMode="auto">
            <a:xfrm>
              <a:off x="4026937" y="5021777"/>
              <a:ext cx="813043" cy="400110"/>
            </a:xfrm>
            <a:prstGeom prst="rect">
              <a:avLst/>
            </a:prstGeom>
            <a:solidFill>
              <a:srgbClr val="FFFFFF">
                <a:alpha val="788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/>
                <a:t>Proprietary</a:t>
              </a:r>
            </a:p>
            <a:p>
              <a:r>
                <a:rPr lang="en-GB" sz="1000"/>
                <a:t>protocols</a:t>
              </a:r>
            </a:p>
          </p:txBody>
        </p:sp>
      </p:grp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4027488" y="677863"/>
            <a:ext cx="4924425" cy="2665412"/>
            <a:chOff x="4026938" y="677518"/>
            <a:chExt cx="4925381" cy="2665190"/>
          </a:xfrm>
        </p:grpSpPr>
        <p:grpSp>
          <p:nvGrpSpPr>
            <p:cNvPr id="16" name="Group 92"/>
            <p:cNvGrpSpPr>
              <a:grpSpLocks/>
            </p:cNvGrpSpPr>
            <p:nvPr/>
          </p:nvGrpSpPr>
          <p:grpSpPr bwMode="auto">
            <a:xfrm>
              <a:off x="4026938" y="677518"/>
              <a:ext cx="4925381" cy="2571167"/>
              <a:chOff x="4026938" y="677518"/>
              <a:chExt cx="4925381" cy="2571167"/>
            </a:xfrm>
          </p:grpSpPr>
          <p:grpSp>
            <p:nvGrpSpPr>
              <p:cNvPr id="17" name="Group 65"/>
              <p:cNvGrpSpPr>
                <a:grpSpLocks/>
              </p:cNvGrpSpPr>
              <p:nvPr/>
            </p:nvGrpSpPr>
            <p:grpSpPr bwMode="auto">
              <a:xfrm>
                <a:off x="5230396" y="677518"/>
                <a:ext cx="3721923" cy="2242726"/>
                <a:chOff x="5230396" y="677518"/>
                <a:chExt cx="3721923" cy="2242726"/>
              </a:xfrm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5230497" y="677518"/>
                  <a:ext cx="3721822" cy="2242950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14400">
                    <a:lnSpc>
                      <a:spcPct val="90000"/>
                    </a:lnSpc>
                    <a:spcBef>
                      <a:spcPct val="50000"/>
                    </a:spcBef>
                    <a:defRPr/>
                  </a:pPr>
                  <a:endParaRPr lang="en-GB" sz="24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5617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613424" y="1138827"/>
                  <a:ext cx="1336235" cy="9799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618" name="Picture 5"/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136007" y="1138828"/>
                  <a:ext cx="1196654" cy="11966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619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5907147" y="2335481"/>
                  <a:ext cx="242551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200"/>
                    <a:t>(MS-Windows, embedded Linux)</a:t>
                  </a:r>
                </a:p>
              </p:txBody>
            </p:sp>
            <p:sp>
              <p:nvSpPr>
                <p:cNvPr id="2562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6069615" y="861828"/>
                  <a:ext cx="2023661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GB" sz="1200"/>
                    <a:t>Human Machine Interfaces</a:t>
                  </a:r>
                </a:p>
              </p:txBody>
            </p:sp>
          </p:grpSp>
          <p:cxnSp>
            <p:nvCxnSpPr>
              <p:cNvPr id="25614" name="Straight Connector 68"/>
              <p:cNvCxnSpPr>
                <a:cxnSpLocks noChangeShapeType="1"/>
                <a:stCxn id="55" idx="7"/>
                <a:endCxn id="56" idx="3"/>
              </p:cNvCxnSpPr>
              <p:nvPr/>
            </p:nvCxnSpPr>
            <p:spPr bwMode="auto">
              <a:xfrm rot="5400000" flipH="1" flipV="1">
                <a:off x="4572758" y="2045984"/>
                <a:ext cx="656881" cy="1748522"/>
              </a:xfrm>
              <a:prstGeom prst="line">
                <a:avLst/>
              </a:prstGeom>
              <a:noFill/>
              <a:ln w="28575">
                <a:solidFill>
                  <a:srgbClr val="E70032"/>
                </a:solidFill>
                <a:round/>
                <a:headEnd/>
                <a:tailEnd/>
              </a:ln>
            </p:spPr>
          </p:cxnSp>
          <p:pic>
            <p:nvPicPr>
              <p:cNvPr id="25615" name="Picture 6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90333" y="2518457"/>
                <a:ext cx="618531" cy="618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612" name="TextBox 87"/>
            <p:cNvSpPr txBox="1">
              <a:spLocks noChangeArrowheads="1"/>
            </p:cNvSpPr>
            <p:nvPr/>
          </p:nvSpPr>
          <p:spPr bwMode="auto">
            <a:xfrm>
              <a:off x="4738471" y="3096487"/>
              <a:ext cx="595623" cy="2462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/>
                <a:t>TCP/IP</a:t>
              </a:r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1338263" y="1447800"/>
            <a:ext cx="3892550" cy="917575"/>
            <a:chOff x="1338984" y="1447800"/>
            <a:chExt cx="3891412" cy="917154"/>
          </a:xfrm>
        </p:grpSpPr>
        <p:cxnSp>
          <p:nvCxnSpPr>
            <p:cNvPr id="25607" name="Straight Connector 77"/>
            <p:cNvCxnSpPr>
              <a:cxnSpLocks noChangeShapeType="1"/>
              <a:endCxn id="56" idx="2"/>
            </p:cNvCxnSpPr>
            <p:nvPr/>
          </p:nvCxnSpPr>
          <p:spPr bwMode="auto">
            <a:xfrm flipV="1">
              <a:off x="3139477" y="1798881"/>
              <a:ext cx="2090919" cy="1588"/>
            </a:xfrm>
            <a:prstGeom prst="line">
              <a:avLst/>
            </a:prstGeom>
            <a:noFill/>
            <a:ln w="28575">
              <a:solidFill>
                <a:srgbClr val="E70032"/>
              </a:solidFill>
              <a:round/>
              <a:headEnd type="triangle" w="med" len="lg"/>
              <a:tailEnd/>
            </a:ln>
          </p:spPr>
        </p:cxnSp>
        <p:pic>
          <p:nvPicPr>
            <p:cNvPr id="25608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1447800"/>
              <a:ext cx="618531" cy="618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TextBox 88"/>
            <p:cNvSpPr txBox="1">
              <a:spLocks noChangeArrowheads="1"/>
            </p:cNvSpPr>
            <p:nvPr/>
          </p:nvSpPr>
          <p:spPr bwMode="auto">
            <a:xfrm>
              <a:off x="1338984" y="1506493"/>
              <a:ext cx="1800493" cy="58477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600"/>
                <a:t>Office Automation</a:t>
              </a:r>
            </a:p>
            <a:p>
              <a:pPr algn="ctr"/>
              <a:r>
                <a:rPr lang="en-GB" sz="1600"/>
                <a:t>Network</a:t>
              </a:r>
            </a:p>
          </p:txBody>
        </p:sp>
        <p:sp>
          <p:nvSpPr>
            <p:cNvPr id="25610" name="TextBox 89"/>
            <p:cNvSpPr txBox="1">
              <a:spLocks noChangeArrowheads="1"/>
            </p:cNvSpPr>
            <p:nvPr/>
          </p:nvSpPr>
          <p:spPr bwMode="auto">
            <a:xfrm>
              <a:off x="3962400" y="2118733"/>
              <a:ext cx="595623" cy="2462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000"/>
                <a:t>TCP/IP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19600" y="2133600"/>
            <a:ext cx="4343400" cy="3248025"/>
            <a:chOff x="2784" y="1344"/>
            <a:chExt cx="2736" cy="2046"/>
          </a:xfrm>
        </p:grpSpPr>
        <p:pic>
          <p:nvPicPr>
            <p:cNvPr id="33800" name="Picture 6"/>
            <p:cNvPicPr>
              <a:picLocks noChangeAspect="1" noChangeArrowheads="1"/>
            </p:cNvPicPr>
            <p:nvPr/>
          </p:nvPicPr>
          <p:blipFill>
            <a:blip r:embed="rId4"/>
            <a:srcRect l="2135" r="2251"/>
            <a:stretch>
              <a:fillRect/>
            </a:stretch>
          </p:blipFill>
          <p:spPr bwMode="auto">
            <a:xfrm>
              <a:off x="2784" y="1344"/>
              <a:ext cx="2736" cy="2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 rot="-1111201">
              <a:off x="4772" y="2880"/>
              <a:ext cx="2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900">
                  <a:solidFill>
                    <a:schemeClr val="bg2"/>
                  </a:solidFill>
                </a:rPr>
                <a:t>PCN</a:t>
              </a:r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Conna</a:t>
            </a:r>
            <a:r>
              <a:rPr lang="fr-FR" dirty="0" smtClean="0"/>
              <a:t>ître son réseau</a:t>
            </a:r>
            <a:endParaRPr lang="fr-F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4114800" cy="4876800"/>
          </a:xfrm>
        </p:spPr>
        <p:txBody>
          <a:bodyPr/>
          <a:lstStyle/>
          <a:p>
            <a:r>
              <a:rPr lang="fr-FR" sz="2400" b="1" dirty="0" smtClean="0"/>
              <a:t>Connaissance</a:t>
            </a:r>
          </a:p>
          <a:p>
            <a:pPr lvl="1"/>
            <a:r>
              <a:rPr lang="fr-FR" sz="2000" dirty="0" smtClean="0"/>
              <a:t>Intrusions</a:t>
            </a:r>
          </a:p>
          <a:p>
            <a:pPr lvl="1"/>
            <a:r>
              <a:rPr lang="fr-FR" sz="2000" dirty="0" smtClean="0"/>
              <a:t>Identifier les </a:t>
            </a:r>
            <a:r>
              <a:rPr lang="fr-FR" sz="2000" dirty="0" err="1" smtClean="0"/>
              <a:t>assets</a:t>
            </a:r>
            <a:endParaRPr lang="fr-FR" sz="2000" dirty="0" smtClean="0"/>
          </a:p>
          <a:p>
            <a:pPr lvl="1"/>
            <a:r>
              <a:rPr lang="fr-FR" sz="2000" dirty="0" smtClean="0"/>
              <a:t>Contr</a:t>
            </a:r>
            <a:r>
              <a:rPr lang="fr-FR" sz="2000" dirty="0" smtClean="0"/>
              <a:t>ôler le comportement réseau</a:t>
            </a:r>
            <a:endParaRPr lang="fr-FR" sz="2000" dirty="0" smtClean="0"/>
          </a:p>
          <a:p>
            <a:r>
              <a:rPr lang="fr-FR" sz="2400" b="1" dirty="0" smtClean="0"/>
              <a:t>Blocage</a:t>
            </a:r>
          </a:p>
          <a:p>
            <a:pPr lvl="1"/>
            <a:r>
              <a:rPr lang="fr-FR" sz="2000" dirty="0" smtClean="0"/>
              <a:t>Blocage si possible</a:t>
            </a:r>
          </a:p>
          <a:p>
            <a:pPr lvl="1"/>
            <a:r>
              <a:rPr lang="fr-FR" sz="2000" dirty="0" smtClean="0"/>
              <a:t>Renforcer la configuration réseau</a:t>
            </a:r>
          </a:p>
          <a:p>
            <a:r>
              <a:rPr lang="fr-FR" dirty="0" smtClean="0"/>
              <a:t>Sourcefire dans ce contexte …</a:t>
            </a:r>
          </a:p>
          <a:p>
            <a:pPr lvl="1"/>
            <a:endParaRPr lang="fr-FR" sz="2000" dirty="0" smtClean="0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4564063" y="3422650"/>
            <a:ext cx="4122737" cy="957263"/>
          </a:xfrm>
          <a:prstGeom prst="line">
            <a:avLst/>
          </a:prstGeom>
          <a:noFill/>
          <a:ln w="12700">
            <a:solidFill>
              <a:srgbClr val="333333"/>
            </a:solidFill>
            <a:prstDash val="lgDash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281565" y="4723160"/>
            <a:ext cx="1421959" cy="5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Process control</a:t>
            </a:r>
          </a:p>
          <a:p>
            <a:pPr algn="r">
              <a:lnSpc>
                <a:spcPct val="90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network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7028925" y="2286177"/>
            <a:ext cx="1588521" cy="5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Office automation </a:t>
            </a:r>
          </a:p>
          <a:p>
            <a:pPr algn="r">
              <a:lnSpc>
                <a:spcPct val="90000"/>
              </a:lnSpc>
            </a:pPr>
            <a:r>
              <a:rPr lang="en-GB" sz="1400" dirty="0" smtClean="0">
                <a:solidFill>
                  <a:schemeClr val="bg2"/>
                </a:solidFill>
              </a:rPr>
              <a:t>network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801" grpId="0" animBg="1"/>
      <p:bldP spid="33802" grpId="0"/>
      <p:bldP spid="338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Détection </a:t>
            </a:r>
            <a:r>
              <a:rPr lang="fr-FR" smtClean="0"/>
              <a:t>d’intrusions</a:t>
            </a:r>
            <a:r>
              <a:rPr lang="fr-FR" smtClean="0"/>
              <a:t> </a:t>
            </a:r>
            <a:r>
              <a:rPr lang="fr-FR" smtClean="0"/>
              <a:t>/</a:t>
            </a:r>
            <a:r>
              <a:rPr lang="fr-FR" smtClean="0"/>
              <a:t> Snort</a:t>
            </a:r>
            <a:endParaRPr lang="fr-FR"/>
          </a:p>
        </p:txBody>
      </p:sp>
      <p:sp>
        <p:nvSpPr>
          <p:cNvPr id="35846" name="Rectangle 15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3733800" cy="4876800"/>
          </a:xfrm>
        </p:spPr>
        <p:txBody>
          <a:bodyPr/>
          <a:lstStyle/>
          <a:p>
            <a:r>
              <a:rPr lang="fr-FR" sz="2400" smtClean="0"/>
              <a:t>La</a:t>
            </a:r>
            <a:r>
              <a:rPr lang="fr-FR" sz="2400" smtClean="0"/>
              <a:t> </a:t>
            </a:r>
            <a:r>
              <a:rPr lang="fr-FR" sz="2400" smtClean="0"/>
              <a:t>détection</a:t>
            </a:r>
            <a:r>
              <a:rPr lang="fr-FR" sz="2400" smtClean="0"/>
              <a:t> </a:t>
            </a:r>
            <a:r>
              <a:rPr lang="fr-FR" sz="2400" smtClean="0"/>
              <a:t>est</a:t>
            </a:r>
            <a:r>
              <a:rPr lang="fr-FR" sz="2400" smtClean="0"/>
              <a:t> </a:t>
            </a:r>
            <a:r>
              <a:rPr lang="fr-FR" sz="2400" smtClean="0"/>
              <a:t>la</a:t>
            </a:r>
            <a:r>
              <a:rPr lang="fr-FR" sz="2400" smtClean="0"/>
              <a:t> clef</a:t>
            </a:r>
          </a:p>
          <a:p>
            <a:pPr lvl="1"/>
            <a:r>
              <a:rPr lang="fr-FR" sz="2000" smtClean="0"/>
              <a:t>Vulnerability-focus</a:t>
            </a:r>
          </a:p>
          <a:p>
            <a:pPr lvl="1"/>
            <a:r>
              <a:rPr lang="fr-FR" sz="2000" smtClean="0"/>
              <a:t>Faux</a:t>
            </a:r>
            <a:r>
              <a:rPr lang="fr-FR" sz="2000" smtClean="0"/>
              <a:t> </a:t>
            </a:r>
            <a:r>
              <a:rPr lang="fr-FR" sz="2000" smtClean="0"/>
              <a:t>negatifs</a:t>
            </a:r>
            <a:r>
              <a:rPr lang="fr-FR" sz="2000" smtClean="0"/>
              <a:t> vs</a:t>
            </a:r>
            <a:r>
              <a:rPr lang="fr-FR" sz="2000" smtClean="0"/>
              <a:t>.</a:t>
            </a:r>
            <a:r>
              <a:rPr lang="fr-FR" sz="2000" smtClean="0"/>
              <a:t> </a:t>
            </a:r>
            <a:r>
              <a:rPr lang="fr-FR" sz="2000" smtClean="0"/>
              <a:t>faux</a:t>
            </a:r>
            <a:r>
              <a:rPr lang="fr-FR" sz="2000" smtClean="0"/>
              <a:t> positifs</a:t>
            </a:r>
          </a:p>
          <a:p>
            <a:pPr lvl="1"/>
            <a:r>
              <a:rPr lang="fr-FR" sz="2000" smtClean="0"/>
              <a:t>Conna</a:t>
            </a:r>
            <a:r>
              <a:rPr lang="fr-FR" sz="2000" smtClean="0"/>
              <a:t>ître</a:t>
            </a:r>
            <a:r>
              <a:rPr lang="fr-FR" sz="2000" smtClean="0"/>
              <a:t> </a:t>
            </a:r>
            <a:r>
              <a:rPr lang="fr-FR" sz="2000" smtClean="0"/>
              <a:t>la</a:t>
            </a:r>
            <a:r>
              <a:rPr lang="fr-FR" sz="2000" smtClean="0"/>
              <a:t> </a:t>
            </a:r>
            <a:r>
              <a:rPr lang="fr-FR" sz="2000" smtClean="0"/>
              <a:t>cible</a:t>
            </a:r>
            <a:r>
              <a:rPr lang="fr-FR" sz="2000" smtClean="0"/>
              <a:t> </a:t>
            </a:r>
            <a:r>
              <a:rPr lang="fr-FR" sz="2000" smtClean="0"/>
              <a:t>est</a:t>
            </a:r>
            <a:r>
              <a:rPr lang="fr-FR" sz="2000" smtClean="0"/>
              <a:t> fondamental</a:t>
            </a:r>
            <a:endParaRPr lang="fr-FR" sz="2000" smtClean="0"/>
          </a:p>
          <a:p>
            <a:r>
              <a:rPr lang="fr-FR" sz="2400" smtClean="0"/>
              <a:t>La</a:t>
            </a:r>
            <a:r>
              <a:rPr lang="fr-FR" sz="2400" smtClean="0"/>
              <a:t> </a:t>
            </a:r>
            <a:r>
              <a:rPr lang="fr-FR" sz="2400" smtClean="0"/>
              <a:t>base</a:t>
            </a:r>
            <a:r>
              <a:rPr lang="fr-FR" sz="2400" smtClean="0"/>
              <a:t> </a:t>
            </a:r>
            <a:r>
              <a:rPr lang="fr-FR" sz="2400" smtClean="0"/>
              <a:t>de</a:t>
            </a:r>
            <a:r>
              <a:rPr lang="fr-FR" sz="2400" smtClean="0"/>
              <a:t> </a:t>
            </a:r>
            <a:r>
              <a:rPr lang="fr-FR" sz="2400" smtClean="0"/>
              <a:t>règles</a:t>
            </a:r>
            <a:r>
              <a:rPr lang="fr-FR" sz="2400" smtClean="0"/>
              <a:t> </a:t>
            </a:r>
            <a:r>
              <a:rPr lang="fr-FR" sz="2400" smtClean="0"/>
              <a:t>est</a:t>
            </a:r>
            <a:r>
              <a:rPr lang="fr-FR" sz="2400" smtClean="0"/>
              <a:t> fondamentale</a:t>
            </a:r>
          </a:p>
          <a:p>
            <a:pPr lvl="1"/>
            <a:r>
              <a:rPr lang="fr-FR" sz="2000" smtClean="0"/>
              <a:t>Qualité</a:t>
            </a:r>
            <a:r>
              <a:rPr lang="fr-FR" sz="2000" smtClean="0"/>
              <a:t> </a:t>
            </a:r>
            <a:r>
              <a:rPr lang="fr-FR" sz="2000" smtClean="0"/>
              <a:t>des</a:t>
            </a:r>
            <a:r>
              <a:rPr lang="fr-FR" sz="2000" smtClean="0"/>
              <a:t> règles</a:t>
            </a:r>
          </a:p>
          <a:p>
            <a:pPr lvl="1"/>
            <a:r>
              <a:rPr lang="fr-FR" sz="2000" smtClean="0"/>
              <a:t>Peut</a:t>
            </a:r>
            <a:r>
              <a:rPr lang="fr-FR" sz="2000" smtClean="0"/>
              <a:t> </a:t>
            </a:r>
            <a:r>
              <a:rPr lang="fr-FR" sz="2000" smtClean="0"/>
              <a:t>on</a:t>
            </a:r>
            <a:r>
              <a:rPr lang="fr-FR" sz="2000" smtClean="0"/>
              <a:t> </a:t>
            </a:r>
            <a:r>
              <a:rPr lang="fr-FR" sz="2000" smtClean="0"/>
              <a:t>créer</a:t>
            </a:r>
            <a:r>
              <a:rPr lang="fr-FR" sz="2000" smtClean="0"/>
              <a:t> </a:t>
            </a:r>
            <a:r>
              <a:rPr lang="fr-FR" sz="2000" smtClean="0"/>
              <a:t>ces</a:t>
            </a:r>
            <a:r>
              <a:rPr lang="fr-FR" sz="2000" smtClean="0"/>
              <a:t> </a:t>
            </a:r>
            <a:r>
              <a:rPr lang="fr-FR" sz="2000" smtClean="0"/>
              <a:t>propres</a:t>
            </a:r>
            <a:r>
              <a:rPr lang="fr-FR" sz="2000" smtClean="0"/>
              <a:t> règles?</a:t>
            </a:r>
            <a:endParaRPr lang="fr-FR" sz="200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66" y="1358722"/>
            <a:ext cx="4569866" cy="36704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Identification des assets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58900"/>
            <a:ext cx="4457700" cy="4876800"/>
          </a:xfrm>
        </p:spPr>
        <p:txBody>
          <a:bodyPr/>
          <a:lstStyle/>
          <a:p>
            <a:r>
              <a:rPr lang="fr-FR" smtClean="0"/>
              <a:t>Manuellement</a:t>
            </a:r>
          </a:p>
          <a:p>
            <a:r>
              <a:rPr lang="fr-FR" smtClean="0"/>
              <a:t>Depuis</a:t>
            </a:r>
            <a:r>
              <a:rPr lang="fr-FR" smtClean="0"/>
              <a:t> </a:t>
            </a:r>
            <a:r>
              <a:rPr lang="fr-FR" smtClean="0"/>
              <a:t>une</a:t>
            </a:r>
            <a:r>
              <a:rPr lang="fr-FR" smtClean="0"/>
              <a:t> </a:t>
            </a:r>
            <a:r>
              <a:rPr lang="fr-FR" smtClean="0"/>
              <a:t>source</a:t>
            </a:r>
            <a:r>
              <a:rPr lang="fr-FR" smtClean="0"/>
              <a:t> existante</a:t>
            </a:r>
          </a:p>
          <a:p>
            <a:r>
              <a:rPr lang="fr-FR" smtClean="0"/>
              <a:t>Scanner</a:t>
            </a:r>
            <a:r>
              <a:rPr lang="fr-FR" smtClean="0"/>
              <a:t> </a:t>
            </a:r>
            <a:r>
              <a:rPr lang="fr-FR" smtClean="0"/>
              <a:t>le</a:t>
            </a:r>
            <a:r>
              <a:rPr lang="fr-FR" smtClean="0"/>
              <a:t> réseau</a:t>
            </a:r>
          </a:p>
          <a:p>
            <a:r>
              <a:rPr lang="fr-FR" smtClean="0"/>
              <a:t>Découverte</a:t>
            </a:r>
            <a:r>
              <a:rPr lang="fr-FR" smtClean="0"/>
              <a:t> passive</a:t>
            </a:r>
          </a:p>
          <a:p>
            <a:endParaRPr lang="fr-FR"/>
          </a:p>
        </p:txBody>
      </p:sp>
      <p:pic>
        <p:nvPicPr>
          <p:cNvPr id="4" name="Picture 3" descr="network invento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55506"/>
            <a:ext cx="3582568" cy="50119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Scan</a:t>
            </a:r>
            <a:r>
              <a:rPr lang="fr-FR" smtClean="0"/>
              <a:t> actif</a:t>
            </a:r>
            <a:endParaRPr lang="fr-FR"/>
          </a:p>
        </p:txBody>
      </p:sp>
      <p:sp>
        <p:nvSpPr>
          <p:cNvPr id="36" name="TextBox 35"/>
          <p:cNvSpPr txBox="1"/>
          <p:nvPr/>
        </p:nvSpPr>
        <p:spPr>
          <a:xfrm>
            <a:off x="2972832" y="5440396"/>
            <a:ext cx="326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600" smtClean="0"/>
              <a:t>Pas</a:t>
            </a:r>
            <a:r>
              <a:rPr lang="fr-FR" sz="3600" smtClean="0"/>
              <a:t> </a:t>
            </a:r>
            <a:r>
              <a:rPr lang="fr-FR" sz="3600" smtClean="0"/>
              <a:t>une</a:t>
            </a:r>
            <a:r>
              <a:rPr lang="fr-FR" sz="3600" smtClean="0"/>
              <a:t> option</a:t>
            </a:r>
            <a:endParaRPr lang="fr-FR" sz="3600"/>
          </a:p>
        </p:txBody>
      </p:sp>
      <p:pic>
        <p:nvPicPr>
          <p:cNvPr id="10" name="Picture 9" descr="slide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366963"/>
            <a:ext cx="8372476" cy="24288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CERN tests reveal security flaws with industrial networked </a:t>
            </a:r>
            <a:r>
              <a:rPr lang="en-US" sz="1600" b="1" dirty="0" smtClean="0"/>
              <a:t>devices</a:t>
            </a:r>
            <a:endParaRPr lang="en-US" dirty="0" smtClean="0"/>
          </a:p>
          <a:p>
            <a:pPr>
              <a:buNone/>
            </a:pPr>
            <a:r>
              <a:rPr lang="en-US" sz="1600" b="1" dirty="0" smtClean="0"/>
              <a:t>Putting control systems to the </a:t>
            </a:r>
            <a:r>
              <a:rPr lang="en-US" sz="1600" b="1" dirty="0" err="1" smtClean="0"/>
              <a:t>test </a:t>
            </a:r>
            <a:r>
              <a:rPr lang="en-US" sz="1600" dirty="0" err="1" smtClean="0"/>
              <a:t>Within</a:t>
            </a:r>
            <a:r>
              <a:rPr lang="en-US" sz="1600" dirty="0" smtClean="0"/>
              <a:t> the framework of its Test stand On Control System Security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(</a:t>
            </a:r>
            <a:r>
              <a:rPr lang="en-US" sz="1600" dirty="0" err="1" smtClean="0"/>
              <a:t>TOCSSiC</a:t>
            </a:r>
            <a:r>
              <a:rPr lang="en-US" sz="1600" dirty="0" smtClean="0"/>
              <a:t>), CERN has tested the cyber-security resilience of a set of automation systems - from here onwards denoted by 'PLC', since it was mostly </a:t>
            </a:r>
            <a:r>
              <a:rPr lang="en-US" sz="1600" dirty="0" err="1" smtClean="0"/>
              <a:t>PLCs</a:t>
            </a:r>
            <a:r>
              <a:rPr lang="en-US" sz="1600" dirty="0" smtClean="0"/>
              <a:t> that have been tested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. The corresponding vulnerability tests were been conducted with the two software packages, Nessus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and Netwox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, which are freely available via the Internet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Dr Stefan </a:t>
            </a:r>
            <a:r>
              <a:rPr lang="en-US" sz="1600" b="1" dirty="0" err="1" smtClean="0"/>
              <a:t>Lüders</a:t>
            </a:r>
            <a:r>
              <a:rPr lang="en-US" sz="1600" b="1" dirty="0" smtClean="0"/>
              <a:t> is coordinating the cyber-security of control systems at CERN, CERN IT, Controls Group, Geneva, Switzerland </a:t>
            </a:r>
            <a:endParaRPr lang="en-US" sz="1600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Scan</a:t>
            </a:r>
            <a:r>
              <a:rPr lang="fr-FR" smtClean="0"/>
              <a:t> </a:t>
            </a:r>
            <a:r>
              <a:rPr lang="fr-FR" smtClean="0"/>
              <a:t>actif</a:t>
            </a:r>
            <a:r>
              <a:rPr lang="fr-FR" smtClean="0"/>
              <a:t> =</a:t>
            </a:r>
            <a:r>
              <a:rPr lang="fr-FR" smtClean="0"/>
              <a:t>&gt;</a:t>
            </a:r>
            <a:r>
              <a:rPr lang="fr-FR" smtClean="0"/>
              <a:t> </a:t>
            </a:r>
            <a:r>
              <a:rPr lang="fr-FR" smtClean="0"/>
              <a:t>un</a:t>
            </a:r>
            <a:r>
              <a:rPr lang="fr-FR" smtClean="0"/>
              <a:t> exemple</a:t>
            </a:r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0" y="3429000"/>
            <a:ext cx="4254500" cy="193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123" y="6255820"/>
            <a:ext cx="55424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900" dirty="0" smtClean="0"/>
              <a:t>http://</a:t>
            </a:r>
            <a:r>
              <a:rPr lang="en-US" sz="900" dirty="0" err="1" smtClean="0"/>
              <a:t>www.iebmedia.com/index.php?id</a:t>
            </a:r>
            <a:r>
              <a:rPr lang="en-US" sz="900" dirty="0" smtClean="0"/>
              <a:t>=5252&amp;parentid=74&amp;themeid=255&amp;hft=35&amp;showdetail=</a:t>
            </a:r>
            <a:r>
              <a:rPr lang="en-US" sz="900" dirty="0" err="1" smtClean="0"/>
              <a:t>true&amp;bb</a:t>
            </a:r>
            <a:r>
              <a:rPr lang="en-US" sz="900" dirty="0" smtClean="0"/>
              <a:t>=</a:t>
            </a:r>
            <a:r>
              <a:rPr lang="en-US" sz="900" dirty="0" smtClean="0"/>
              <a:t>1</a:t>
            </a:r>
            <a:endParaRPr lang="en-US" sz="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4416" y="1298345"/>
            <a:ext cx="4139584" cy="4965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3" name="Rectangle 7"/>
          <p:cNvSpPr>
            <a:spLocks noGrp="1" noChangeArrowheads="1"/>
          </p:cNvSpPr>
          <p:nvPr>
            <p:ph type="title"/>
          </p:nvPr>
        </p:nvSpPr>
        <p:spPr>
          <a:xfrm>
            <a:off x="880023" y="564819"/>
            <a:ext cx="6554763" cy="685800"/>
          </a:xfrm>
        </p:spPr>
        <p:txBody>
          <a:bodyPr rIns="116994" anchor="ctr">
            <a:normAutofit fontScale="90000"/>
          </a:bodyPr>
          <a:lstStyle/>
          <a:p>
            <a:pPr marL="57150" eaLnBrk="1" hangingPunct="1"/>
            <a:r>
              <a:rPr lang="fr-FR" dirty="0" smtClean="0"/>
              <a:t>Découverte passive / RNA</a:t>
            </a:r>
            <a:br>
              <a:rPr lang="fr-FR" dirty="0" smtClean="0"/>
            </a:br>
            <a:endParaRPr lang="fr-FR" dirty="0">
              <a:ea typeface="ヒラギノ角ゴ ProN W3" pitchFamily="-112" charset="-128"/>
              <a:cs typeface="ヒラギノ角ゴ ProN W3" pitchFamily="-112" charset="-128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idx="1"/>
          </p:nvPr>
        </p:nvSpPr>
        <p:spPr>
          <a:xfrm>
            <a:off x="411163" y="1374775"/>
            <a:ext cx="4330700" cy="4949825"/>
          </a:xfrm>
        </p:spPr>
        <p:txBody>
          <a:bodyPr rIns="116994"/>
          <a:lstStyle/>
          <a:p>
            <a:pPr marL="382588" eaLnBrk="1" hangingPunct="1">
              <a:lnSpc>
                <a:spcPct val="80000"/>
              </a:lnSpc>
              <a:spcBef>
                <a:spcPts val="2400"/>
              </a:spcBef>
              <a:spcAft>
                <a:spcPts val="3000"/>
              </a:spcAft>
            </a:pPr>
            <a:r>
              <a:rPr lang="fr-FR" smtClean="0"/>
              <a:t>Fingerprint</a:t>
            </a:r>
            <a:r>
              <a:rPr lang="fr-FR" smtClean="0"/>
              <a:t> réseau</a:t>
            </a:r>
          </a:p>
          <a:p>
            <a:pPr marL="382588" eaLnBrk="1" hangingPunct="1">
              <a:lnSpc>
                <a:spcPct val="80000"/>
              </a:lnSpc>
              <a:spcAft>
                <a:spcPts val="3000"/>
              </a:spcAft>
            </a:pPr>
            <a:r>
              <a:rPr lang="fr-FR" sz="2700" smtClean="0"/>
              <a:t>Zéro</a:t>
            </a:r>
            <a:r>
              <a:rPr lang="fr-FR" sz="2700" smtClean="0"/>
              <a:t> </a:t>
            </a:r>
            <a:r>
              <a:rPr lang="fr-FR" sz="2700" smtClean="0"/>
              <a:t>impact</a:t>
            </a:r>
            <a:r>
              <a:rPr lang="fr-FR" sz="2700" smtClean="0"/>
              <a:t> </a:t>
            </a:r>
          </a:p>
          <a:p>
            <a:pPr marL="382588" eaLnBrk="1" hangingPunct="1">
              <a:lnSpc>
                <a:spcPct val="80000"/>
              </a:lnSpc>
              <a:spcAft>
                <a:spcPts val="3000"/>
              </a:spcAft>
            </a:pPr>
            <a:r>
              <a:rPr lang="fr-FR" sz="2700" smtClean="0"/>
              <a:t>Temps</a:t>
            </a:r>
            <a:r>
              <a:rPr lang="fr-FR" sz="2700" smtClean="0"/>
              <a:t> réel</a:t>
            </a:r>
            <a:r>
              <a:rPr lang="fr-FR" sz="2700" smtClean="0"/>
              <a:t>,</a:t>
            </a:r>
            <a:r>
              <a:rPr lang="fr-FR" sz="2700" smtClean="0"/>
              <a:t> </a:t>
            </a:r>
            <a:r>
              <a:rPr lang="fr-FR" sz="2700" smtClean="0"/>
              <a:t>et</a:t>
            </a:r>
            <a:r>
              <a:rPr lang="fr-FR" sz="2700" smtClean="0"/>
              <a:t> </a:t>
            </a:r>
            <a:r>
              <a:rPr lang="fr-FR" sz="2700" smtClean="0"/>
              <a:t>non</a:t>
            </a:r>
            <a:r>
              <a:rPr lang="fr-FR" sz="2700" smtClean="0"/>
              <a:t> périodique</a:t>
            </a:r>
          </a:p>
          <a:p>
            <a:pPr marL="382588" eaLnBrk="1" hangingPunct="1">
              <a:lnSpc>
                <a:spcPct val="80000"/>
              </a:lnSpc>
              <a:spcAft>
                <a:spcPts val="3000"/>
              </a:spcAft>
            </a:pPr>
            <a:r>
              <a:rPr lang="fr-FR" sz="2700" smtClean="0"/>
              <a:t>Impossible</a:t>
            </a:r>
            <a:r>
              <a:rPr lang="fr-FR" sz="2700" smtClean="0"/>
              <a:t> </a:t>
            </a:r>
            <a:r>
              <a:rPr lang="fr-FR" sz="2700" smtClean="0"/>
              <a:t>à</a:t>
            </a:r>
            <a:r>
              <a:rPr lang="fr-FR" sz="2700" smtClean="0"/>
              <a:t> évader</a:t>
            </a:r>
            <a:endParaRPr lang="fr-FR" sz="27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193230" y="5318891"/>
            <a:ext cx="1275829" cy="843784"/>
            <a:chOff x="621730" y="5318891"/>
            <a:chExt cx="1275829" cy="843784"/>
          </a:xfrm>
        </p:grpSpPr>
        <p:sp>
          <p:nvSpPr>
            <p:cNvPr id="58377" name="Rectangle 8"/>
            <p:cNvSpPr>
              <a:spLocks/>
            </p:cNvSpPr>
            <p:nvPr/>
          </p:nvSpPr>
          <p:spPr bwMode="auto">
            <a:xfrm>
              <a:off x="621730" y="5725158"/>
              <a:ext cx="1275829" cy="437517"/>
            </a:xfrm>
            <a:prstGeom prst="rect">
              <a:avLst/>
            </a:prstGeom>
            <a:gradFill rotWithShape="0">
              <a:gsLst>
                <a:gs pos="0">
                  <a:srgbClr val="F7DA0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Actionable </a:t>
              </a:r>
            </a:p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Event</a:t>
              </a:r>
              <a:endParaRPr lang="en-US" sz="1100" b="1" dirty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Arial" pitchFamily="-112" charset="0"/>
              </a:endParaRPr>
            </a:p>
          </p:txBody>
        </p:sp>
        <p:sp>
          <p:nvSpPr>
            <p:cNvPr id="58382" name="Line 13"/>
            <p:cNvSpPr>
              <a:spLocks noChangeShapeType="1"/>
            </p:cNvSpPr>
            <p:nvPr/>
          </p:nvSpPr>
          <p:spPr bwMode="auto">
            <a:xfrm flipH="1">
              <a:off x="1254622" y="5318891"/>
              <a:ext cx="0" cy="409615"/>
            </a:xfrm>
            <a:prstGeom prst="line">
              <a:avLst/>
            </a:prstGeom>
            <a:noFill/>
            <a:ln w="12700">
              <a:solidFill>
                <a:srgbClr val="B71407"/>
              </a:solidFill>
              <a:round/>
              <a:headEnd/>
              <a:tailEnd type="triangle" w="med" len="med"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928688" y="1501775"/>
            <a:ext cx="1540371" cy="3766891"/>
            <a:chOff x="357188" y="1501775"/>
            <a:chExt cx="1540371" cy="3766891"/>
          </a:xfrm>
        </p:grpSpPr>
        <p:sp>
          <p:nvSpPr>
            <p:cNvPr id="58375" name="Rectangle 6"/>
            <p:cNvSpPr>
              <a:spLocks/>
            </p:cNvSpPr>
            <p:nvPr/>
          </p:nvSpPr>
          <p:spPr bwMode="auto">
            <a:xfrm>
              <a:off x="621730" y="2602265"/>
              <a:ext cx="1275829" cy="437517"/>
            </a:xfrm>
            <a:prstGeom prst="rect">
              <a:avLst/>
            </a:prstGeom>
            <a:gradFill rotWithShape="0">
              <a:gsLst>
                <a:gs pos="0">
                  <a:srgbClr val="F7DA0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Create </a:t>
              </a:r>
            </a:p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Baseline</a:t>
              </a:r>
              <a:endParaRPr lang="en-US" sz="1100" b="1" dirty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Arial" pitchFamily="-112" charset="0"/>
              </a:endParaRPr>
            </a:p>
          </p:txBody>
        </p:sp>
        <p:sp>
          <p:nvSpPr>
            <p:cNvPr id="58376" name="Rectangle 7"/>
            <p:cNvSpPr>
              <a:spLocks/>
            </p:cNvSpPr>
            <p:nvPr/>
          </p:nvSpPr>
          <p:spPr bwMode="auto">
            <a:xfrm>
              <a:off x="621730" y="1501775"/>
              <a:ext cx="1275829" cy="41742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Sample real</a:t>
              </a:r>
              <a:r>
                <a:rPr lang="en-US" sz="1100" b="1" dirty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-time</a:t>
              </a:r>
              <a:endParaRPr lang="en-US" sz="1100" b="1" dirty="0" smtClean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Arial" pitchFamily="-112" charset="0"/>
              </a:endParaRPr>
            </a:p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Network </a:t>
              </a:r>
              <a:r>
                <a:rPr lang="en-US" sz="1100" b="1" dirty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m</a:t>
              </a: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ap</a:t>
              </a:r>
              <a:endParaRPr lang="en-US" sz="1100" b="1" dirty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Arial" pitchFamily="-112" charset="0"/>
              </a:endParaRPr>
            </a:p>
          </p:txBody>
        </p:sp>
        <p:sp>
          <p:nvSpPr>
            <p:cNvPr id="58378" name="Rectangle 9"/>
            <p:cNvSpPr>
              <a:spLocks/>
            </p:cNvSpPr>
            <p:nvPr/>
          </p:nvSpPr>
          <p:spPr bwMode="auto">
            <a:xfrm>
              <a:off x="621730" y="3712801"/>
              <a:ext cx="1275829" cy="4185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Compliance </a:t>
              </a:r>
            </a:p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Map</a:t>
              </a:r>
            </a:p>
          </p:txBody>
        </p:sp>
        <p:sp>
          <p:nvSpPr>
            <p:cNvPr id="58380" name="Line 11"/>
            <p:cNvSpPr>
              <a:spLocks noChangeShapeType="1"/>
            </p:cNvSpPr>
            <p:nvPr/>
          </p:nvSpPr>
          <p:spPr bwMode="auto">
            <a:xfrm flipH="1">
              <a:off x="1254622" y="1999563"/>
              <a:ext cx="2232" cy="603819"/>
            </a:xfrm>
            <a:prstGeom prst="line">
              <a:avLst/>
            </a:prstGeom>
            <a:noFill/>
            <a:ln w="12700">
              <a:solidFill>
                <a:srgbClr val="B71407"/>
              </a:solidFill>
              <a:round/>
              <a:headEnd/>
              <a:tailEnd type="triangle" w="med" len="med"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/>
            </a:p>
          </p:txBody>
        </p:sp>
        <p:sp>
          <p:nvSpPr>
            <p:cNvPr id="58381" name="Line 12"/>
            <p:cNvSpPr>
              <a:spLocks noChangeShapeType="1"/>
            </p:cNvSpPr>
            <p:nvPr/>
          </p:nvSpPr>
          <p:spPr bwMode="auto">
            <a:xfrm flipH="1">
              <a:off x="1254622" y="3111214"/>
              <a:ext cx="2232" cy="602703"/>
            </a:xfrm>
            <a:prstGeom prst="line">
              <a:avLst/>
            </a:prstGeom>
            <a:noFill/>
            <a:ln w="12700">
              <a:solidFill>
                <a:srgbClr val="B71407"/>
              </a:solidFill>
              <a:round/>
              <a:headEnd/>
              <a:tailEnd type="triangle" w="med" len="med"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/>
            </a:p>
          </p:txBody>
        </p:sp>
        <p:sp>
          <p:nvSpPr>
            <p:cNvPr id="58384" name="Rectangle 15"/>
            <p:cNvSpPr>
              <a:spLocks/>
            </p:cNvSpPr>
            <p:nvPr/>
          </p:nvSpPr>
          <p:spPr bwMode="auto">
            <a:xfrm>
              <a:off x="620614" y="4813291"/>
              <a:ext cx="1276945" cy="455375"/>
            </a:xfrm>
            <a:prstGeom prst="rect">
              <a:avLst/>
            </a:prstGeom>
            <a:gradFill rotWithShape="0">
              <a:gsLst>
                <a:gs pos="0">
                  <a:srgbClr val="F7DA06"/>
                </a:gs>
                <a:gs pos="100000">
                  <a:srgbClr val="FFFFFF"/>
                </a:gs>
              </a:gsLst>
              <a:lin ang="27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 marL="39688" defTabSz="642938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b="1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  <a:sym typeface="Arial" pitchFamily="-112" charset="0"/>
                </a:rPr>
                <a:t>Compare for differences</a:t>
              </a:r>
              <a:endParaRPr lang="en-US" sz="1100" b="1" dirty="0">
                <a:solidFill>
                  <a:srgbClr val="000000"/>
                </a:solidFill>
                <a:ea typeface="Arial" pitchFamily="-112" charset="0"/>
                <a:cs typeface="Arial" pitchFamily="-112" charset="0"/>
                <a:sym typeface="Arial" pitchFamily="-112" charset="0"/>
              </a:endParaRPr>
            </a:p>
          </p:txBody>
        </p:sp>
        <p:sp>
          <p:nvSpPr>
            <p:cNvPr id="58385" name="Line 16"/>
            <p:cNvSpPr>
              <a:spLocks noChangeShapeType="1"/>
            </p:cNvSpPr>
            <p:nvPr/>
          </p:nvSpPr>
          <p:spPr bwMode="auto">
            <a:xfrm flipH="1">
              <a:off x="1255738" y="4211704"/>
              <a:ext cx="1116" cy="609399"/>
            </a:xfrm>
            <a:prstGeom prst="line">
              <a:avLst/>
            </a:prstGeom>
            <a:noFill/>
            <a:ln w="12700">
              <a:solidFill>
                <a:srgbClr val="B71407"/>
              </a:solidFill>
              <a:round/>
              <a:headEnd/>
              <a:tailEnd type="triangle" w="med" len="med"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/>
            </a:p>
          </p:txBody>
        </p:sp>
        <p:sp>
          <p:nvSpPr>
            <p:cNvPr id="58386" name="AutoShape 17"/>
            <p:cNvSpPr>
              <a:spLocks/>
            </p:cNvSpPr>
            <p:nvPr/>
          </p:nvSpPr>
          <p:spPr bwMode="auto">
            <a:xfrm>
              <a:off x="357188" y="1751785"/>
              <a:ext cx="231056" cy="320771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45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>
              <a:solidFill>
                <a:srgbClr val="B71407"/>
              </a:solidFill>
              <a:miter lim="800000"/>
              <a:headEnd/>
              <a:tailEnd type="triangle" w="med" len="med"/>
            </a:ln>
          </p:spPr>
          <p:txBody>
            <a:bodyPr lIns="0" tIns="0" rIns="6982" bIns="0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en-GB"/>
            </a:p>
          </p:txBody>
        </p:sp>
      </p:grpSp>
      <p:sp>
        <p:nvSpPr>
          <p:cNvPr id="58373" name="Rectangle 18"/>
          <p:cNvSpPr>
            <a:spLocks noGrp="1" noChangeArrowheads="1"/>
          </p:cNvSpPr>
          <p:nvPr>
            <p:ph type="title"/>
          </p:nvPr>
        </p:nvSpPr>
        <p:spPr/>
        <p:txBody>
          <a:bodyPr rIns="116994" anchor="ctr"/>
          <a:lstStyle/>
          <a:p>
            <a:pPr marL="57150" eaLnBrk="1" hangingPunct="1"/>
            <a:r>
              <a:rPr lang="en-US" dirty="0" smtClean="0"/>
              <a:t>Monitoring de configurations</a:t>
            </a:r>
            <a:endParaRPr lang="en-US" dirty="0">
              <a:ea typeface="ヒラギノ角ゴ ProN W3" pitchFamily="-112" charset="-128"/>
              <a:cs typeface="ヒラギノ角ゴ ProN W3" pitchFamily="-112" charset="-128"/>
            </a:endParaRPr>
          </a:p>
        </p:txBody>
      </p:sp>
      <p:pic>
        <p:nvPicPr>
          <p:cNvPr id="21" name="Picture 20" descr="snort bl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742" y="1206500"/>
            <a:ext cx="5818258" cy="4372803"/>
          </a:xfrm>
          <a:prstGeom prst="rect">
            <a:avLst/>
          </a:prstGeom>
        </p:spPr>
      </p:pic>
      <p:pic>
        <p:nvPicPr>
          <p:cNvPr id="19" name="Picture 18" descr="snort bl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742" y="1206500"/>
            <a:ext cx="5818258" cy="43728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/>
          <p:nvPr/>
        </p:nvSpPr>
        <p:spPr bwMode="auto">
          <a:xfrm>
            <a:off x="5230813" y="4041775"/>
            <a:ext cx="3721100" cy="224313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Défendre </a:t>
            </a:r>
            <a:r>
              <a:rPr lang="fr-FR" smtClean="0"/>
              <a:t>son</a:t>
            </a:r>
            <a:r>
              <a:rPr lang="fr-FR" smtClean="0"/>
              <a:t> </a:t>
            </a:r>
            <a:r>
              <a:rPr lang="fr-FR" smtClean="0"/>
              <a:t>réseau</a:t>
            </a:r>
            <a:r>
              <a:rPr lang="fr-FR" smtClean="0"/>
              <a:t> PCN</a:t>
            </a:r>
            <a:endParaRPr lang="fr-FR" smtClean="0"/>
          </a:p>
        </p:txBody>
      </p:sp>
      <p:grpSp>
        <p:nvGrpSpPr>
          <p:cNvPr id="2" name="Group 23"/>
          <p:cNvGrpSpPr/>
          <p:nvPr/>
        </p:nvGrpSpPr>
        <p:grpSpPr>
          <a:xfrm>
            <a:off x="5230396" y="4688432"/>
            <a:ext cx="828675" cy="790575"/>
            <a:chOff x="7489996" y="2936492"/>
            <a:chExt cx="828675" cy="790575"/>
          </a:xfrm>
          <a:noFill/>
        </p:grpSpPr>
        <p:pic>
          <p:nvPicPr>
            <p:cNvPr id="10" name="Picture 20" descr="Aaeon_AEC-6810_Embedded_Controll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9996" y="2936492"/>
              <a:ext cx="828675" cy="736600"/>
            </a:xfrm>
            <a:prstGeom prst="rect">
              <a:avLst/>
            </a:prstGeom>
            <a:grpFill/>
          </p:spPr>
        </p:pic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7669384" y="3469892"/>
              <a:ext cx="496887" cy="257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+mn-lt"/>
                </a:rPr>
                <a:t>RTU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7289673" y="3852147"/>
            <a:ext cx="1042988" cy="807224"/>
            <a:chOff x="4050506" y="4345926"/>
            <a:chExt cx="1042988" cy="807224"/>
          </a:xfrm>
          <a:noFill/>
        </p:grpSpPr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4329986" y="4876151"/>
              <a:ext cx="484027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+mn-lt"/>
                </a:rPr>
                <a:t>PLC</a:t>
              </a:r>
            </a:p>
          </p:txBody>
        </p:sp>
        <p:pic>
          <p:nvPicPr>
            <p:cNvPr id="12" name="Picture 24" descr="8154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506" y="4345926"/>
              <a:ext cx="1042988" cy="530225"/>
            </a:xfrm>
            <a:prstGeom prst="rect">
              <a:avLst/>
            </a:prstGeom>
            <a:grpFill/>
          </p:spPr>
        </p:pic>
      </p:grpSp>
      <p:sp>
        <p:nvSpPr>
          <p:cNvPr id="25" name="Rectangle 24"/>
          <p:cNvSpPr/>
          <p:nvPr/>
        </p:nvSpPr>
        <p:spPr>
          <a:xfrm>
            <a:off x="5230813" y="5602288"/>
            <a:ext cx="838200" cy="455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Controlled Process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6318250" y="6030913"/>
            <a:ext cx="1552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</a:rPr>
              <a:t>Sensors + actuators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6627502" y="4688432"/>
            <a:ext cx="828675" cy="790575"/>
            <a:chOff x="7489996" y="2936492"/>
            <a:chExt cx="828675" cy="790575"/>
          </a:xfrm>
          <a:noFill/>
        </p:grpSpPr>
        <p:pic>
          <p:nvPicPr>
            <p:cNvPr id="31" name="Picture 20" descr="Aaeon_AEC-6810_Embedded_Controll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9996" y="2936492"/>
              <a:ext cx="828675" cy="736600"/>
            </a:xfrm>
            <a:prstGeom prst="rect">
              <a:avLst/>
            </a:prstGeom>
            <a:grpFill/>
          </p:spPr>
        </p:pic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7669384" y="3469892"/>
              <a:ext cx="496887" cy="257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+mn-lt"/>
                </a:rPr>
                <a:t>RTU</a:t>
              </a: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991576" y="4688432"/>
            <a:ext cx="828675" cy="790575"/>
            <a:chOff x="7489996" y="2936492"/>
            <a:chExt cx="828675" cy="790575"/>
          </a:xfrm>
          <a:noFill/>
        </p:grpSpPr>
        <p:pic>
          <p:nvPicPr>
            <p:cNvPr id="35" name="Picture 20" descr="Aaeon_AEC-6810_Embedded_Controlle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9996" y="2936492"/>
              <a:ext cx="828675" cy="736600"/>
            </a:xfrm>
            <a:prstGeom prst="rect">
              <a:avLst/>
            </a:prstGeom>
            <a:grpFill/>
          </p:spPr>
        </p:pic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7669384" y="3469892"/>
              <a:ext cx="496887" cy="2571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200" dirty="0">
                  <a:latin typeface="+mn-lt"/>
                </a:rPr>
                <a:t>RTU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7980363" y="5602288"/>
            <a:ext cx="839787" cy="455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Controlled Process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27813" y="5602288"/>
            <a:ext cx="839787" cy="455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chemeClr val="tx1"/>
                </a:solidFill>
              </a:rPr>
              <a:t>Controlled Process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907088" y="3854450"/>
            <a:ext cx="1042987" cy="806450"/>
            <a:chOff x="4050506" y="4345926"/>
            <a:chExt cx="1042988" cy="807224"/>
          </a:xfrm>
        </p:grpSpPr>
        <p:sp>
          <p:nvSpPr>
            <p:cNvPr id="26664" name="Text Box 18"/>
            <p:cNvSpPr txBox="1">
              <a:spLocks noChangeArrowheads="1"/>
            </p:cNvSpPr>
            <p:nvPr/>
          </p:nvSpPr>
          <p:spPr bwMode="auto">
            <a:xfrm>
              <a:off x="4329986" y="4876151"/>
              <a:ext cx="4840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200"/>
                <a:t>PLC</a:t>
              </a:r>
            </a:p>
          </p:txBody>
        </p:sp>
        <p:pic>
          <p:nvPicPr>
            <p:cNvPr id="26665" name="Picture 24" descr="81543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506" y="4345926"/>
              <a:ext cx="1042988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849313" y="2921000"/>
            <a:ext cx="3722687" cy="2241550"/>
            <a:chOff x="1508473" y="2612480"/>
            <a:chExt cx="3721923" cy="2242726"/>
          </a:xfrm>
        </p:grpSpPr>
        <p:sp>
          <p:nvSpPr>
            <p:cNvPr id="55" name="Oval 54"/>
            <p:cNvSpPr/>
            <p:nvPr/>
          </p:nvSpPr>
          <p:spPr bwMode="auto">
            <a:xfrm>
              <a:off x="1508473" y="2612480"/>
              <a:ext cx="3721923" cy="224272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GB" sz="2400" dirty="0">
                <a:solidFill>
                  <a:schemeClr val="tx1"/>
                </a:solidFill>
              </a:endParaRPr>
            </a:p>
          </p:txBody>
        </p:sp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369435" y="3197243"/>
              <a:ext cx="880298" cy="9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120140" y="3197243"/>
              <a:ext cx="880298" cy="9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851316" y="3197243"/>
              <a:ext cx="880298" cy="9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602021" y="3197243"/>
              <a:ext cx="880298" cy="9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1" name="TextBox 57"/>
            <p:cNvSpPr txBox="1">
              <a:spLocks noChangeArrowheads="1"/>
            </p:cNvSpPr>
            <p:nvPr/>
          </p:nvSpPr>
          <p:spPr bwMode="auto">
            <a:xfrm>
              <a:off x="1882518" y="4101257"/>
              <a:ext cx="13135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Process Servers</a:t>
              </a:r>
            </a:p>
          </p:txBody>
        </p:sp>
        <p:sp>
          <p:nvSpPr>
            <p:cNvPr id="26662" name="TextBox 58"/>
            <p:cNvSpPr txBox="1">
              <a:spLocks noChangeArrowheads="1"/>
            </p:cNvSpPr>
            <p:nvPr/>
          </p:nvSpPr>
          <p:spPr bwMode="auto">
            <a:xfrm>
              <a:off x="2913721" y="2643245"/>
              <a:ext cx="11935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(MS-Windows)</a:t>
              </a:r>
            </a:p>
          </p:txBody>
        </p:sp>
        <p:sp>
          <p:nvSpPr>
            <p:cNvPr id="26663" name="TextBox 59"/>
            <p:cNvSpPr txBox="1">
              <a:spLocks noChangeArrowheads="1"/>
            </p:cNvSpPr>
            <p:nvPr/>
          </p:nvSpPr>
          <p:spPr bwMode="auto">
            <a:xfrm>
              <a:off x="3563021" y="4101257"/>
              <a:ext cx="11341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Historians</a:t>
              </a:r>
            </a:p>
            <a:p>
              <a:r>
                <a:rPr lang="en-GB" sz="1200"/>
                <a:t>(data loggers)</a:t>
              </a:r>
            </a:p>
          </p:txBody>
        </p:sp>
      </p:grp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230813" y="677863"/>
            <a:ext cx="3721100" cy="2243137"/>
            <a:chOff x="5230396" y="677518"/>
            <a:chExt cx="3721923" cy="2242726"/>
          </a:xfrm>
        </p:grpSpPr>
        <p:sp>
          <p:nvSpPr>
            <p:cNvPr id="56" name="Oval 55"/>
            <p:cNvSpPr/>
            <p:nvPr/>
          </p:nvSpPr>
          <p:spPr bwMode="auto">
            <a:xfrm>
              <a:off x="5230396" y="677518"/>
              <a:ext cx="3721923" cy="2242726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GB" sz="2400">
                <a:solidFill>
                  <a:schemeClr val="tx1"/>
                </a:solidFill>
              </a:endParaRPr>
            </a:p>
          </p:txBody>
        </p:sp>
        <p:pic>
          <p:nvPicPr>
            <p:cNvPr id="2665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13424" y="1138827"/>
              <a:ext cx="1336235" cy="97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6007" y="1138828"/>
              <a:ext cx="1196654" cy="1196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4" name="TextBox 60"/>
            <p:cNvSpPr txBox="1">
              <a:spLocks noChangeArrowheads="1"/>
            </p:cNvSpPr>
            <p:nvPr/>
          </p:nvSpPr>
          <p:spPr bwMode="auto">
            <a:xfrm>
              <a:off x="5907147" y="2335481"/>
              <a:ext cx="2425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(MS-Windows, embedded Linux)</a:t>
              </a:r>
            </a:p>
          </p:txBody>
        </p:sp>
        <p:sp>
          <p:nvSpPr>
            <p:cNvPr id="26655" name="TextBox 62"/>
            <p:cNvSpPr txBox="1">
              <a:spLocks noChangeArrowheads="1"/>
            </p:cNvSpPr>
            <p:nvPr/>
          </p:nvSpPr>
          <p:spPr bwMode="auto">
            <a:xfrm>
              <a:off x="6069615" y="861828"/>
              <a:ext cx="20236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200"/>
                <a:t>Human Machine Interfaces</a:t>
              </a:r>
            </a:p>
          </p:txBody>
        </p:sp>
      </p:grpSp>
      <p:cxnSp>
        <p:nvCxnSpPr>
          <p:cNvPr id="26639" name="Straight Connector 68"/>
          <p:cNvCxnSpPr>
            <a:cxnSpLocks noChangeShapeType="1"/>
            <a:stCxn id="55" idx="7"/>
            <a:endCxn id="56" idx="3"/>
          </p:cNvCxnSpPr>
          <p:nvPr/>
        </p:nvCxnSpPr>
        <p:spPr bwMode="auto">
          <a:xfrm rot="5400000" flipH="1" flipV="1">
            <a:off x="4573588" y="2046288"/>
            <a:ext cx="655637" cy="1747837"/>
          </a:xfrm>
          <a:prstGeom prst="line">
            <a:avLst/>
          </a:prstGeom>
          <a:noFill/>
          <a:ln w="28575">
            <a:solidFill>
              <a:srgbClr val="E70032"/>
            </a:solidFill>
            <a:round/>
            <a:headEnd/>
            <a:tailEnd/>
          </a:ln>
        </p:spPr>
      </p:cxnSp>
      <p:cxnSp>
        <p:nvCxnSpPr>
          <p:cNvPr id="26640" name="Straight Connector 73"/>
          <p:cNvCxnSpPr>
            <a:cxnSpLocks noChangeShapeType="1"/>
            <a:stCxn id="55" idx="5"/>
          </p:cNvCxnSpPr>
          <p:nvPr/>
        </p:nvCxnSpPr>
        <p:spPr bwMode="auto">
          <a:xfrm rot="16200000" flipH="1">
            <a:off x="4518026" y="4343400"/>
            <a:ext cx="222250" cy="1203325"/>
          </a:xfrm>
          <a:prstGeom prst="line">
            <a:avLst/>
          </a:prstGeom>
          <a:noFill/>
          <a:ln w="28575">
            <a:solidFill>
              <a:srgbClr val="E70032"/>
            </a:solidFill>
            <a:round/>
            <a:headEnd/>
            <a:tailEnd/>
          </a:ln>
        </p:spPr>
      </p:cxnSp>
      <p:pic>
        <p:nvPicPr>
          <p:cNvPr id="26641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1063" y="2517775"/>
            <a:ext cx="61753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42" name="Straight Connector 77"/>
          <p:cNvCxnSpPr>
            <a:cxnSpLocks noChangeShapeType="1"/>
            <a:endCxn id="56" idx="2"/>
          </p:cNvCxnSpPr>
          <p:nvPr/>
        </p:nvCxnSpPr>
        <p:spPr bwMode="auto">
          <a:xfrm flipV="1">
            <a:off x="3140075" y="1798638"/>
            <a:ext cx="2090738" cy="1587"/>
          </a:xfrm>
          <a:prstGeom prst="line">
            <a:avLst/>
          </a:prstGeom>
          <a:noFill/>
          <a:ln w="28575">
            <a:solidFill>
              <a:srgbClr val="E70032"/>
            </a:solidFill>
            <a:round/>
            <a:headEnd type="triangle" w="med" len="lg"/>
            <a:tailEnd/>
          </a:ln>
        </p:spPr>
      </p:cxnSp>
      <p:pic>
        <p:nvPicPr>
          <p:cNvPr id="26643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4478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TextBox 85"/>
          <p:cNvSpPr txBox="1">
            <a:spLocks noChangeArrowheads="1"/>
          </p:cNvSpPr>
          <p:nvPr/>
        </p:nvSpPr>
        <p:spPr bwMode="auto">
          <a:xfrm>
            <a:off x="4027488" y="5021263"/>
            <a:ext cx="812800" cy="400050"/>
          </a:xfrm>
          <a:prstGeom prst="rect">
            <a:avLst/>
          </a:prstGeom>
          <a:solidFill>
            <a:srgbClr val="FFFFFF">
              <a:alpha val="7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/>
              <a:t>Proprietary</a:t>
            </a:r>
          </a:p>
          <a:p>
            <a:r>
              <a:rPr lang="en-GB" sz="1000"/>
              <a:t>protocols</a:t>
            </a:r>
          </a:p>
        </p:txBody>
      </p:sp>
      <p:sp>
        <p:nvSpPr>
          <p:cNvPr id="26645" name="TextBox 87"/>
          <p:cNvSpPr txBox="1">
            <a:spLocks noChangeArrowheads="1"/>
          </p:cNvSpPr>
          <p:nvPr/>
        </p:nvSpPr>
        <p:spPr bwMode="auto">
          <a:xfrm>
            <a:off x="4738688" y="3097213"/>
            <a:ext cx="595312" cy="2460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000"/>
              <a:t>TCP/IP</a:t>
            </a:r>
          </a:p>
        </p:txBody>
      </p:sp>
      <p:sp>
        <p:nvSpPr>
          <p:cNvPr id="26646" name="TextBox 88"/>
          <p:cNvSpPr txBox="1">
            <a:spLocks noChangeArrowheads="1"/>
          </p:cNvSpPr>
          <p:nvPr/>
        </p:nvSpPr>
        <p:spPr bwMode="auto">
          <a:xfrm>
            <a:off x="1355725" y="1506538"/>
            <a:ext cx="1800225" cy="5842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/>
              <a:t>Office Automation</a:t>
            </a:r>
          </a:p>
          <a:p>
            <a:pPr algn="ctr"/>
            <a:r>
              <a:rPr lang="en-GB" sz="1600"/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60400" y="2855913"/>
            <a:ext cx="4078288" cy="2667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IDS + Windows rules</a:t>
            </a:r>
          </a:p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SCADA rules</a:t>
            </a:r>
          </a:p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RNA + RUA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953000" y="3822700"/>
            <a:ext cx="4078288" cy="2667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IDS + SCADA rules</a:t>
            </a:r>
          </a:p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RNA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4953000" y="533400"/>
            <a:ext cx="4078288" cy="2667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IDS + IPS</a:t>
            </a:r>
          </a:p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Windows + Linux rules</a:t>
            </a:r>
          </a:p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3366FF"/>
                </a:solidFill>
              </a:rPr>
              <a:t>RNA + RUA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896938" y="1217613"/>
            <a:ext cx="2717800" cy="116205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8000"/>
                </a:solidFill>
              </a:rPr>
              <a:t>Regular</a:t>
            </a:r>
            <a:r>
              <a:rPr lang="en-GB" sz="2400" b="1" dirty="0" smtClean="0">
                <a:solidFill>
                  <a:srgbClr val="008000"/>
                </a:solidFill>
              </a:rPr>
              <a:t> Security</a:t>
            </a:r>
            <a:endParaRPr lang="en-GB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62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4989" y="1518911"/>
            <a:ext cx="3721100" cy="4889500"/>
          </a:xfrm>
        </p:spPr>
        <p:txBody>
          <a:bodyPr/>
          <a:lstStyle/>
          <a:p>
            <a:r>
              <a:rPr lang="fr-FR" dirty="0" smtClean="0"/>
              <a:t>Premier vers SCADA</a:t>
            </a:r>
          </a:p>
          <a:p>
            <a:r>
              <a:rPr lang="fr-FR" dirty="0" smtClean="0"/>
              <a:t>Une arme</a:t>
            </a:r>
          </a:p>
          <a:p>
            <a:pPr lvl="1"/>
            <a:r>
              <a:rPr lang="fr-FR" dirty="0" smtClean="0"/>
              <a:t>“</a:t>
            </a:r>
            <a:r>
              <a:rPr lang="fr-FR" dirty="0" err="1" smtClean="0"/>
              <a:t>Beautiful</a:t>
            </a:r>
            <a:r>
              <a:rPr lang="fr-FR" dirty="0" smtClean="0"/>
              <a:t> Code”</a:t>
            </a:r>
          </a:p>
          <a:p>
            <a:pPr lvl="1"/>
            <a:r>
              <a:rPr lang="fr-FR" dirty="0" smtClean="0"/>
              <a:t>Peut changer les procédés industriels</a:t>
            </a:r>
          </a:p>
          <a:p>
            <a:pPr lvl="1"/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Tout </a:t>
            </a:r>
            <a:r>
              <a:rPr lang="fr-FR" smtClean="0"/>
              <a:t>a</a:t>
            </a:r>
            <a:r>
              <a:rPr lang="fr-FR" smtClean="0"/>
              <a:t> changé</a:t>
            </a:r>
            <a:r>
              <a:rPr lang="fr-FR" smtClean="0"/>
              <a:t>:</a:t>
            </a:r>
            <a:r>
              <a:rPr lang="fr-FR" smtClean="0"/>
              <a:t> Stuxnet</a:t>
            </a:r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434" y="1270000"/>
            <a:ext cx="5175676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Stuxnet </a:t>
            </a:r>
            <a:r>
              <a:rPr lang="fr-FR" smtClean="0"/>
              <a:t>:</a:t>
            </a:r>
            <a:r>
              <a:rPr lang="fr-FR" smtClean="0"/>
              <a:t> Avant</a:t>
            </a:r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1235111"/>
            <a:ext cx="3530600" cy="5037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845" y="1511300"/>
            <a:ext cx="46828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400" i="1" smtClean="0"/>
              <a:t>“</a:t>
            </a:r>
            <a:r>
              <a:rPr lang="fr-FR" sz="4400" i="1" smtClean="0"/>
              <a:t>Mon</a:t>
            </a:r>
            <a:r>
              <a:rPr lang="fr-FR" sz="4400" i="1" smtClean="0"/>
              <a:t> </a:t>
            </a:r>
            <a:r>
              <a:rPr lang="fr-FR" sz="4400" i="1" smtClean="0"/>
              <a:t>réseau</a:t>
            </a:r>
            <a:r>
              <a:rPr lang="fr-FR" sz="4400" i="1" smtClean="0"/>
              <a:t> </a:t>
            </a:r>
            <a:r>
              <a:rPr lang="fr-FR" sz="4400" i="1" smtClean="0"/>
              <a:t>SCADA</a:t>
            </a:r>
            <a:r>
              <a:rPr lang="fr-FR" sz="4400" i="1" smtClean="0"/>
              <a:t> </a:t>
            </a:r>
            <a:r>
              <a:rPr lang="fr-FR" sz="4400" i="1" smtClean="0"/>
              <a:t>est</a:t>
            </a:r>
            <a:r>
              <a:rPr lang="fr-FR" sz="4400" i="1" smtClean="0"/>
              <a:t> sécurisé.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4400" i="1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400" i="1" smtClean="0"/>
              <a:t>Allez</a:t>
            </a:r>
            <a:r>
              <a:rPr lang="fr-FR" sz="4400" i="1" smtClean="0"/>
              <a:t> </a:t>
            </a:r>
            <a:r>
              <a:rPr lang="fr-FR" sz="4400" i="1" smtClean="0"/>
              <a:t>voir</a:t>
            </a:r>
            <a:r>
              <a:rPr lang="fr-FR" sz="4400" i="1" smtClean="0"/>
              <a:t> </a:t>
            </a:r>
            <a:r>
              <a:rPr lang="fr-FR" sz="4400" i="1" smtClean="0"/>
              <a:t>les</a:t>
            </a:r>
            <a:r>
              <a:rPr lang="fr-FR" sz="4400" i="1" smtClean="0"/>
              <a:t> </a:t>
            </a:r>
            <a:r>
              <a:rPr lang="fr-FR" sz="4400" i="1" smtClean="0"/>
              <a:t>gens</a:t>
            </a:r>
            <a:r>
              <a:rPr lang="fr-FR" sz="4400" i="1" smtClean="0"/>
              <a:t> </a:t>
            </a:r>
            <a:r>
              <a:rPr lang="fr-FR" sz="4400" i="1" smtClean="0"/>
              <a:t>de</a:t>
            </a:r>
            <a:r>
              <a:rPr lang="fr-FR" sz="4400" i="1" smtClean="0"/>
              <a:t> l’IT.”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4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Stuxnet </a:t>
            </a:r>
            <a:r>
              <a:rPr lang="fr-FR" smtClean="0"/>
              <a:t>:</a:t>
            </a:r>
            <a:r>
              <a:rPr lang="fr-FR" smtClean="0"/>
              <a:t> Après</a:t>
            </a:r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1194851"/>
            <a:ext cx="3530600" cy="5037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845" y="1511300"/>
            <a:ext cx="49495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000" i="1" smtClean="0"/>
              <a:t>“La </a:t>
            </a:r>
            <a:r>
              <a:rPr lang="fr-FR" sz="4000" i="1" smtClean="0"/>
              <a:t>direction</a:t>
            </a:r>
            <a:r>
              <a:rPr lang="fr-FR" sz="4000" i="1" smtClean="0"/>
              <a:t> </a:t>
            </a:r>
            <a:r>
              <a:rPr lang="fr-FR" sz="4000" i="1" smtClean="0"/>
              <a:t>veut</a:t>
            </a:r>
            <a:r>
              <a:rPr lang="fr-FR" sz="4000" i="1" smtClean="0"/>
              <a:t> </a:t>
            </a:r>
            <a:r>
              <a:rPr lang="fr-FR" sz="4000" i="1" smtClean="0"/>
              <a:t>savoir</a:t>
            </a:r>
            <a:r>
              <a:rPr lang="fr-FR" sz="4000" i="1" smtClean="0"/>
              <a:t> </a:t>
            </a:r>
            <a:r>
              <a:rPr lang="fr-FR" sz="4000" i="1" smtClean="0"/>
              <a:t>ce</a:t>
            </a:r>
            <a:r>
              <a:rPr lang="fr-FR" sz="4000" i="1" smtClean="0"/>
              <a:t> </a:t>
            </a:r>
            <a:r>
              <a:rPr lang="fr-FR" sz="4000" i="1" smtClean="0"/>
              <a:t>que</a:t>
            </a:r>
            <a:r>
              <a:rPr lang="fr-FR" sz="4000" i="1" smtClean="0"/>
              <a:t> </a:t>
            </a:r>
            <a:r>
              <a:rPr lang="fr-FR" sz="4000" i="1" smtClean="0"/>
              <a:t>nous</a:t>
            </a:r>
            <a:r>
              <a:rPr lang="fr-FR" sz="4000" i="1" smtClean="0"/>
              <a:t> </a:t>
            </a:r>
            <a:r>
              <a:rPr lang="fr-FR" sz="4000" i="1" smtClean="0"/>
              <a:t>faisons</a:t>
            </a:r>
            <a:r>
              <a:rPr lang="fr-FR" sz="4000" i="1" smtClean="0"/>
              <a:t> </a:t>
            </a:r>
            <a:r>
              <a:rPr lang="fr-FR" sz="4000" i="1" smtClean="0"/>
              <a:t>pour</a:t>
            </a:r>
            <a:r>
              <a:rPr lang="fr-FR" sz="4000" i="1" smtClean="0"/>
              <a:t> Stuxnet</a:t>
            </a:r>
            <a:r>
              <a:rPr lang="fr-FR" sz="4000" i="1" smtClean="0"/>
              <a:t>.</a:t>
            </a:r>
            <a:r>
              <a:rPr lang="fr-FR" sz="4000" i="1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4000" i="1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4000" i="1" smtClean="0"/>
              <a:t>Ils</a:t>
            </a:r>
            <a:r>
              <a:rPr lang="fr-FR" sz="4000" i="1" smtClean="0"/>
              <a:t> </a:t>
            </a:r>
            <a:r>
              <a:rPr lang="fr-FR" sz="4000" i="1" smtClean="0"/>
              <a:t>ont</a:t>
            </a:r>
            <a:r>
              <a:rPr lang="fr-FR" sz="4000" i="1" smtClean="0"/>
              <a:t> </a:t>
            </a:r>
            <a:r>
              <a:rPr lang="fr-FR" sz="4000" i="1" smtClean="0"/>
              <a:t>vu</a:t>
            </a:r>
            <a:r>
              <a:rPr lang="fr-FR" sz="4000" i="1" smtClean="0"/>
              <a:t> </a:t>
            </a:r>
            <a:r>
              <a:rPr lang="fr-FR" sz="4000" i="1" smtClean="0"/>
              <a:t>çà</a:t>
            </a:r>
            <a:r>
              <a:rPr lang="fr-FR" sz="4000" i="1" smtClean="0"/>
              <a:t> </a:t>
            </a:r>
            <a:r>
              <a:rPr lang="fr-FR" sz="4000" i="1" smtClean="0"/>
              <a:t>sur</a:t>
            </a:r>
            <a:r>
              <a:rPr lang="fr-FR" sz="4000" i="1" smtClean="0"/>
              <a:t> CNN”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4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520" y="1573149"/>
            <a:ext cx="4175493" cy="35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Stuxnet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358900"/>
            <a:ext cx="3987800" cy="4876800"/>
          </a:xfrm>
        </p:spPr>
        <p:txBody>
          <a:bodyPr>
            <a:normAutofit/>
          </a:bodyPr>
          <a:lstStyle/>
          <a:p>
            <a:r>
              <a:rPr lang="fr-FR" smtClean="0"/>
              <a:t>Différentes disciplines</a:t>
            </a:r>
          </a:p>
          <a:p>
            <a:r>
              <a:rPr lang="fr-FR" smtClean="0"/>
              <a:t>4</a:t>
            </a:r>
            <a:r>
              <a:rPr lang="fr-FR" smtClean="0"/>
              <a:t> </a:t>
            </a:r>
            <a:r>
              <a:rPr lang="fr-FR" smtClean="0"/>
              <a:t>exploits</a:t>
            </a:r>
            <a:r>
              <a:rPr lang="fr-FR" smtClean="0"/>
              <a:t> zero-day</a:t>
            </a:r>
          </a:p>
          <a:p>
            <a:r>
              <a:rPr lang="fr-FR" smtClean="0"/>
              <a:t>Mise</a:t>
            </a:r>
            <a:r>
              <a:rPr lang="fr-FR" smtClean="0"/>
              <a:t> </a:t>
            </a:r>
            <a:r>
              <a:rPr lang="fr-FR" smtClean="0"/>
              <a:t>à</a:t>
            </a:r>
            <a:r>
              <a:rPr lang="fr-FR" smtClean="0"/>
              <a:t> </a:t>
            </a:r>
            <a:r>
              <a:rPr lang="fr-FR" smtClean="0"/>
              <a:t>jour</a:t>
            </a:r>
            <a:r>
              <a:rPr lang="fr-FR" smtClean="0"/>
              <a:t> </a:t>
            </a:r>
            <a:r>
              <a:rPr lang="fr-FR" smtClean="0"/>
              <a:t>automatique</a:t>
            </a:r>
            <a:r>
              <a:rPr lang="fr-FR" smtClean="0"/>
              <a:t> </a:t>
            </a:r>
            <a:r>
              <a:rPr lang="fr-FR" smtClean="0"/>
              <a:t>par</a:t>
            </a:r>
            <a:r>
              <a:rPr lang="fr-FR" smtClean="0"/>
              <a:t> P2P</a:t>
            </a:r>
          </a:p>
          <a:p>
            <a:r>
              <a:rPr lang="fr-FR" smtClean="0"/>
              <a:t>Signature</a:t>
            </a:r>
            <a:r>
              <a:rPr lang="fr-FR" smtClean="0"/>
              <a:t> </a:t>
            </a:r>
            <a:r>
              <a:rPr lang="fr-FR" smtClean="0"/>
              <a:t>numérique</a:t>
            </a:r>
            <a:r>
              <a:rPr lang="fr-FR" smtClean="0"/>
              <a:t> </a:t>
            </a:r>
            <a:r>
              <a:rPr lang="fr-FR" smtClean="0"/>
              <a:t>par</a:t>
            </a:r>
            <a:r>
              <a:rPr lang="fr-FR" smtClean="0"/>
              <a:t> </a:t>
            </a:r>
            <a:r>
              <a:rPr lang="fr-FR" smtClean="0"/>
              <a:t>2</a:t>
            </a:r>
            <a:r>
              <a:rPr lang="fr-FR" smtClean="0"/>
              <a:t> </a:t>
            </a:r>
            <a:r>
              <a:rPr lang="fr-FR" smtClean="0"/>
              <a:t>certificats</a:t>
            </a:r>
            <a:r>
              <a:rPr lang="fr-FR" smtClean="0"/>
              <a:t> </a:t>
            </a:r>
            <a:r>
              <a:rPr lang="fr-FR" smtClean="0"/>
              <a:t>valides</a:t>
            </a:r>
            <a:r>
              <a:rPr lang="fr-FR" smtClean="0"/>
              <a:t> (volés)</a:t>
            </a:r>
          </a:p>
          <a:p>
            <a:r>
              <a:rPr lang="fr-FR" smtClean="0"/>
              <a:t>Co</a:t>
            </a:r>
            <a:r>
              <a:rPr lang="fr-FR" smtClean="0"/>
              <a:t>ût</a:t>
            </a:r>
            <a:r>
              <a:rPr lang="fr-FR" smtClean="0"/>
              <a:t> éstimé</a:t>
            </a:r>
            <a:r>
              <a:rPr lang="fr-FR" smtClean="0"/>
              <a:t>:</a:t>
            </a:r>
            <a:r>
              <a:rPr lang="fr-FR" smtClean="0"/>
              <a:t> $10m</a:t>
            </a: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Stuxnet Demain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1" y="1358900"/>
            <a:ext cx="3349710" cy="2351371"/>
          </a:xfrm>
        </p:spPr>
        <p:txBody>
          <a:bodyPr/>
          <a:lstStyle/>
          <a:p>
            <a:r>
              <a:rPr lang="fr-FR" dirty="0" err="1" smtClean="0"/>
              <a:t>Payload</a:t>
            </a:r>
            <a:r>
              <a:rPr lang="fr-FR" dirty="0" smtClean="0"/>
              <a:t> extrait et inclut dans </a:t>
            </a:r>
            <a:r>
              <a:rPr lang="fr-FR" dirty="0" err="1" smtClean="0"/>
              <a:t>Metasploit</a:t>
            </a:r>
            <a:endParaRPr lang="fr-FR" dirty="0" smtClean="0"/>
          </a:p>
          <a:p>
            <a:pPr lvl="1"/>
            <a:r>
              <a:rPr lang="fr-FR" dirty="0" smtClean="0"/>
              <a:t>Tout le monde peut avoir son propre </a:t>
            </a:r>
            <a:r>
              <a:rPr lang="fr-FR" dirty="0" err="1" smtClean="0"/>
              <a:t>Stuxnet</a:t>
            </a:r>
            <a:endParaRPr lang="fr-FR" dirty="0" smtClean="0"/>
          </a:p>
          <a:p>
            <a:r>
              <a:rPr lang="fr-FR" dirty="0" smtClean="0"/>
              <a:t>Attente de futures variantes et/ou dérivés de l’exploit</a:t>
            </a:r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659" y="1830134"/>
            <a:ext cx="4125313" cy="310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 solutions </a:t>
            </a:r>
            <a:r>
              <a:rPr lang="en-GB" dirty="0" smtClean="0"/>
              <a:t>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Valider votre architecture</a:t>
            </a:r>
          </a:p>
          <a:p>
            <a:pPr marL="914400" lvl="1" indent="-514350">
              <a:buNone/>
            </a:pPr>
            <a:r>
              <a:rPr lang="fr-FR" sz="2000" dirty="0" smtClean="0"/>
              <a:t>	La ségrégation est fondamentale, mais la visibilité est vitale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Conna</a:t>
            </a:r>
            <a:r>
              <a:rPr lang="fr-FR" sz="2400" dirty="0" smtClean="0"/>
              <a:t>ître son réseau</a:t>
            </a:r>
            <a:r>
              <a:rPr lang="fr-FR" sz="2400" dirty="0" smtClean="0"/>
              <a:t>!</a:t>
            </a:r>
          </a:p>
          <a:p>
            <a:pPr marL="914400" lvl="1" indent="-514350">
              <a:buNone/>
            </a:pPr>
            <a:r>
              <a:rPr lang="fr-FR" sz="2000" dirty="0" smtClean="0"/>
              <a:t>	On ne contr</a:t>
            </a:r>
            <a:r>
              <a:rPr lang="fr-FR" sz="2000" dirty="0" smtClean="0"/>
              <a:t>ôle pas ce que l’on ne mesure pas</a:t>
            </a:r>
            <a:r>
              <a:rPr lang="fr-FR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règles d’or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6324" b="11521"/>
          <a:stretch>
            <a:fillRect/>
          </a:stretch>
        </p:blipFill>
        <p:spPr>
          <a:xfrm>
            <a:off x="0" y="5307887"/>
            <a:ext cx="9144000" cy="155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Architecture</a:t>
            </a:r>
            <a:r>
              <a:rPr lang="fr-FR" smtClean="0"/>
              <a:t> </a:t>
            </a:r>
            <a:r>
              <a:rPr lang="fr-FR" smtClean="0"/>
              <a:t>réseau</a:t>
            </a:r>
            <a:r>
              <a:rPr lang="fr-FR" smtClean="0"/>
              <a:t> </a:t>
            </a:r>
            <a:r>
              <a:rPr lang="fr-FR" smtClean="0"/>
              <a:t>SCADA</a:t>
            </a:r>
            <a:r>
              <a:rPr lang="fr-FR" smtClean="0"/>
              <a:t> recommandée.</a:t>
            </a:r>
          </a:p>
          <a:p>
            <a:r>
              <a:rPr lang="fr-FR" smtClean="0"/>
              <a:t>Ségrégation</a:t>
            </a:r>
            <a:r>
              <a:rPr lang="fr-FR" smtClean="0"/>
              <a:t> </a:t>
            </a:r>
            <a:r>
              <a:rPr lang="fr-FR" smtClean="0"/>
              <a:t>de</a:t>
            </a:r>
            <a:r>
              <a:rPr lang="fr-FR" smtClean="0"/>
              <a:t> </a:t>
            </a:r>
            <a:r>
              <a:rPr lang="fr-FR" smtClean="0"/>
              <a:t>réseau</a:t>
            </a:r>
            <a:r>
              <a:rPr lang="fr-FR" smtClean="0"/>
              <a:t> </a:t>
            </a:r>
            <a:r>
              <a:rPr lang="fr-FR" smtClean="0"/>
              <a:t>par</a:t>
            </a:r>
            <a:r>
              <a:rPr lang="fr-FR" smtClean="0"/>
              <a:t> Firewall</a:t>
            </a:r>
            <a:endParaRPr lang="fr-FR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dirty="0" smtClean="0"/>
              <a:t>. Valider </a:t>
            </a:r>
            <a:r>
              <a:rPr lang="fr-FR" dirty="0" smtClean="0"/>
              <a:t>votre</a:t>
            </a:r>
            <a:r>
              <a:rPr lang="fr-FR" dirty="0" smtClean="0"/>
              <a:t> architecture</a:t>
            </a:r>
            <a:endParaRPr lang="fr-FR" dirty="0"/>
          </a:p>
        </p:txBody>
      </p:sp>
      <p:pic>
        <p:nvPicPr>
          <p:cNvPr id="5" name="Picture 4" descr="Screen shot 2010-10-13 at 13.59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8" y="2813881"/>
            <a:ext cx="8613986" cy="1289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1123" y="4330316"/>
            <a:ext cx="3662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CPNI recommended PCN architecture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.7|7.:"/>
</p:tagLst>
</file>

<file path=ppt/theme/theme1.xml><?xml version="1.0" encoding="utf-8"?>
<a:theme xmlns:a="http://schemas.openxmlformats.org/drawingml/2006/main" name="Sourcefire 2010">
  <a:themeElements>
    <a:clrScheme name="SFcorp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E70032"/>
      </a:accent1>
      <a:accent2>
        <a:srgbClr val="808080"/>
      </a:accent2>
      <a:accent3>
        <a:srgbClr val="FFFFFF"/>
      </a:accent3>
      <a:accent4>
        <a:srgbClr val="000000"/>
      </a:accent4>
      <a:accent5>
        <a:srgbClr val="C0C0C0"/>
      </a:accent5>
      <a:accent6>
        <a:srgbClr val="A5A5A5"/>
      </a:accent6>
      <a:hlink>
        <a:srgbClr val="E70032"/>
      </a:hlink>
      <a:folHlink>
        <a:srgbClr val="40404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00000"/>
          </a:lnSpc>
          <a:spcBef>
            <a:spcPts val="0"/>
          </a:spcBef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B9A36"/>
        </a:accent1>
        <a:accent2>
          <a:srgbClr val="A3C822"/>
        </a:accent2>
        <a:accent3>
          <a:srgbClr val="FFFFFF"/>
        </a:accent3>
        <a:accent4>
          <a:srgbClr val="000000"/>
        </a:accent4>
        <a:accent5>
          <a:srgbClr val="F3CAAE"/>
        </a:accent5>
        <a:accent6>
          <a:srgbClr val="93B51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Sourcefire 2010.potx</Template>
  <TotalTime>7417</TotalTime>
  <Words>600</Words>
  <Application>Microsoft Macintosh PowerPoint</Application>
  <PresentationFormat>On-screen Show (4:3)</PresentationFormat>
  <Paragraphs>153</Paragraphs>
  <Slides>20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Sourcefire 2010</vt:lpstr>
      <vt:lpstr>Sécurisation réseaux Process Control (PCN) et SCADA</vt:lpstr>
      <vt:lpstr>Tout a changé: Stuxnet</vt:lpstr>
      <vt:lpstr>Stuxnet : Avant</vt:lpstr>
      <vt:lpstr>Stuxnet : Après</vt:lpstr>
      <vt:lpstr>Stuxnet</vt:lpstr>
      <vt:lpstr>Stuxnet Demain</vt:lpstr>
      <vt:lpstr>Slide 7</vt:lpstr>
      <vt:lpstr>Les règles d’or</vt:lpstr>
      <vt:lpstr>1. Valider votre architecture</vt:lpstr>
      <vt:lpstr>Exemple de réseau PCN</vt:lpstr>
      <vt:lpstr>2. Connaître son réseau</vt:lpstr>
      <vt:lpstr>Détection d’intrusions / Snort</vt:lpstr>
      <vt:lpstr>Identification des assets</vt:lpstr>
      <vt:lpstr>Scan actif</vt:lpstr>
      <vt:lpstr>Scan actif =&gt; un exemple</vt:lpstr>
      <vt:lpstr>Découverte passive / RNA </vt:lpstr>
      <vt:lpstr>Monitoring de configurations</vt:lpstr>
      <vt:lpstr>Défendre son réseau PCN</vt:lpstr>
      <vt:lpstr>Slide 19</vt:lpstr>
      <vt:lpstr>Slide 20</vt:lpstr>
    </vt:vector>
  </TitlesOfParts>
  <Company>Sourcefire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Process Control (PCN) and SCADA networks</dc:title>
  <dc:creator>Dominic Storey</dc:creator>
  <cp:lastModifiedBy>Yann Le Borgne</cp:lastModifiedBy>
  <cp:revision>31</cp:revision>
  <dcterms:created xsi:type="dcterms:W3CDTF">2010-11-18T14:08:52Z</dcterms:created>
  <dcterms:modified xsi:type="dcterms:W3CDTF">2010-11-23T10:00:52Z</dcterms:modified>
</cp:coreProperties>
</file>